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11"/>
  </p:notesMasterIdLst>
  <p:sldIdLst>
    <p:sldId id="256" r:id="rId6"/>
    <p:sldId id="257" r:id="rId7"/>
    <p:sldId id="258" r:id="rId8"/>
    <p:sldId id="259" r:id="rId9"/>
    <p:sldId id="260" r:id="rId10"/>
  </p:sldIdLst>
  <p:sldSz cx="18288000" cy="10287000"/>
  <p:notesSz cx="6858000" cy="9144000"/>
  <p:embeddedFontLst>
    <p:embeddedFont>
      <p:font typeface="Arial Bold Italics" charset="1" panose="020B0802020202090204"/>
      <p:regular r:id="rId14"/>
    </p:embeddedFont>
    <p:embeddedFont>
      <p:font typeface="Arial Bold" charset="1" panose="020B0802020202020204"/>
      <p:regular r:id="rId15"/>
    </p:embeddedFont>
    <p:embeddedFont>
      <p:font typeface="Arial" charset="1" panose="020B0502020202020204"/>
      <p:regular r:id="rId16"/>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notesMasters/notesMaster1.xml" Type="http://schemas.openxmlformats.org/officeDocument/2006/relationships/notesMaster"/><Relationship Id="rId12" Target="theme/theme2.xml" Type="http://schemas.openxmlformats.org/officeDocument/2006/relationships/theme"/><Relationship Id="rId13" Target="notesSlides/notesSlide1.xml" Type="http://schemas.openxmlformats.org/officeDocument/2006/relationships/notesSlide"/><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notesSlides/notesSlide2.xml" Type="http://schemas.openxmlformats.org/officeDocument/2006/relationships/notesSlide"/><Relationship Id="rId18" Target="notesSlides/notesSlide3.xml" Type="http://schemas.openxmlformats.org/officeDocument/2006/relationships/notesSlide"/><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5.png" Type="http://schemas.openxmlformats.org/officeDocument/2006/relationships/image"/><Relationship Id="rId6" Target="../media/image6.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7.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1.png" Type="http://schemas.openxmlformats.org/officeDocument/2006/relationships/image"/><Relationship Id="rId4" Target="../media/image2.svg" Type="http://schemas.openxmlformats.org/officeDocument/2006/relationships/image"/><Relationship Id="rId5" Target="../media/image3.png" Type="http://schemas.openxmlformats.org/officeDocument/2006/relationships/image"/><Relationship Id="rId6" Target="../media/image4.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E0E7EB"/>
        </a:solidFill>
      </p:bgPr>
    </p:bg>
    <p:spTree>
      <p:nvGrpSpPr>
        <p:cNvPr id="1" name=""/>
        <p:cNvGrpSpPr/>
        <p:nvPr/>
      </p:nvGrpSpPr>
      <p:grpSpPr>
        <a:xfrm>
          <a:off x="0" y="0"/>
          <a:ext cx="0" cy="0"/>
          <a:chOff x="0" y="0"/>
          <a:chExt cx="0" cy="0"/>
        </a:xfrm>
      </p:grpSpPr>
      <p:grpSp>
        <p:nvGrpSpPr>
          <p:cNvPr name="Group 2" id="2"/>
          <p:cNvGrpSpPr/>
          <p:nvPr/>
        </p:nvGrpSpPr>
        <p:grpSpPr>
          <a:xfrm rot="0">
            <a:off x="0" y="0"/>
            <a:ext cx="18288000" cy="1646293"/>
            <a:chOff x="0" y="0"/>
            <a:chExt cx="24384000" cy="2195058"/>
          </a:xfrm>
        </p:grpSpPr>
        <p:sp>
          <p:nvSpPr>
            <p:cNvPr name="Freeform 3" id="3"/>
            <p:cNvSpPr/>
            <p:nvPr/>
          </p:nvSpPr>
          <p:spPr>
            <a:xfrm flipH="false" flipV="false" rot="0">
              <a:off x="0" y="0"/>
              <a:ext cx="24384000" cy="2195090"/>
            </a:xfrm>
            <a:custGeom>
              <a:avLst/>
              <a:gdLst/>
              <a:ahLst/>
              <a:cxnLst/>
              <a:rect r="r" b="b" t="t" l="l"/>
              <a:pathLst>
                <a:path h="2195090" w="24384000">
                  <a:moveTo>
                    <a:pt x="0" y="0"/>
                  </a:moveTo>
                  <a:lnTo>
                    <a:pt x="24384000" y="0"/>
                  </a:lnTo>
                  <a:lnTo>
                    <a:pt x="24384000" y="2195090"/>
                  </a:lnTo>
                  <a:lnTo>
                    <a:pt x="0" y="2195090"/>
                  </a:lnTo>
                  <a:close/>
                </a:path>
              </a:pathLst>
            </a:custGeom>
            <a:solidFill>
              <a:srgbClr val="2066B8"/>
            </a:solidFill>
          </p:spPr>
        </p:sp>
      </p:grpSp>
      <p:sp>
        <p:nvSpPr>
          <p:cNvPr name="Freeform 4" id="4"/>
          <p:cNvSpPr/>
          <p:nvPr/>
        </p:nvSpPr>
        <p:spPr>
          <a:xfrm flipH="false" flipV="false" rot="0">
            <a:off x="17650976" y="1914974"/>
            <a:ext cx="412748" cy="2134340"/>
          </a:xfrm>
          <a:custGeom>
            <a:avLst/>
            <a:gdLst/>
            <a:ahLst/>
            <a:cxnLst/>
            <a:rect r="r" b="b" t="t" l="l"/>
            <a:pathLst>
              <a:path h="2134340" w="412748">
                <a:moveTo>
                  <a:pt x="0" y="0"/>
                </a:moveTo>
                <a:lnTo>
                  <a:pt x="412748" y="0"/>
                </a:lnTo>
                <a:lnTo>
                  <a:pt x="412748" y="2134340"/>
                </a:lnTo>
                <a:lnTo>
                  <a:pt x="0" y="213434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17013952" y="7433898"/>
            <a:ext cx="1274048" cy="2853102"/>
          </a:xfrm>
          <a:custGeom>
            <a:avLst/>
            <a:gdLst/>
            <a:ahLst/>
            <a:cxnLst/>
            <a:rect r="r" b="b" t="t" l="l"/>
            <a:pathLst>
              <a:path h="2853102" w="1274048">
                <a:moveTo>
                  <a:pt x="0" y="0"/>
                </a:moveTo>
                <a:lnTo>
                  <a:pt x="1274048" y="0"/>
                </a:lnTo>
                <a:lnTo>
                  <a:pt x="1274048" y="2853102"/>
                </a:lnTo>
                <a:lnTo>
                  <a:pt x="0" y="2853102"/>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6" id="6"/>
          <p:cNvSpPr txBox="true"/>
          <p:nvPr/>
        </p:nvSpPr>
        <p:spPr>
          <a:xfrm rot="0">
            <a:off x="1907124" y="133350"/>
            <a:ext cx="14473752" cy="895350"/>
          </a:xfrm>
          <a:prstGeom prst="rect">
            <a:avLst/>
          </a:prstGeom>
        </p:spPr>
        <p:txBody>
          <a:bodyPr anchor="t" rtlCol="false" tIns="0" lIns="0" bIns="0" rIns="0">
            <a:spAutoFit/>
          </a:bodyPr>
          <a:lstStyle/>
          <a:p>
            <a:pPr algn="ctr">
              <a:lnSpc>
                <a:spcPts val="3360"/>
              </a:lnSpc>
            </a:pPr>
            <a:r>
              <a:rPr lang="en-US" b="true" sz="2800" i="true">
                <a:solidFill>
                  <a:srgbClr val="FFFFFF"/>
                </a:solidFill>
                <a:latin typeface="Arial Bold Italics"/>
                <a:ea typeface="Arial Bold Italics"/>
                <a:cs typeface="Arial Bold Italics"/>
                <a:sym typeface="Arial Bold Italics"/>
              </a:rPr>
              <a:t>ATTITUDES OF UNDERGRADUATE PHARMACEUTICAL STUDENTS IN BAGHDAD TOWARD MENTAL DISORDERS AND PEOPLE WITH MENTAL HEALTH DIFFICULTIES</a:t>
            </a:r>
          </a:p>
        </p:txBody>
      </p:sp>
      <p:sp>
        <p:nvSpPr>
          <p:cNvPr name="TextBox 7" id="7"/>
          <p:cNvSpPr txBox="true"/>
          <p:nvPr/>
        </p:nvSpPr>
        <p:spPr>
          <a:xfrm rot="0">
            <a:off x="4066780" y="1150993"/>
            <a:ext cx="4395192" cy="495300"/>
          </a:xfrm>
          <a:prstGeom prst="rect">
            <a:avLst/>
          </a:prstGeom>
        </p:spPr>
        <p:txBody>
          <a:bodyPr anchor="t" rtlCol="false" tIns="0" lIns="0" bIns="0" rIns="0">
            <a:spAutoFit/>
          </a:bodyPr>
          <a:lstStyle/>
          <a:p>
            <a:pPr algn="ctr">
              <a:lnSpc>
                <a:spcPts val="3480"/>
              </a:lnSpc>
              <a:spcBef>
                <a:spcPct val="0"/>
              </a:spcBef>
            </a:pPr>
            <a:r>
              <a:rPr lang="en-US" b="true" sz="2900">
                <a:solidFill>
                  <a:srgbClr val="FFFFFF"/>
                </a:solidFill>
                <a:latin typeface="Arial Bold"/>
                <a:ea typeface="Arial Bold"/>
                <a:cs typeface="Arial Bold"/>
                <a:sym typeface="Arial Bold"/>
              </a:rPr>
              <a:t>Ahmed Al-kashwan*</a:t>
            </a:r>
          </a:p>
        </p:txBody>
      </p:sp>
      <p:sp>
        <p:nvSpPr>
          <p:cNvPr name="TextBox 8" id="8"/>
          <p:cNvSpPr txBox="true"/>
          <p:nvPr/>
        </p:nvSpPr>
        <p:spPr>
          <a:xfrm rot="0">
            <a:off x="8461972" y="1150993"/>
            <a:ext cx="3810446" cy="495300"/>
          </a:xfrm>
          <a:prstGeom prst="rect">
            <a:avLst/>
          </a:prstGeom>
        </p:spPr>
        <p:txBody>
          <a:bodyPr anchor="t" rtlCol="false" tIns="0" lIns="0" bIns="0" rIns="0">
            <a:spAutoFit/>
          </a:bodyPr>
          <a:lstStyle/>
          <a:p>
            <a:pPr algn="ctr">
              <a:lnSpc>
                <a:spcPts val="3480"/>
              </a:lnSpc>
              <a:spcBef>
                <a:spcPct val="0"/>
              </a:spcBef>
            </a:pPr>
            <a:r>
              <a:rPr lang="en-US" b="true" sz="2900">
                <a:solidFill>
                  <a:srgbClr val="FFFFFF"/>
                </a:solidFill>
                <a:latin typeface="Arial Bold"/>
                <a:ea typeface="Arial Bold"/>
                <a:cs typeface="Arial Bold"/>
                <a:sym typeface="Arial Bold"/>
              </a:rPr>
              <a:t>Numan Al-Harbi**</a:t>
            </a:r>
          </a:p>
        </p:txBody>
      </p:sp>
      <p:grpSp>
        <p:nvGrpSpPr>
          <p:cNvPr name="Group 9" id="9"/>
          <p:cNvGrpSpPr/>
          <p:nvPr/>
        </p:nvGrpSpPr>
        <p:grpSpPr>
          <a:xfrm rot="0">
            <a:off x="297420" y="1914974"/>
            <a:ext cx="2456276" cy="557787"/>
            <a:chOff x="0" y="0"/>
            <a:chExt cx="10075458" cy="2288000"/>
          </a:xfrm>
        </p:grpSpPr>
        <p:sp>
          <p:nvSpPr>
            <p:cNvPr name="Freeform 10" id="10"/>
            <p:cNvSpPr/>
            <p:nvPr/>
          </p:nvSpPr>
          <p:spPr>
            <a:xfrm flipH="false" flipV="false" rot="0">
              <a:off x="0" y="0"/>
              <a:ext cx="10075458" cy="2288032"/>
            </a:xfrm>
            <a:custGeom>
              <a:avLst/>
              <a:gdLst/>
              <a:ahLst/>
              <a:cxnLst/>
              <a:rect r="r" b="b" t="t" l="l"/>
              <a:pathLst>
                <a:path h="2288032" w="10075458">
                  <a:moveTo>
                    <a:pt x="0" y="0"/>
                  </a:moveTo>
                  <a:lnTo>
                    <a:pt x="10075458" y="0"/>
                  </a:lnTo>
                  <a:lnTo>
                    <a:pt x="10075458" y="2288032"/>
                  </a:lnTo>
                  <a:lnTo>
                    <a:pt x="0" y="2288032"/>
                  </a:lnTo>
                  <a:close/>
                </a:path>
              </a:pathLst>
            </a:custGeom>
            <a:solidFill>
              <a:srgbClr val="2066B8"/>
            </a:solidFill>
          </p:spPr>
        </p:sp>
      </p:grpSp>
      <p:sp>
        <p:nvSpPr>
          <p:cNvPr name="TextBox 11" id="11"/>
          <p:cNvSpPr txBox="true"/>
          <p:nvPr/>
        </p:nvSpPr>
        <p:spPr>
          <a:xfrm rot="0">
            <a:off x="464023" y="1974187"/>
            <a:ext cx="13437543" cy="1647825"/>
          </a:xfrm>
          <a:prstGeom prst="rect">
            <a:avLst/>
          </a:prstGeom>
        </p:spPr>
        <p:txBody>
          <a:bodyPr anchor="t" rtlCol="false" tIns="0" lIns="0" bIns="0" rIns="0">
            <a:spAutoFit/>
          </a:bodyPr>
          <a:lstStyle/>
          <a:p>
            <a:pPr algn="l">
              <a:lnSpc>
                <a:spcPts val="3186"/>
              </a:lnSpc>
              <a:spcBef>
                <a:spcPct val="0"/>
              </a:spcBef>
            </a:pPr>
            <a:r>
              <a:rPr lang="en-US" b="true" sz="2655">
                <a:solidFill>
                  <a:srgbClr val="FFFFFF"/>
                </a:solidFill>
                <a:latin typeface="Arial Bold"/>
                <a:ea typeface="Arial Bold"/>
                <a:cs typeface="Arial Bold"/>
                <a:sym typeface="Arial Bold"/>
              </a:rPr>
              <a:t>Background:</a:t>
            </a:r>
          </a:p>
          <a:p>
            <a:pPr algn="l">
              <a:lnSpc>
                <a:spcPts val="3186"/>
              </a:lnSpc>
              <a:spcBef>
                <a:spcPct val="0"/>
              </a:spcBef>
            </a:pPr>
          </a:p>
          <a:p>
            <a:pPr algn="l">
              <a:lnSpc>
                <a:spcPts val="3186"/>
              </a:lnSpc>
              <a:spcBef>
                <a:spcPct val="0"/>
              </a:spcBef>
            </a:pPr>
            <a:r>
              <a:rPr lang="en-US" sz="2655">
                <a:solidFill>
                  <a:srgbClr val="000000"/>
                </a:solidFill>
                <a:latin typeface="Arial"/>
                <a:ea typeface="Arial"/>
                <a:cs typeface="Arial"/>
                <a:sym typeface="Arial"/>
              </a:rPr>
              <a:t>A major issue connected to societal biases, attitudes, and misconceptions including those </a:t>
            </a:r>
          </a:p>
          <a:p>
            <a:pPr algn="l">
              <a:lnSpc>
                <a:spcPts val="3186"/>
              </a:lnSpc>
              <a:spcBef>
                <a:spcPct val="0"/>
              </a:spcBef>
            </a:pPr>
            <a:r>
              <a:rPr lang="en-US" sz="2655">
                <a:solidFill>
                  <a:srgbClr val="000000"/>
                </a:solidFill>
                <a:latin typeface="Arial"/>
                <a:ea typeface="Arial"/>
                <a:cs typeface="Arial"/>
                <a:sym typeface="Arial"/>
              </a:rPr>
              <a:t>held by medical professionals is the stigma attached to mental health illnesses.</a:t>
            </a:r>
          </a:p>
        </p:txBody>
      </p:sp>
      <p:sp>
        <p:nvSpPr>
          <p:cNvPr name="TextBox 12" id="12"/>
          <p:cNvSpPr txBox="true"/>
          <p:nvPr/>
        </p:nvSpPr>
        <p:spPr>
          <a:xfrm rot="0">
            <a:off x="464023" y="5170195"/>
            <a:ext cx="17289512" cy="847725"/>
          </a:xfrm>
          <a:prstGeom prst="rect">
            <a:avLst/>
          </a:prstGeom>
        </p:spPr>
        <p:txBody>
          <a:bodyPr anchor="t" rtlCol="false" tIns="0" lIns="0" bIns="0" rIns="0">
            <a:spAutoFit/>
          </a:bodyPr>
          <a:lstStyle/>
          <a:p>
            <a:pPr algn="l">
              <a:lnSpc>
                <a:spcPts val="3192"/>
              </a:lnSpc>
              <a:spcBef>
                <a:spcPct val="0"/>
              </a:spcBef>
            </a:pPr>
            <a:r>
              <a:rPr lang="en-US" sz="2660">
                <a:solidFill>
                  <a:srgbClr val="000000"/>
                </a:solidFill>
                <a:latin typeface="Arial"/>
                <a:ea typeface="Arial"/>
                <a:cs typeface="Arial"/>
                <a:sym typeface="Arial"/>
              </a:rPr>
              <a:t>Understanding the attitudes and perceptions of undergraduate pharmaceutical students towards</a:t>
            </a:r>
          </a:p>
          <a:p>
            <a:pPr algn="l">
              <a:lnSpc>
                <a:spcPts val="3192"/>
              </a:lnSpc>
              <a:spcBef>
                <a:spcPct val="0"/>
              </a:spcBef>
            </a:pPr>
            <a:r>
              <a:rPr lang="en-US" sz="2660">
                <a:solidFill>
                  <a:srgbClr val="000000"/>
                </a:solidFill>
                <a:latin typeface="Arial"/>
                <a:ea typeface="Arial"/>
                <a:cs typeface="Arial"/>
                <a:sym typeface="Arial"/>
              </a:rPr>
              <a:t>mental health disorders is critical given the likelihood of their involvement in the treatment and care of such patients.</a:t>
            </a:r>
          </a:p>
        </p:txBody>
      </p:sp>
      <p:sp>
        <p:nvSpPr>
          <p:cNvPr name="TextBox 13" id="13"/>
          <p:cNvSpPr txBox="true"/>
          <p:nvPr/>
        </p:nvSpPr>
        <p:spPr>
          <a:xfrm rot="0">
            <a:off x="432770" y="3972241"/>
            <a:ext cx="13468796" cy="847725"/>
          </a:xfrm>
          <a:prstGeom prst="rect">
            <a:avLst/>
          </a:prstGeom>
        </p:spPr>
        <p:txBody>
          <a:bodyPr anchor="t" rtlCol="false" tIns="0" lIns="0" bIns="0" rIns="0">
            <a:spAutoFit/>
          </a:bodyPr>
          <a:lstStyle/>
          <a:p>
            <a:pPr algn="l">
              <a:lnSpc>
                <a:spcPts val="3192"/>
              </a:lnSpc>
              <a:spcBef>
                <a:spcPct val="0"/>
              </a:spcBef>
            </a:pPr>
            <a:r>
              <a:rPr lang="en-US" sz="2660">
                <a:solidFill>
                  <a:srgbClr val="000000"/>
                </a:solidFill>
                <a:latin typeface="Arial"/>
                <a:ea typeface="Arial"/>
                <a:cs typeface="Arial"/>
                <a:sym typeface="Arial"/>
              </a:rPr>
              <a:t>In the Arab world, not many studies have assessed medical students' perceptions of those</a:t>
            </a:r>
          </a:p>
          <a:p>
            <a:pPr algn="l">
              <a:lnSpc>
                <a:spcPts val="3192"/>
              </a:lnSpc>
              <a:spcBef>
                <a:spcPct val="0"/>
              </a:spcBef>
            </a:pPr>
            <a:r>
              <a:rPr lang="en-US" sz="2660">
                <a:solidFill>
                  <a:srgbClr val="000000"/>
                </a:solidFill>
                <a:latin typeface="Arial"/>
                <a:ea typeface="Arial"/>
                <a:cs typeface="Arial"/>
                <a:sym typeface="Arial"/>
              </a:rPr>
              <a:t>who struggle with mental health issues.</a:t>
            </a:r>
          </a:p>
        </p:txBody>
      </p:sp>
      <p:grpSp>
        <p:nvGrpSpPr>
          <p:cNvPr name="Group 14" id="14"/>
          <p:cNvGrpSpPr/>
          <p:nvPr/>
        </p:nvGrpSpPr>
        <p:grpSpPr>
          <a:xfrm rot="0">
            <a:off x="297420" y="6644178"/>
            <a:ext cx="1228138" cy="557787"/>
            <a:chOff x="0" y="0"/>
            <a:chExt cx="5037729" cy="2288000"/>
          </a:xfrm>
        </p:grpSpPr>
        <p:sp>
          <p:nvSpPr>
            <p:cNvPr name="Freeform 15" id="15"/>
            <p:cNvSpPr/>
            <p:nvPr/>
          </p:nvSpPr>
          <p:spPr>
            <a:xfrm flipH="false" flipV="false" rot="0">
              <a:off x="0" y="0"/>
              <a:ext cx="5037729" cy="2288032"/>
            </a:xfrm>
            <a:custGeom>
              <a:avLst/>
              <a:gdLst/>
              <a:ahLst/>
              <a:cxnLst/>
              <a:rect r="r" b="b" t="t" l="l"/>
              <a:pathLst>
                <a:path h="2288032" w="5037729">
                  <a:moveTo>
                    <a:pt x="0" y="0"/>
                  </a:moveTo>
                  <a:lnTo>
                    <a:pt x="5037729" y="0"/>
                  </a:lnTo>
                  <a:lnTo>
                    <a:pt x="5037729" y="2288032"/>
                  </a:lnTo>
                  <a:lnTo>
                    <a:pt x="0" y="2288032"/>
                  </a:lnTo>
                  <a:close/>
                </a:path>
              </a:pathLst>
            </a:custGeom>
            <a:solidFill>
              <a:srgbClr val="2066B8"/>
            </a:solidFill>
          </p:spPr>
        </p:sp>
      </p:grpSp>
      <p:sp>
        <p:nvSpPr>
          <p:cNvPr name="TextBox 16" id="16"/>
          <p:cNvSpPr txBox="true"/>
          <p:nvPr/>
        </p:nvSpPr>
        <p:spPr>
          <a:xfrm rot="0">
            <a:off x="464023" y="6698957"/>
            <a:ext cx="15995898" cy="1647825"/>
          </a:xfrm>
          <a:prstGeom prst="rect">
            <a:avLst/>
          </a:prstGeom>
        </p:spPr>
        <p:txBody>
          <a:bodyPr anchor="t" rtlCol="false" tIns="0" lIns="0" bIns="0" rIns="0">
            <a:spAutoFit/>
          </a:bodyPr>
          <a:lstStyle/>
          <a:p>
            <a:pPr algn="just">
              <a:lnSpc>
                <a:spcPts val="3192"/>
              </a:lnSpc>
              <a:spcBef>
                <a:spcPct val="0"/>
              </a:spcBef>
            </a:pPr>
            <a:r>
              <a:rPr lang="en-US" b="true" sz="2660">
                <a:solidFill>
                  <a:srgbClr val="FFFFFF"/>
                </a:solidFill>
                <a:latin typeface="Arial Bold"/>
                <a:ea typeface="Arial Bold"/>
                <a:cs typeface="Arial Bold"/>
                <a:sym typeface="Arial Bold"/>
              </a:rPr>
              <a:t>Aims:</a:t>
            </a:r>
          </a:p>
          <a:p>
            <a:pPr algn="just">
              <a:lnSpc>
                <a:spcPts val="3192"/>
              </a:lnSpc>
              <a:spcBef>
                <a:spcPct val="0"/>
              </a:spcBef>
            </a:pPr>
          </a:p>
          <a:p>
            <a:pPr algn="l">
              <a:lnSpc>
                <a:spcPts val="3192"/>
              </a:lnSpc>
              <a:spcBef>
                <a:spcPct val="0"/>
              </a:spcBef>
            </a:pPr>
            <a:r>
              <a:rPr lang="en-US" sz="2660">
                <a:solidFill>
                  <a:srgbClr val="000000"/>
                </a:solidFill>
                <a:latin typeface="Arial"/>
                <a:ea typeface="Arial"/>
                <a:cs typeface="Arial"/>
                <a:sym typeface="Arial"/>
              </a:rPr>
              <a:t>The present study investigated the attitudes and opinions of pharmaceutical students in Baghdad regarding</a:t>
            </a:r>
          </a:p>
          <a:p>
            <a:pPr algn="l">
              <a:lnSpc>
                <a:spcPts val="3192"/>
              </a:lnSpc>
              <a:spcBef>
                <a:spcPct val="0"/>
              </a:spcBef>
            </a:pPr>
            <a:r>
              <a:rPr lang="en-US" sz="2660">
                <a:solidFill>
                  <a:srgbClr val="000000"/>
                </a:solidFill>
                <a:latin typeface="Arial"/>
                <a:ea typeface="Arial"/>
                <a:cs typeface="Arial"/>
                <a:sym typeface="Arial"/>
              </a:rPr>
              <a:t>mental health issues and those who suffer from them. </a:t>
            </a:r>
          </a:p>
        </p:txBody>
      </p:sp>
      <p:grpSp>
        <p:nvGrpSpPr>
          <p:cNvPr name="Group 17" id="17"/>
          <p:cNvGrpSpPr/>
          <p:nvPr/>
        </p:nvGrpSpPr>
        <p:grpSpPr>
          <a:xfrm rot="0">
            <a:off x="0" y="9548290"/>
            <a:ext cx="18288000" cy="738710"/>
            <a:chOff x="0" y="0"/>
            <a:chExt cx="24384000" cy="984946"/>
          </a:xfrm>
        </p:grpSpPr>
        <p:sp>
          <p:nvSpPr>
            <p:cNvPr name="Freeform 18" id="18"/>
            <p:cNvSpPr/>
            <p:nvPr/>
          </p:nvSpPr>
          <p:spPr>
            <a:xfrm flipH="false" flipV="false" rot="0">
              <a:off x="0" y="0"/>
              <a:ext cx="24384000" cy="984978"/>
            </a:xfrm>
            <a:custGeom>
              <a:avLst/>
              <a:gdLst/>
              <a:ahLst/>
              <a:cxnLst/>
              <a:rect r="r" b="b" t="t" l="l"/>
              <a:pathLst>
                <a:path h="984978" w="24384000">
                  <a:moveTo>
                    <a:pt x="0" y="0"/>
                  </a:moveTo>
                  <a:lnTo>
                    <a:pt x="24384000" y="0"/>
                  </a:lnTo>
                  <a:lnTo>
                    <a:pt x="24384000" y="984978"/>
                  </a:lnTo>
                  <a:lnTo>
                    <a:pt x="0" y="984978"/>
                  </a:lnTo>
                  <a:close/>
                </a:path>
              </a:pathLst>
            </a:custGeom>
            <a:solidFill>
              <a:srgbClr val="2066B8"/>
            </a:solidFill>
          </p:spPr>
        </p:sp>
      </p:grpSp>
      <p:sp>
        <p:nvSpPr>
          <p:cNvPr name="TextBox 19" id="19"/>
          <p:cNvSpPr txBox="true"/>
          <p:nvPr/>
        </p:nvSpPr>
        <p:spPr>
          <a:xfrm rot="0">
            <a:off x="4706146" y="9719740"/>
            <a:ext cx="3116461" cy="390525"/>
          </a:xfrm>
          <a:prstGeom prst="rect">
            <a:avLst/>
          </a:prstGeom>
        </p:spPr>
        <p:txBody>
          <a:bodyPr anchor="t" rtlCol="false" tIns="0" lIns="0" bIns="0" rIns="0">
            <a:spAutoFit/>
          </a:bodyPr>
          <a:lstStyle/>
          <a:p>
            <a:pPr algn="ctr">
              <a:lnSpc>
                <a:spcPts val="2759"/>
              </a:lnSpc>
              <a:spcBef>
                <a:spcPct val="0"/>
              </a:spcBef>
            </a:pPr>
            <a:r>
              <a:rPr lang="en-US" sz="2299">
                <a:solidFill>
                  <a:srgbClr val="FFFFFF"/>
                </a:solidFill>
                <a:latin typeface="Arial"/>
                <a:ea typeface="Arial"/>
                <a:cs typeface="Arial"/>
                <a:sym typeface="Arial"/>
              </a:rPr>
              <a:t>*Beladi scientific bureau</a:t>
            </a:r>
          </a:p>
        </p:txBody>
      </p:sp>
      <p:sp>
        <p:nvSpPr>
          <p:cNvPr name="TextBox 20" id="20"/>
          <p:cNvSpPr txBox="true"/>
          <p:nvPr/>
        </p:nvSpPr>
        <p:spPr>
          <a:xfrm rot="0">
            <a:off x="9144000" y="9719740"/>
            <a:ext cx="3213348" cy="390525"/>
          </a:xfrm>
          <a:prstGeom prst="rect">
            <a:avLst/>
          </a:prstGeom>
        </p:spPr>
        <p:txBody>
          <a:bodyPr anchor="t" rtlCol="false" tIns="0" lIns="0" bIns="0" rIns="0">
            <a:spAutoFit/>
          </a:bodyPr>
          <a:lstStyle/>
          <a:p>
            <a:pPr algn="ctr">
              <a:lnSpc>
                <a:spcPts val="2759"/>
              </a:lnSpc>
              <a:spcBef>
                <a:spcPct val="0"/>
              </a:spcBef>
            </a:pPr>
            <a:r>
              <a:rPr lang="en-US" sz="2299">
                <a:solidFill>
                  <a:srgbClr val="FFFFFF"/>
                </a:solidFill>
                <a:latin typeface="Arial"/>
                <a:ea typeface="Arial"/>
                <a:cs typeface="Arial"/>
                <a:sym typeface="Arial"/>
              </a:rPr>
              <a:t>**Al-Kindi Medical center</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E0E7EB"/>
        </a:solidFill>
      </p:bgPr>
    </p:bg>
    <p:spTree>
      <p:nvGrpSpPr>
        <p:cNvPr id="1" name=""/>
        <p:cNvGrpSpPr/>
        <p:nvPr/>
      </p:nvGrpSpPr>
      <p:grpSpPr>
        <a:xfrm>
          <a:off x="0" y="0"/>
          <a:ext cx="0" cy="0"/>
          <a:chOff x="0" y="0"/>
          <a:chExt cx="0" cy="0"/>
        </a:xfrm>
      </p:grpSpPr>
      <p:grpSp>
        <p:nvGrpSpPr>
          <p:cNvPr name="Group 2" id="2"/>
          <p:cNvGrpSpPr/>
          <p:nvPr/>
        </p:nvGrpSpPr>
        <p:grpSpPr>
          <a:xfrm rot="0">
            <a:off x="0" y="0"/>
            <a:ext cx="18288000" cy="1467600"/>
            <a:chOff x="0" y="0"/>
            <a:chExt cx="24384000" cy="1956800"/>
          </a:xfrm>
        </p:grpSpPr>
        <p:sp>
          <p:nvSpPr>
            <p:cNvPr name="Freeform 3" id="3"/>
            <p:cNvSpPr/>
            <p:nvPr/>
          </p:nvSpPr>
          <p:spPr>
            <a:xfrm flipH="false" flipV="false" rot="0">
              <a:off x="0" y="0"/>
              <a:ext cx="24384000" cy="1956832"/>
            </a:xfrm>
            <a:custGeom>
              <a:avLst/>
              <a:gdLst/>
              <a:ahLst/>
              <a:cxnLst/>
              <a:rect r="r" b="b" t="t" l="l"/>
              <a:pathLst>
                <a:path h="1956832" w="24384000">
                  <a:moveTo>
                    <a:pt x="0" y="0"/>
                  </a:moveTo>
                  <a:lnTo>
                    <a:pt x="24384000" y="0"/>
                  </a:lnTo>
                  <a:lnTo>
                    <a:pt x="24384000" y="1956832"/>
                  </a:lnTo>
                  <a:lnTo>
                    <a:pt x="0" y="1956832"/>
                  </a:lnTo>
                  <a:close/>
                </a:path>
              </a:pathLst>
            </a:custGeom>
            <a:solidFill>
              <a:srgbClr val="2066B8"/>
            </a:solidFill>
          </p:spPr>
        </p:sp>
      </p:grpSp>
      <p:sp>
        <p:nvSpPr>
          <p:cNvPr name="Freeform 4" id="4"/>
          <p:cNvSpPr/>
          <p:nvPr/>
        </p:nvSpPr>
        <p:spPr>
          <a:xfrm flipH="false" flipV="false" rot="0">
            <a:off x="17476115" y="1646293"/>
            <a:ext cx="412748" cy="2134340"/>
          </a:xfrm>
          <a:custGeom>
            <a:avLst/>
            <a:gdLst/>
            <a:ahLst/>
            <a:cxnLst/>
            <a:rect r="r" b="b" t="t" l="l"/>
            <a:pathLst>
              <a:path h="2134340" w="412748">
                <a:moveTo>
                  <a:pt x="0" y="0"/>
                </a:moveTo>
                <a:lnTo>
                  <a:pt x="412748" y="0"/>
                </a:lnTo>
                <a:lnTo>
                  <a:pt x="412748" y="2134340"/>
                </a:lnTo>
                <a:lnTo>
                  <a:pt x="0" y="213434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nvGrpSpPr>
          <p:cNvPr name="Group 5" id="5"/>
          <p:cNvGrpSpPr/>
          <p:nvPr/>
        </p:nvGrpSpPr>
        <p:grpSpPr>
          <a:xfrm rot="0">
            <a:off x="0" y="9368699"/>
            <a:ext cx="18288000" cy="918301"/>
            <a:chOff x="0" y="0"/>
            <a:chExt cx="24384000" cy="1224401"/>
          </a:xfrm>
        </p:grpSpPr>
        <p:sp>
          <p:nvSpPr>
            <p:cNvPr name="Freeform 6" id="6"/>
            <p:cNvSpPr/>
            <p:nvPr/>
          </p:nvSpPr>
          <p:spPr>
            <a:xfrm flipH="false" flipV="false" rot="0">
              <a:off x="0" y="0"/>
              <a:ext cx="24384000" cy="1224433"/>
            </a:xfrm>
            <a:custGeom>
              <a:avLst/>
              <a:gdLst/>
              <a:ahLst/>
              <a:cxnLst/>
              <a:rect r="r" b="b" t="t" l="l"/>
              <a:pathLst>
                <a:path h="1224433" w="24384000">
                  <a:moveTo>
                    <a:pt x="0" y="0"/>
                  </a:moveTo>
                  <a:lnTo>
                    <a:pt x="24384000" y="0"/>
                  </a:lnTo>
                  <a:lnTo>
                    <a:pt x="24384000" y="1224433"/>
                  </a:lnTo>
                  <a:lnTo>
                    <a:pt x="0" y="1224433"/>
                  </a:lnTo>
                  <a:close/>
                </a:path>
              </a:pathLst>
            </a:custGeom>
            <a:solidFill>
              <a:srgbClr val="2066B8"/>
            </a:solidFill>
          </p:spPr>
        </p:sp>
      </p:grpSp>
      <p:sp>
        <p:nvSpPr>
          <p:cNvPr name="Freeform 7" id="7"/>
          <p:cNvSpPr/>
          <p:nvPr/>
        </p:nvSpPr>
        <p:spPr>
          <a:xfrm flipH="false" flipV="false" rot="0">
            <a:off x="-100653" y="-100653"/>
            <a:ext cx="1129353" cy="1129353"/>
          </a:xfrm>
          <a:custGeom>
            <a:avLst/>
            <a:gdLst/>
            <a:ahLst/>
            <a:cxnLst/>
            <a:rect r="r" b="b" t="t" l="l"/>
            <a:pathLst>
              <a:path h="1129353" w="1129353">
                <a:moveTo>
                  <a:pt x="0" y="0"/>
                </a:moveTo>
                <a:lnTo>
                  <a:pt x="1129353" y="0"/>
                </a:lnTo>
                <a:lnTo>
                  <a:pt x="1129353" y="1129353"/>
                </a:lnTo>
                <a:lnTo>
                  <a:pt x="0" y="112935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8" id="8"/>
          <p:cNvSpPr txBox="true"/>
          <p:nvPr/>
        </p:nvSpPr>
        <p:spPr>
          <a:xfrm rot="0">
            <a:off x="1525557" y="133350"/>
            <a:ext cx="14473752" cy="895350"/>
          </a:xfrm>
          <a:prstGeom prst="rect">
            <a:avLst/>
          </a:prstGeom>
        </p:spPr>
        <p:txBody>
          <a:bodyPr anchor="t" rtlCol="false" tIns="0" lIns="0" bIns="0" rIns="0">
            <a:spAutoFit/>
          </a:bodyPr>
          <a:lstStyle/>
          <a:p>
            <a:pPr algn="ctr">
              <a:lnSpc>
                <a:spcPts val="3360"/>
              </a:lnSpc>
            </a:pPr>
            <a:r>
              <a:rPr lang="en-US" b="true" sz="2800" i="true">
                <a:solidFill>
                  <a:srgbClr val="FFFFFF"/>
                </a:solidFill>
                <a:latin typeface="Arial Bold Italics"/>
                <a:ea typeface="Arial Bold Italics"/>
                <a:cs typeface="Arial Bold Italics"/>
                <a:sym typeface="Arial Bold Italics"/>
              </a:rPr>
              <a:t>ATTITUDES OF UNDERGRADUATE PHARMACEUTICAL STUDENTS IN BAGHDAD TOWARD MENTAL DISORDERS AND PEOPLE WITH MENTAL HEALTH DIFFICULTIES</a:t>
            </a:r>
          </a:p>
        </p:txBody>
      </p:sp>
      <p:sp>
        <p:nvSpPr>
          <p:cNvPr name="TextBox 9" id="9"/>
          <p:cNvSpPr txBox="true"/>
          <p:nvPr/>
        </p:nvSpPr>
        <p:spPr>
          <a:xfrm rot="0">
            <a:off x="2288690" y="9453562"/>
            <a:ext cx="4217343" cy="619125"/>
          </a:xfrm>
          <a:prstGeom prst="rect">
            <a:avLst/>
          </a:prstGeom>
        </p:spPr>
        <p:txBody>
          <a:bodyPr anchor="t" rtlCol="false" tIns="0" lIns="0" bIns="0" rIns="0">
            <a:spAutoFit/>
          </a:bodyPr>
          <a:lstStyle/>
          <a:p>
            <a:pPr algn="ctr">
              <a:lnSpc>
                <a:spcPts val="4320"/>
              </a:lnSpc>
              <a:spcBef>
                <a:spcPct val="0"/>
              </a:spcBef>
            </a:pPr>
            <a:r>
              <a:rPr lang="en-US" b="true" sz="3600">
                <a:solidFill>
                  <a:srgbClr val="FFFFFF"/>
                </a:solidFill>
                <a:latin typeface="Arial Bold"/>
                <a:ea typeface="Arial Bold"/>
                <a:cs typeface="Arial Bold"/>
                <a:sym typeface="Arial Bold"/>
              </a:rPr>
              <a:t>Ahmed Al-kashwan</a:t>
            </a:r>
          </a:p>
        </p:txBody>
      </p:sp>
      <p:sp>
        <p:nvSpPr>
          <p:cNvPr name="TextBox 10" id="10"/>
          <p:cNvSpPr txBox="true"/>
          <p:nvPr/>
        </p:nvSpPr>
        <p:spPr>
          <a:xfrm rot="0">
            <a:off x="12544563" y="9453562"/>
            <a:ext cx="3454747" cy="619125"/>
          </a:xfrm>
          <a:prstGeom prst="rect">
            <a:avLst/>
          </a:prstGeom>
        </p:spPr>
        <p:txBody>
          <a:bodyPr anchor="t" rtlCol="false" tIns="0" lIns="0" bIns="0" rIns="0">
            <a:spAutoFit/>
          </a:bodyPr>
          <a:lstStyle/>
          <a:p>
            <a:pPr algn="ctr">
              <a:lnSpc>
                <a:spcPts val="4320"/>
              </a:lnSpc>
              <a:spcBef>
                <a:spcPct val="0"/>
              </a:spcBef>
            </a:pPr>
            <a:r>
              <a:rPr lang="en-US" b="true" sz="3600">
                <a:solidFill>
                  <a:srgbClr val="FFFFFF"/>
                </a:solidFill>
                <a:latin typeface="Arial Bold"/>
                <a:ea typeface="Arial Bold"/>
                <a:cs typeface="Arial Bold"/>
                <a:sym typeface="Arial Bold"/>
              </a:rPr>
              <a:t>Numan Al-Harbi</a:t>
            </a:r>
          </a:p>
        </p:txBody>
      </p:sp>
      <p:grpSp>
        <p:nvGrpSpPr>
          <p:cNvPr name="Group 11" id="11"/>
          <p:cNvGrpSpPr/>
          <p:nvPr/>
        </p:nvGrpSpPr>
        <p:grpSpPr>
          <a:xfrm rot="0">
            <a:off x="297420" y="1914974"/>
            <a:ext cx="1780680" cy="557787"/>
            <a:chOff x="0" y="0"/>
            <a:chExt cx="7304215" cy="2288000"/>
          </a:xfrm>
        </p:grpSpPr>
        <p:sp>
          <p:nvSpPr>
            <p:cNvPr name="Freeform 12" id="12"/>
            <p:cNvSpPr/>
            <p:nvPr/>
          </p:nvSpPr>
          <p:spPr>
            <a:xfrm flipH="false" flipV="false" rot="0">
              <a:off x="0" y="0"/>
              <a:ext cx="7304215" cy="2288032"/>
            </a:xfrm>
            <a:custGeom>
              <a:avLst/>
              <a:gdLst/>
              <a:ahLst/>
              <a:cxnLst/>
              <a:rect r="r" b="b" t="t" l="l"/>
              <a:pathLst>
                <a:path h="2288032" w="7304215">
                  <a:moveTo>
                    <a:pt x="0" y="0"/>
                  </a:moveTo>
                  <a:lnTo>
                    <a:pt x="7304215" y="0"/>
                  </a:lnTo>
                  <a:lnTo>
                    <a:pt x="7304215" y="2288032"/>
                  </a:lnTo>
                  <a:lnTo>
                    <a:pt x="0" y="2288032"/>
                  </a:lnTo>
                  <a:close/>
                </a:path>
              </a:pathLst>
            </a:custGeom>
            <a:solidFill>
              <a:srgbClr val="2066B8"/>
            </a:solidFill>
          </p:spPr>
        </p:sp>
      </p:grpSp>
      <p:sp>
        <p:nvSpPr>
          <p:cNvPr name="TextBox 13" id="13"/>
          <p:cNvSpPr txBox="true"/>
          <p:nvPr/>
        </p:nvSpPr>
        <p:spPr>
          <a:xfrm rot="0">
            <a:off x="464023" y="1974187"/>
            <a:ext cx="16249055" cy="2047875"/>
          </a:xfrm>
          <a:prstGeom prst="rect">
            <a:avLst/>
          </a:prstGeom>
        </p:spPr>
        <p:txBody>
          <a:bodyPr anchor="t" rtlCol="false" tIns="0" lIns="0" bIns="0" rIns="0">
            <a:spAutoFit/>
          </a:bodyPr>
          <a:lstStyle/>
          <a:p>
            <a:pPr algn="l">
              <a:lnSpc>
                <a:spcPts val="3186"/>
              </a:lnSpc>
              <a:spcBef>
                <a:spcPct val="0"/>
              </a:spcBef>
            </a:pPr>
            <a:r>
              <a:rPr lang="en-US" b="true" sz="2655">
                <a:solidFill>
                  <a:srgbClr val="FFFFFF"/>
                </a:solidFill>
                <a:latin typeface="Arial Bold"/>
                <a:ea typeface="Arial Bold"/>
                <a:cs typeface="Arial Bold"/>
                <a:sym typeface="Arial Bold"/>
              </a:rPr>
              <a:t>Methods</a:t>
            </a:r>
            <a:r>
              <a:rPr lang="en-US" b="true" sz="2655">
                <a:solidFill>
                  <a:srgbClr val="FFFFFF"/>
                </a:solidFill>
                <a:latin typeface="Arial Bold"/>
                <a:ea typeface="Arial Bold"/>
                <a:cs typeface="Arial Bold"/>
                <a:sym typeface="Arial Bold"/>
              </a:rPr>
              <a:t>:</a:t>
            </a:r>
          </a:p>
          <a:p>
            <a:pPr algn="l">
              <a:lnSpc>
                <a:spcPts val="3186"/>
              </a:lnSpc>
              <a:spcBef>
                <a:spcPct val="0"/>
              </a:spcBef>
            </a:pPr>
          </a:p>
          <a:p>
            <a:pPr algn="l">
              <a:lnSpc>
                <a:spcPts val="3186"/>
              </a:lnSpc>
              <a:spcBef>
                <a:spcPct val="0"/>
              </a:spcBef>
            </a:pPr>
            <a:r>
              <a:rPr lang="en-US" sz="2655">
                <a:solidFill>
                  <a:srgbClr val="000000"/>
                </a:solidFill>
                <a:latin typeface="Arial"/>
                <a:ea typeface="Arial"/>
                <a:cs typeface="Arial"/>
                <a:sym typeface="Arial"/>
              </a:rPr>
              <a:t>A random selection of 4th and 5th year students from the college of pharmacy in Ashur university in Baghdad</a:t>
            </a:r>
          </a:p>
          <a:p>
            <a:pPr algn="l">
              <a:lnSpc>
                <a:spcPts val="3186"/>
              </a:lnSpc>
              <a:spcBef>
                <a:spcPct val="0"/>
              </a:spcBef>
            </a:pPr>
            <a:r>
              <a:rPr lang="en-US" sz="2655">
                <a:solidFill>
                  <a:srgbClr val="000000"/>
                </a:solidFill>
                <a:latin typeface="Arial"/>
                <a:ea typeface="Arial"/>
                <a:cs typeface="Arial"/>
                <a:sym typeface="Arial"/>
              </a:rPr>
              <a:t>were asked to complete a two-part survey containing sociodemographic information and the Beliefs Towards</a:t>
            </a:r>
          </a:p>
          <a:p>
            <a:pPr algn="l">
              <a:lnSpc>
                <a:spcPts val="3186"/>
              </a:lnSpc>
              <a:spcBef>
                <a:spcPct val="0"/>
              </a:spcBef>
            </a:pPr>
            <a:r>
              <a:rPr lang="en-US" sz="2655">
                <a:solidFill>
                  <a:srgbClr val="000000"/>
                </a:solidFill>
                <a:latin typeface="Arial"/>
                <a:ea typeface="Arial"/>
                <a:cs typeface="Arial"/>
                <a:sym typeface="Arial"/>
              </a:rPr>
              <a:t>Mental Illness Scale.</a:t>
            </a:r>
          </a:p>
        </p:txBody>
      </p:sp>
      <p:grpSp>
        <p:nvGrpSpPr>
          <p:cNvPr name="Group 14" id="14"/>
          <p:cNvGrpSpPr/>
          <p:nvPr/>
        </p:nvGrpSpPr>
        <p:grpSpPr>
          <a:xfrm rot="0">
            <a:off x="297420" y="4385688"/>
            <a:ext cx="5403926" cy="557787"/>
            <a:chOff x="0" y="0"/>
            <a:chExt cx="22166497" cy="2288000"/>
          </a:xfrm>
        </p:grpSpPr>
        <p:sp>
          <p:nvSpPr>
            <p:cNvPr name="Freeform 15" id="15"/>
            <p:cNvSpPr/>
            <p:nvPr/>
          </p:nvSpPr>
          <p:spPr>
            <a:xfrm flipH="false" flipV="false" rot="0">
              <a:off x="0" y="0"/>
              <a:ext cx="22166497" cy="2288032"/>
            </a:xfrm>
            <a:custGeom>
              <a:avLst/>
              <a:gdLst/>
              <a:ahLst/>
              <a:cxnLst/>
              <a:rect r="r" b="b" t="t" l="l"/>
              <a:pathLst>
                <a:path h="2288032" w="22166497">
                  <a:moveTo>
                    <a:pt x="0" y="0"/>
                  </a:moveTo>
                  <a:lnTo>
                    <a:pt x="22166497" y="0"/>
                  </a:lnTo>
                  <a:lnTo>
                    <a:pt x="22166497" y="2288032"/>
                  </a:lnTo>
                  <a:lnTo>
                    <a:pt x="0" y="2288032"/>
                  </a:lnTo>
                  <a:close/>
                </a:path>
              </a:pathLst>
            </a:custGeom>
            <a:solidFill>
              <a:srgbClr val="2066B8"/>
            </a:solidFill>
          </p:spPr>
        </p:sp>
      </p:grpSp>
      <p:sp>
        <p:nvSpPr>
          <p:cNvPr name="TextBox 16" id="16"/>
          <p:cNvSpPr txBox="true"/>
          <p:nvPr/>
        </p:nvSpPr>
        <p:spPr>
          <a:xfrm rot="0">
            <a:off x="464023" y="4437970"/>
            <a:ext cx="9235976" cy="3648075"/>
          </a:xfrm>
          <a:prstGeom prst="rect">
            <a:avLst/>
          </a:prstGeom>
        </p:spPr>
        <p:txBody>
          <a:bodyPr anchor="t" rtlCol="false" tIns="0" lIns="0" bIns="0" rIns="0">
            <a:spAutoFit/>
          </a:bodyPr>
          <a:lstStyle/>
          <a:p>
            <a:pPr algn="l">
              <a:lnSpc>
                <a:spcPts val="3192"/>
              </a:lnSpc>
              <a:spcBef>
                <a:spcPct val="0"/>
              </a:spcBef>
            </a:pPr>
            <a:r>
              <a:rPr lang="en-US" b="true" sz="2660">
                <a:solidFill>
                  <a:srgbClr val="FFFFFF"/>
                </a:solidFill>
                <a:latin typeface="Arial Bold"/>
                <a:ea typeface="Arial Bold"/>
                <a:cs typeface="Arial Bold"/>
                <a:sym typeface="Arial Bold"/>
              </a:rPr>
              <a:t>Sociodemographic information</a:t>
            </a:r>
            <a:r>
              <a:rPr lang="en-US" b="true" sz="2660">
                <a:solidFill>
                  <a:srgbClr val="FFFFFF"/>
                </a:solidFill>
                <a:latin typeface="Arial Bold"/>
                <a:ea typeface="Arial Bold"/>
                <a:cs typeface="Arial Bold"/>
                <a:sym typeface="Arial Bold"/>
              </a:rPr>
              <a:t>:</a:t>
            </a:r>
          </a:p>
          <a:p>
            <a:pPr algn="l">
              <a:lnSpc>
                <a:spcPts val="3192"/>
              </a:lnSpc>
              <a:spcBef>
                <a:spcPct val="0"/>
              </a:spcBef>
            </a:pPr>
          </a:p>
          <a:p>
            <a:pPr algn="l">
              <a:lnSpc>
                <a:spcPts val="3192"/>
              </a:lnSpc>
              <a:spcBef>
                <a:spcPct val="0"/>
              </a:spcBef>
            </a:pPr>
            <a:r>
              <a:rPr lang="en-US" sz="2660">
                <a:solidFill>
                  <a:srgbClr val="000000"/>
                </a:solidFill>
                <a:latin typeface="Arial"/>
                <a:ea typeface="Arial"/>
                <a:cs typeface="Arial"/>
                <a:sym typeface="Arial"/>
              </a:rPr>
              <a:t>Out of seventy students, fifty completed the survey.</a:t>
            </a:r>
          </a:p>
          <a:p>
            <a:pPr algn="l">
              <a:lnSpc>
                <a:spcPts val="3192"/>
              </a:lnSpc>
              <a:spcBef>
                <a:spcPct val="0"/>
              </a:spcBef>
            </a:pPr>
          </a:p>
          <a:p>
            <a:pPr algn="just">
              <a:lnSpc>
                <a:spcPts val="3192"/>
              </a:lnSpc>
              <a:spcBef>
                <a:spcPct val="0"/>
              </a:spcBef>
            </a:pPr>
            <a:r>
              <a:rPr lang="en-US" sz="2660">
                <a:solidFill>
                  <a:srgbClr val="000000"/>
                </a:solidFill>
                <a:latin typeface="Arial"/>
                <a:ea typeface="Arial"/>
                <a:cs typeface="Arial"/>
                <a:sym typeface="Arial"/>
              </a:rPr>
              <a:t>Ranging in age from 20 to 26 (M=22)</a:t>
            </a:r>
          </a:p>
          <a:p>
            <a:pPr algn="just">
              <a:lnSpc>
                <a:spcPts val="3192"/>
              </a:lnSpc>
              <a:spcBef>
                <a:spcPct val="0"/>
              </a:spcBef>
            </a:pPr>
          </a:p>
          <a:p>
            <a:pPr algn="just">
              <a:lnSpc>
                <a:spcPts val="3192"/>
              </a:lnSpc>
              <a:spcBef>
                <a:spcPct val="0"/>
              </a:spcBef>
            </a:pPr>
            <a:r>
              <a:rPr lang="en-US" sz="2660">
                <a:solidFill>
                  <a:srgbClr val="000000"/>
                </a:solidFill>
                <a:latin typeface="Arial"/>
                <a:ea typeface="Arial"/>
                <a:cs typeface="Arial"/>
                <a:sym typeface="Arial"/>
              </a:rPr>
              <a:t>32(64%) women and 18(36%) men, 90% were from Baghdad.</a:t>
            </a:r>
          </a:p>
          <a:p>
            <a:pPr algn="just">
              <a:lnSpc>
                <a:spcPts val="3192"/>
              </a:lnSpc>
              <a:spcBef>
                <a:spcPct val="0"/>
              </a:spcBef>
            </a:pPr>
          </a:p>
          <a:p>
            <a:pPr algn="just">
              <a:lnSpc>
                <a:spcPts val="3192"/>
              </a:lnSpc>
              <a:spcBef>
                <a:spcPct val="0"/>
              </a:spcBef>
            </a:pPr>
            <a:r>
              <a:rPr lang="en-US" sz="2660">
                <a:solidFill>
                  <a:srgbClr val="000000"/>
                </a:solidFill>
                <a:latin typeface="Arial"/>
                <a:ea typeface="Arial"/>
                <a:cs typeface="Arial"/>
                <a:sym typeface="Arial"/>
              </a:rPr>
              <a:t>Here are the results.</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E0E7EB"/>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sp>
        <p:nvSpPr>
          <p:cNvPr name="TextBox 3" id="3"/>
          <p:cNvSpPr txBox="true"/>
          <p:nvPr/>
        </p:nvSpPr>
        <p:spPr>
          <a:xfrm rot="0">
            <a:off x="5764262" y="150110"/>
            <a:ext cx="6759476" cy="619125"/>
          </a:xfrm>
          <a:prstGeom prst="rect">
            <a:avLst/>
          </a:prstGeom>
        </p:spPr>
        <p:txBody>
          <a:bodyPr anchor="t" rtlCol="false" tIns="0" lIns="0" bIns="0" rIns="0">
            <a:spAutoFit/>
          </a:bodyPr>
          <a:lstStyle/>
          <a:p>
            <a:pPr algn="ctr">
              <a:lnSpc>
                <a:spcPts val="4320"/>
              </a:lnSpc>
              <a:spcBef>
                <a:spcPct val="0"/>
              </a:spcBef>
            </a:pPr>
            <a:r>
              <a:rPr lang="en-US" b="true" sz="3600">
                <a:solidFill>
                  <a:srgbClr val="000000"/>
                </a:solidFill>
                <a:latin typeface="Arial Bold"/>
                <a:ea typeface="Arial Bold"/>
                <a:cs typeface="Arial Bold"/>
                <a:sym typeface="Arial Bold"/>
              </a:rPr>
              <a:t>Social and Interpersonal Skills </a:t>
            </a:r>
          </a:p>
        </p:txBody>
      </p:sp>
      <p:grpSp>
        <p:nvGrpSpPr>
          <p:cNvPr name="Group 4" id="4"/>
          <p:cNvGrpSpPr/>
          <p:nvPr/>
        </p:nvGrpSpPr>
        <p:grpSpPr>
          <a:xfrm rot="0">
            <a:off x="5228276" y="1028700"/>
            <a:ext cx="7831448" cy="238125"/>
            <a:chOff x="0" y="0"/>
            <a:chExt cx="10441931" cy="317500"/>
          </a:xfrm>
        </p:grpSpPr>
        <p:grpSp>
          <p:nvGrpSpPr>
            <p:cNvPr name="Group 5" id="5"/>
            <p:cNvGrpSpPr/>
            <p:nvPr/>
          </p:nvGrpSpPr>
          <p:grpSpPr>
            <a:xfrm rot="0">
              <a:off x="0" y="0"/>
              <a:ext cx="268611" cy="268611"/>
              <a:chOff x="0" y="0"/>
              <a:chExt cx="53059" cy="53059"/>
            </a:xfrm>
          </p:grpSpPr>
          <p:sp>
            <p:nvSpPr>
              <p:cNvPr name="Freeform 6" id="6"/>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FF0000"/>
              </a:solidFill>
            </p:spPr>
          </p:sp>
          <p:sp>
            <p:nvSpPr>
              <p:cNvPr name="TextBox 7" id="7"/>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sp>
          <p:nvSpPr>
            <p:cNvPr name="TextBox 8" id="8"/>
            <p:cNvSpPr txBox="true"/>
            <p:nvPr/>
          </p:nvSpPr>
          <p:spPr>
            <a:xfrm rot="0">
              <a:off x="405279" y="-38100"/>
              <a:ext cx="2408833"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completely disagree</a:t>
              </a:r>
            </a:p>
          </p:txBody>
        </p:sp>
        <p:grpSp>
          <p:nvGrpSpPr>
            <p:cNvPr name="Group 9" id="9"/>
            <p:cNvGrpSpPr/>
            <p:nvPr/>
          </p:nvGrpSpPr>
          <p:grpSpPr>
            <a:xfrm rot="0">
              <a:off x="7764487" y="1"/>
              <a:ext cx="268611" cy="268611"/>
              <a:chOff x="0" y="0"/>
              <a:chExt cx="53059" cy="53059"/>
            </a:xfrm>
          </p:grpSpPr>
          <p:sp>
            <p:nvSpPr>
              <p:cNvPr name="Freeform 10" id="10"/>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00B050"/>
              </a:solidFill>
            </p:spPr>
          </p:sp>
          <p:sp>
            <p:nvSpPr>
              <p:cNvPr name="TextBox 11" id="11"/>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sp>
          <p:nvSpPr>
            <p:cNvPr name="TextBox 12" id="12"/>
            <p:cNvSpPr txBox="true"/>
            <p:nvPr/>
          </p:nvSpPr>
          <p:spPr>
            <a:xfrm rot="0">
              <a:off x="8033098" y="-38100"/>
              <a:ext cx="2408833"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Completely agree</a:t>
              </a:r>
            </a:p>
          </p:txBody>
        </p:sp>
        <p:sp>
          <p:nvSpPr>
            <p:cNvPr name="TextBox 13" id="13"/>
            <p:cNvSpPr txBox="true"/>
            <p:nvPr/>
          </p:nvSpPr>
          <p:spPr>
            <a:xfrm rot="0">
              <a:off x="6576667" y="-38100"/>
              <a:ext cx="1187820"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Agree</a:t>
              </a:r>
            </a:p>
          </p:txBody>
        </p:sp>
        <p:grpSp>
          <p:nvGrpSpPr>
            <p:cNvPr name="Group 14" id="14"/>
            <p:cNvGrpSpPr/>
            <p:nvPr/>
          </p:nvGrpSpPr>
          <p:grpSpPr>
            <a:xfrm rot="0">
              <a:off x="6334568" y="0"/>
              <a:ext cx="268611" cy="268611"/>
              <a:chOff x="0" y="0"/>
              <a:chExt cx="53059" cy="53059"/>
            </a:xfrm>
          </p:grpSpPr>
          <p:sp>
            <p:nvSpPr>
              <p:cNvPr name="Freeform 15" id="15"/>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92D051"/>
              </a:solidFill>
            </p:spPr>
          </p:sp>
          <p:sp>
            <p:nvSpPr>
              <p:cNvPr name="TextBox 16" id="16"/>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grpSp>
          <p:nvGrpSpPr>
            <p:cNvPr name="Group 17" id="17"/>
            <p:cNvGrpSpPr/>
            <p:nvPr/>
          </p:nvGrpSpPr>
          <p:grpSpPr>
            <a:xfrm rot="0">
              <a:off x="4733095" y="0"/>
              <a:ext cx="268611" cy="268611"/>
              <a:chOff x="0" y="0"/>
              <a:chExt cx="53059" cy="53059"/>
            </a:xfrm>
          </p:grpSpPr>
          <p:sp>
            <p:nvSpPr>
              <p:cNvPr name="Freeform 18" id="18"/>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7F7F7F"/>
              </a:solidFill>
            </p:spPr>
          </p:sp>
          <p:sp>
            <p:nvSpPr>
              <p:cNvPr name="TextBox 19" id="19"/>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sp>
          <p:nvSpPr>
            <p:cNvPr name="TextBox 20" id="20"/>
            <p:cNvSpPr txBox="true"/>
            <p:nvPr/>
          </p:nvSpPr>
          <p:spPr>
            <a:xfrm rot="0">
              <a:off x="5001706" y="-38100"/>
              <a:ext cx="1187820"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Neutral</a:t>
              </a:r>
            </a:p>
          </p:txBody>
        </p:sp>
        <p:sp>
          <p:nvSpPr>
            <p:cNvPr name="TextBox 21" id="21"/>
            <p:cNvSpPr txBox="true"/>
            <p:nvPr/>
          </p:nvSpPr>
          <p:spPr>
            <a:xfrm rot="0">
              <a:off x="3222423" y="-38100"/>
              <a:ext cx="1370972"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Disagree</a:t>
              </a:r>
            </a:p>
          </p:txBody>
        </p:sp>
        <p:grpSp>
          <p:nvGrpSpPr>
            <p:cNvPr name="Group 22" id="22"/>
            <p:cNvGrpSpPr/>
            <p:nvPr/>
          </p:nvGrpSpPr>
          <p:grpSpPr>
            <a:xfrm rot="0">
              <a:off x="2953812" y="0"/>
              <a:ext cx="268611" cy="268611"/>
              <a:chOff x="0" y="0"/>
              <a:chExt cx="53059" cy="53059"/>
            </a:xfrm>
          </p:grpSpPr>
          <p:sp>
            <p:nvSpPr>
              <p:cNvPr name="Freeform 23" id="23"/>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ED7D31"/>
              </a:solidFill>
            </p:spPr>
          </p:sp>
          <p:sp>
            <p:nvSpPr>
              <p:cNvPr name="TextBox 24" id="24"/>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gr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E0E7EB"/>
        </a:solidFill>
      </p:bgPr>
    </p:bg>
    <p:spTree>
      <p:nvGrpSpPr>
        <p:cNvPr id="1" name=""/>
        <p:cNvGrpSpPr/>
        <p:nvPr/>
      </p:nvGrpSpPr>
      <p:grpSpPr>
        <a:xfrm>
          <a:off x="0" y="0"/>
          <a:ext cx="0" cy="0"/>
          <a:chOff x="0" y="0"/>
          <a:chExt cx="0" cy="0"/>
        </a:xfrm>
      </p:grpSpPr>
      <p:sp>
        <p:nvSpPr>
          <p:cNvPr name="Freeform 2" id="2"/>
          <p:cNvSpPr/>
          <p:nvPr/>
        </p:nvSpPr>
        <p:spPr>
          <a:xfrm flipH="false" flipV="false" rot="0">
            <a:off x="0" y="0"/>
            <a:ext cx="18288000" cy="10287000"/>
          </a:xfrm>
          <a:custGeom>
            <a:avLst/>
            <a:gdLst/>
            <a:ahLst/>
            <a:cxnLst/>
            <a:rect r="r" b="b" t="t" l="l"/>
            <a:pathLst>
              <a:path h="10287000" w="18288000">
                <a:moveTo>
                  <a:pt x="0" y="0"/>
                </a:moveTo>
                <a:lnTo>
                  <a:pt x="18288000" y="0"/>
                </a:lnTo>
                <a:lnTo>
                  <a:pt x="18288000" y="10287000"/>
                </a:lnTo>
                <a:lnTo>
                  <a:pt x="0" y="10287000"/>
                </a:lnTo>
                <a:lnTo>
                  <a:pt x="0" y="0"/>
                </a:lnTo>
                <a:close/>
              </a:path>
            </a:pathLst>
          </a:custGeom>
          <a:blipFill>
            <a:blip r:embed="rId2"/>
            <a:stretch>
              <a:fillRect l="0" t="0" r="0" b="0"/>
            </a:stretch>
          </a:blipFill>
        </p:spPr>
      </p:sp>
      <p:grpSp>
        <p:nvGrpSpPr>
          <p:cNvPr name="Group 3" id="3"/>
          <p:cNvGrpSpPr/>
          <p:nvPr/>
        </p:nvGrpSpPr>
        <p:grpSpPr>
          <a:xfrm rot="0">
            <a:off x="5228276" y="1028700"/>
            <a:ext cx="7831448" cy="238125"/>
            <a:chOff x="0" y="0"/>
            <a:chExt cx="10441931" cy="317500"/>
          </a:xfrm>
        </p:grpSpPr>
        <p:grpSp>
          <p:nvGrpSpPr>
            <p:cNvPr name="Group 4" id="4"/>
            <p:cNvGrpSpPr/>
            <p:nvPr/>
          </p:nvGrpSpPr>
          <p:grpSpPr>
            <a:xfrm rot="0">
              <a:off x="0" y="0"/>
              <a:ext cx="268611" cy="268611"/>
              <a:chOff x="0" y="0"/>
              <a:chExt cx="53059" cy="53059"/>
            </a:xfrm>
          </p:grpSpPr>
          <p:sp>
            <p:nvSpPr>
              <p:cNvPr name="Freeform 5" id="5"/>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FF0000"/>
              </a:solidFill>
            </p:spPr>
          </p:sp>
          <p:sp>
            <p:nvSpPr>
              <p:cNvPr name="TextBox 6" id="6"/>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sp>
          <p:nvSpPr>
            <p:cNvPr name="TextBox 7" id="7"/>
            <p:cNvSpPr txBox="true"/>
            <p:nvPr/>
          </p:nvSpPr>
          <p:spPr>
            <a:xfrm rot="0">
              <a:off x="405279" y="-38100"/>
              <a:ext cx="2408833"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completely disagree</a:t>
              </a:r>
            </a:p>
          </p:txBody>
        </p:sp>
        <p:grpSp>
          <p:nvGrpSpPr>
            <p:cNvPr name="Group 8" id="8"/>
            <p:cNvGrpSpPr/>
            <p:nvPr/>
          </p:nvGrpSpPr>
          <p:grpSpPr>
            <a:xfrm rot="0">
              <a:off x="7764487" y="1"/>
              <a:ext cx="268611" cy="268611"/>
              <a:chOff x="0" y="0"/>
              <a:chExt cx="53059" cy="53059"/>
            </a:xfrm>
          </p:grpSpPr>
          <p:sp>
            <p:nvSpPr>
              <p:cNvPr name="Freeform 9" id="9"/>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00B050"/>
              </a:solidFill>
            </p:spPr>
          </p:sp>
          <p:sp>
            <p:nvSpPr>
              <p:cNvPr name="TextBox 10" id="10"/>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sp>
          <p:nvSpPr>
            <p:cNvPr name="TextBox 11" id="11"/>
            <p:cNvSpPr txBox="true"/>
            <p:nvPr/>
          </p:nvSpPr>
          <p:spPr>
            <a:xfrm rot="0">
              <a:off x="8033098" y="-38100"/>
              <a:ext cx="2408833"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Completely agree</a:t>
              </a:r>
            </a:p>
          </p:txBody>
        </p:sp>
        <p:sp>
          <p:nvSpPr>
            <p:cNvPr name="TextBox 12" id="12"/>
            <p:cNvSpPr txBox="true"/>
            <p:nvPr/>
          </p:nvSpPr>
          <p:spPr>
            <a:xfrm rot="0">
              <a:off x="6576667" y="-38100"/>
              <a:ext cx="1187820"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Agree</a:t>
              </a:r>
            </a:p>
          </p:txBody>
        </p:sp>
        <p:grpSp>
          <p:nvGrpSpPr>
            <p:cNvPr name="Group 13" id="13"/>
            <p:cNvGrpSpPr/>
            <p:nvPr/>
          </p:nvGrpSpPr>
          <p:grpSpPr>
            <a:xfrm rot="0">
              <a:off x="6334568" y="0"/>
              <a:ext cx="268611" cy="268611"/>
              <a:chOff x="0" y="0"/>
              <a:chExt cx="53059" cy="53059"/>
            </a:xfrm>
          </p:grpSpPr>
          <p:sp>
            <p:nvSpPr>
              <p:cNvPr name="Freeform 14" id="14"/>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92D051"/>
              </a:solidFill>
            </p:spPr>
          </p:sp>
          <p:sp>
            <p:nvSpPr>
              <p:cNvPr name="TextBox 15" id="15"/>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grpSp>
          <p:nvGrpSpPr>
            <p:cNvPr name="Group 16" id="16"/>
            <p:cNvGrpSpPr/>
            <p:nvPr/>
          </p:nvGrpSpPr>
          <p:grpSpPr>
            <a:xfrm rot="0">
              <a:off x="4733095" y="0"/>
              <a:ext cx="268611" cy="268611"/>
              <a:chOff x="0" y="0"/>
              <a:chExt cx="53059" cy="53059"/>
            </a:xfrm>
          </p:grpSpPr>
          <p:sp>
            <p:nvSpPr>
              <p:cNvPr name="Freeform 17" id="17"/>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7F7F7F"/>
              </a:solidFill>
            </p:spPr>
          </p:sp>
          <p:sp>
            <p:nvSpPr>
              <p:cNvPr name="TextBox 18" id="18"/>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sp>
          <p:nvSpPr>
            <p:cNvPr name="TextBox 19" id="19"/>
            <p:cNvSpPr txBox="true"/>
            <p:nvPr/>
          </p:nvSpPr>
          <p:spPr>
            <a:xfrm rot="0">
              <a:off x="5001706" y="-38100"/>
              <a:ext cx="1187820"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Neutral</a:t>
              </a:r>
            </a:p>
          </p:txBody>
        </p:sp>
        <p:sp>
          <p:nvSpPr>
            <p:cNvPr name="TextBox 20" id="20"/>
            <p:cNvSpPr txBox="true"/>
            <p:nvPr/>
          </p:nvSpPr>
          <p:spPr>
            <a:xfrm rot="0">
              <a:off x="3222423" y="-38100"/>
              <a:ext cx="1370972" cy="355600"/>
            </a:xfrm>
            <a:prstGeom prst="rect">
              <a:avLst/>
            </a:prstGeom>
          </p:spPr>
          <p:txBody>
            <a:bodyPr anchor="t" rtlCol="false" tIns="0" lIns="0" bIns="0" rIns="0">
              <a:spAutoFit/>
            </a:bodyPr>
            <a:lstStyle/>
            <a:p>
              <a:pPr algn="ctr">
                <a:lnSpc>
                  <a:spcPts val="1919"/>
                </a:lnSpc>
                <a:spcBef>
                  <a:spcPct val="0"/>
                </a:spcBef>
              </a:pPr>
              <a:r>
                <a:rPr lang="en-US" sz="1599">
                  <a:solidFill>
                    <a:srgbClr val="000000"/>
                  </a:solidFill>
                  <a:latin typeface="Arial"/>
                  <a:ea typeface="Arial"/>
                  <a:cs typeface="Arial"/>
                  <a:sym typeface="Arial"/>
                </a:rPr>
                <a:t>Disagree</a:t>
              </a:r>
            </a:p>
          </p:txBody>
        </p:sp>
        <p:grpSp>
          <p:nvGrpSpPr>
            <p:cNvPr name="Group 21" id="21"/>
            <p:cNvGrpSpPr/>
            <p:nvPr/>
          </p:nvGrpSpPr>
          <p:grpSpPr>
            <a:xfrm rot="0">
              <a:off x="2953812" y="0"/>
              <a:ext cx="268611" cy="268611"/>
              <a:chOff x="0" y="0"/>
              <a:chExt cx="53059" cy="53059"/>
            </a:xfrm>
          </p:grpSpPr>
          <p:sp>
            <p:nvSpPr>
              <p:cNvPr name="Freeform 22" id="22"/>
              <p:cNvSpPr/>
              <p:nvPr/>
            </p:nvSpPr>
            <p:spPr>
              <a:xfrm flipH="false" flipV="false" rot="0">
                <a:off x="0" y="0"/>
                <a:ext cx="53059" cy="53059"/>
              </a:xfrm>
              <a:custGeom>
                <a:avLst/>
                <a:gdLst/>
                <a:ahLst/>
                <a:cxnLst/>
                <a:rect r="r" b="b" t="t" l="l"/>
                <a:pathLst>
                  <a:path h="53059" w="53059">
                    <a:moveTo>
                      <a:pt x="0" y="0"/>
                    </a:moveTo>
                    <a:lnTo>
                      <a:pt x="53059" y="0"/>
                    </a:lnTo>
                    <a:lnTo>
                      <a:pt x="53059" y="53059"/>
                    </a:lnTo>
                    <a:lnTo>
                      <a:pt x="0" y="53059"/>
                    </a:lnTo>
                    <a:close/>
                  </a:path>
                </a:pathLst>
              </a:custGeom>
              <a:solidFill>
                <a:srgbClr val="ED7D31"/>
              </a:solidFill>
            </p:spPr>
          </p:sp>
          <p:sp>
            <p:nvSpPr>
              <p:cNvPr name="TextBox 23" id="23"/>
              <p:cNvSpPr txBox="true"/>
              <p:nvPr/>
            </p:nvSpPr>
            <p:spPr>
              <a:xfrm>
                <a:off x="0" y="-38100"/>
                <a:ext cx="53059" cy="91159"/>
              </a:xfrm>
              <a:prstGeom prst="rect">
                <a:avLst/>
              </a:prstGeom>
            </p:spPr>
            <p:txBody>
              <a:bodyPr anchor="ctr" rtlCol="false" tIns="50800" lIns="50800" bIns="50800" rIns="50800"/>
              <a:lstStyle/>
              <a:p>
                <a:pPr algn="ctr">
                  <a:lnSpc>
                    <a:spcPts val="2659"/>
                  </a:lnSpc>
                  <a:spcBef>
                    <a:spcPct val="0"/>
                  </a:spcBef>
                </a:pPr>
              </a:p>
            </p:txBody>
          </p:sp>
        </p:grpSp>
      </p:grpSp>
      <p:sp>
        <p:nvSpPr>
          <p:cNvPr name="TextBox 24" id="24"/>
          <p:cNvSpPr txBox="true"/>
          <p:nvPr/>
        </p:nvSpPr>
        <p:spPr>
          <a:xfrm rot="0">
            <a:off x="5612234" y="180635"/>
            <a:ext cx="7063532" cy="619125"/>
          </a:xfrm>
          <a:prstGeom prst="rect">
            <a:avLst/>
          </a:prstGeom>
        </p:spPr>
        <p:txBody>
          <a:bodyPr anchor="t" rtlCol="false" tIns="0" lIns="0" bIns="0" rIns="0">
            <a:spAutoFit/>
          </a:bodyPr>
          <a:lstStyle/>
          <a:p>
            <a:pPr algn="ctr">
              <a:lnSpc>
                <a:spcPts val="4320"/>
              </a:lnSpc>
              <a:spcBef>
                <a:spcPct val="0"/>
              </a:spcBef>
            </a:pPr>
            <a:r>
              <a:rPr lang="en-US" b="true" sz="3600">
                <a:solidFill>
                  <a:srgbClr val="000000"/>
                </a:solidFill>
                <a:latin typeface="Arial Bold"/>
                <a:ea typeface="Arial Bold"/>
                <a:cs typeface="Arial Bold"/>
                <a:sym typeface="Arial Bold"/>
              </a:rPr>
              <a:t>Dangerousness and Incurability </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E0E7EB"/>
        </a:solidFill>
      </p:bgPr>
    </p:bg>
    <p:spTree>
      <p:nvGrpSpPr>
        <p:cNvPr id="1" name=""/>
        <p:cNvGrpSpPr/>
        <p:nvPr/>
      </p:nvGrpSpPr>
      <p:grpSpPr>
        <a:xfrm>
          <a:off x="0" y="0"/>
          <a:ext cx="0" cy="0"/>
          <a:chOff x="0" y="0"/>
          <a:chExt cx="0" cy="0"/>
        </a:xfrm>
      </p:grpSpPr>
      <p:grpSp>
        <p:nvGrpSpPr>
          <p:cNvPr name="Group 2" id="2"/>
          <p:cNvGrpSpPr/>
          <p:nvPr/>
        </p:nvGrpSpPr>
        <p:grpSpPr>
          <a:xfrm rot="0">
            <a:off x="0" y="0"/>
            <a:ext cx="18288000" cy="1170072"/>
            <a:chOff x="0" y="0"/>
            <a:chExt cx="24384000" cy="1560097"/>
          </a:xfrm>
        </p:grpSpPr>
        <p:sp>
          <p:nvSpPr>
            <p:cNvPr name="Freeform 3" id="3"/>
            <p:cNvSpPr/>
            <p:nvPr/>
          </p:nvSpPr>
          <p:spPr>
            <a:xfrm flipH="false" flipV="false" rot="0">
              <a:off x="0" y="0"/>
              <a:ext cx="24384000" cy="1560129"/>
            </a:xfrm>
            <a:custGeom>
              <a:avLst/>
              <a:gdLst/>
              <a:ahLst/>
              <a:cxnLst/>
              <a:rect r="r" b="b" t="t" l="l"/>
              <a:pathLst>
                <a:path h="1560129" w="24384000">
                  <a:moveTo>
                    <a:pt x="0" y="0"/>
                  </a:moveTo>
                  <a:lnTo>
                    <a:pt x="24384000" y="0"/>
                  </a:lnTo>
                  <a:lnTo>
                    <a:pt x="24384000" y="1560129"/>
                  </a:lnTo>
                  <a:lnTo>
                    <a:pt x="0" y="1560129"/>
                  </a:lnTo>
                  <a:close/>
                </a:path>
              </a:pathLst>
            </a:custGeom>
            <a:solidFill>
              <a:srgbClr val="2066B8"/>
            </a:solidFill>
          </p:spPr>
        </p:sp>
      </p:grpSp>
      <p:sp>
        <p:nvSpPr>
          <p:cNvPr name="Freeform 4" id="4"/>
          <p:cNvSpPr/>
          <p:nvPr/>
        </p:nvSpPr>
        <p:spPr>
          <a:xfrm flipH="false" flipV="false" rot="0">
            <a:off x="17476115" y="1646293"/>
            <a:ext cx="412748" cy="2134340"/>
          </a:xfrm>
          <a:custGeom>
            <a:avLst/>
            <a:gdLst/>
            <a:ahLst/>
            <a:cxnLst/>
            <a:rect r="r" b="b" t="t" l="l"/>
            <a:pathLst>
              <a:path h="2134340" w="412748">
                <a:moveTo>
                  <a:pt x="0" y="0"/>
                </a:moveTo>
                <a:lnTo>
                  <a:pt x="412748" y="0"/>
                </a:lnTo>
                <a:lnTo>
                  <a:pt x="412748" y="2134340"/>
                </a:lnTo>
                <a:lnTo>
                  <a:pt x="0" y="2134340"/>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false" flipV="false" rot="0">
            <a:off x="17458213" y="8358205"/>
            <a:ext cx="861300" cy="1928795"/>
          </a:xfrm>
          <a:custGeom>
            <a:avLst/>
            <a:gdLst/>
            <a:ahLst/>
            <a:cxnLst/>
            <a:rect r="r" b="b" t="t" l="l"/>
            <a:pathLst>
              <a:path h="1928795" w="861300">
                <a:moveTo>
                  <a:pt x="0" y="0"/>
                </a:moveTo>
                <a:lnTo>
                  <a:pt x="861300" y="0"/>
                </a:lnTo>
                <a:lnTo>
                  <a:pt x="861300" y="1928795"/>
                </a:lnTo>
                <a:lnTo>
                  <a:pt x="0" y="1928795"/>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6" id="6"/>
          <p:cNvSpPr txBox="true"/>
          <p:nvPr/>
        </p:nvSpPr>
        <p:spPr>
          <a:xfrm rot="0">
            <a:off x="1525557" y="133350"/>
            <a:ext cx="14473752" cy="895350"/>
          </a:xfrm>
          <a:prstGeom prst="rect">
            <a:avLst/>
          </a:prstGeom>
        </p:spPr>
        <p:txBody>
          <a:bodyPr anchor="t" rtlCol="false" tIns="0" lIns="0" bIns="0" rIns="0">
            <a:spAutoFit/>
          </a:bodyPr>
          <a:lstStyle/>
          <a:p>
            <a:pPr algn="ctr">
              <a:lnSpc>
                <a:spcPts val="3360"/>
              </a:lnSpc>
            </a:pPr>
            <a:r>
              <a:rPr lang="en-US" b="true" sz="2800" i="true">
                <a:solidFill>
                  <a:srgbClr val="FFFFFF"/>
                </a:solidFill>
                <a:latin typeface="Arial Bold Italics"/>
                <a:ea typeface="Arial Bold Italics"/>
                <a:cs typeface="Arial Bold Italics"/>
                <a:sym typeface="Arial Bold Italics"/>
              </a:rPr>
              <a:t>ATTITUDES OF UNDERGRADUATE PHARMACEUTICAL STUDENTS IN BAGHDAD TOWARD MENTAL DISORDERS AND PEOPLE WITH MENTAL HEALTH DIFFICULTIES</a:t>
            </a:r>
          </a:p>
        </p:txBody>
      </p:sp>
      <p:grpSp>
        <p:nvGrpSpPr>
          <p:cNvPr name="Group 7" id="7"/>
          <p:cNvGrpSpPr/>
          <p:nvPr/>
        </p:nvGrpSpPr>
        <p:grpSpPr>
          <a:xfrm rot="0">
            <a:off x="138360" y="1303422"/>
            <a:ext cx="17012955" cy="3708691"/>
            <a:chOff x="0" y="0"/>
            <a:chExt cx="22683940" cy="4944922"/>
          </a:xfrm>
        </p:grpSpPr>
        <p:grpSp>
          <p:nvGrpSpPr>
            <p:cNvPr name="Group 8" id="8"/>
            <p:cNvGrpSpPr/>
            <p:nvPr/>
          </p:nvGrpSpPr>
          <p:grpSpPr>
            <a:xfrm rot="0">
              <a:off x="0" y="0"/>
              <a:ext cx="2374240" cy="743716"/>
              <a:chOff x="0" y="0"/>
              <a:chExt cx="7304215" cy="2288000"/>
            </a:xfrm>
          </p:grpSpPr>
          <p:sp>
            <p:nvSpPr>
              <p:cNvPr name="Freeform 9" id="9"/>
              <p:cNvSpPr/>
              <p:nvPr/>
            </p:nvSpPr>
            <p:spPr>
              <a:xfrm flipH="false" flipV="false" rot="0">
                <a:off x="0" y="0"/>
                <a:ext cx="7304215" cy="2288032"/>
              </a:xfrm>
              <a:custGeom>
                <a:avLst/>
                <a:gdLst/>
                <a:ahLst/>
                <a:cxnLst/>
                <a:rect r="r" b="b" t="t" l="l"/>
                <a:pathLst>
                  <a:path h="2288032" w="7304215">
                    <a:moveTo>
                      <a:pt x="0" y="0"/>
                    </a:moveTo>
                    <a:lnTo>
                      <a:pt x="7304215" y="0"/>
                    </a:lnTo>
                    <a:lnTo>
                      <a:pt x="7304215" y="2288032"/>
                    </a:lnTo>
                    <a:lnTo>
                      <a:pt x="0" y="2288032"/>
                    </a:lnTo>
                    <a:close/>
                  </a:path>
                </a:pathLst>
              </a:custGeom>
              <a:solidFill>
                <a:srgbClr val="2066B8"/>
              </a:solidFill>
            </p:spPr>
          </p:sp>
        </p:grpSp>
        <p:sp>
          <p:nvSpPr>
            <p:cNvPr name="TextBox 10" id="10"/>
            <p:cNvSpPr txBox="true"/>
            <p:nvPr/>
          </p:nvSpPr>
          <p:spPr>
            <a:xfrm rot="0">
              <a:off x="269631" y="96697"/>
              <a:ext cx="22414309" cy="4848225"/>
            </a:xfrm>
            <a:prstGeom prst="rect">
              <a:avLst/>
            </a:prstGeom>
          </p:spPr>
          <p:txBody>
            <a:bodyPr anchor="t" rtlCol="false" tIns="0" lIns="0" bIns="0" rIns="0">
              <a:spAutoFit/>
            </a:bodyPr>
            <a:lstStyle/>
            <a:p>
              <a:pPr algn="l">
                <a:lnSpc>
                  <a:spcPts val="3186"/>
                </a:lnSpc>
                <a:spcBef>
                  <a:spcPct val="0"/>
                </a:spcBef>
              </a:pPr>
              <a:r>
                <a:rPr lang="en-US" b="true" sz="2655">
                  <a:solidFill>
                    <a:srgbClr val="FFFFFF"/>
                  </a:solidFill>
                  <a:latin typeface="Arial Bold"/>
                  <a:ea typeface="Arial Bold"/>
                  <a:cs typeface="Arial Bold"/>
                  <a:sym typeface="Arial Bold"/>
                </a:rPr>
                <a:t>Results</a:t>
              </a:r>
              <a:r>
                <a:rPr lang="en-US" b="true" sz="2655">
                  <a:solidFill>
                    <a:srgbClr val="FFFFFF"/>
                  </a:solidFill>
                  <a:latin typeface="Arial Bold"/>
                  <a:ea typeface="Arial Bold"/>
                  <a:cs typeface="Arial Bold"/>
                  <a:sym typeface="Arial Bold"/>
                </a:rPr>
                <a:t>:</a:t>
              </a:r>
            </a:p>
            <a:p>
              <a:pPr algn="l">
                <a:lnSpc>
                  <a:spcPts val="3186"/>
                </a:lnSpc>
                <a:spcBef>
                  <a:spcPct val="0"/>
                </a:spcBef>
              </a:pPr>
            </a:p>
            <a:p>
              <a:pPr algn="l">
                <a:lnSpc>
                  <a:spcPts val="3186"/>
                </a:lnSpc>
                <a:spcBef>
                  <a:spcPct val="0"/>
                </a:spcBef>
              </a:pPr>
              <a:r>
                <a:rPr lang="en-US" sz="2655">
                  <a:solidFill>
                    <a:srgbClr val="000000"/>
                  </a:solidFill>
                  <a:latin typeface="Arial"/>
                  <a:ea typeface="Arial"/>
                  <a:cs typeface="Arial"/>
                  <a:sym typeface="Arial"/>
                </a:rPr>
                <a:t>According to the findings, students would not feel ashamed about dating (84%) or having a family member (80%)</a:t>
              </a:r>
            </a:p>
            <a:p>
              <a:pPr algn="l">
                <a:lnSpc>
                  <a:spcPts val="3186"/>
                </a:lnSpc>
                <a:spcBef>
                  <a:spcPct val="0"/>
                </a:spcBef>
              </a:pPr>
              <a:r>
                <a:rPr lang="en-US" sz="2655">
                  <a:solidFill>
                    <a:srgbClr val="000000"/>
                  </a:solidFill>
                  <a:latin typeface="Arial"/>
                  <a:ea typeface="Arial"/>
                  <a:cs typeface="Arial"/>
                  <a:sym typeface="Arial"/>
                </a:rPr>
                <a:t>with a mental illness.</a:t>
              </a:r>
            </a:p>
            <a:p>
              <a:pPr algn="l">
                <a:lnSpc>
                  <a:spcPts val="3186"/>
                </a:lnSpc>
                <a:spcBef>
                  <a:spcPct val="0"/>
                </a:spcBef>
              </a:pPr>
            </a:p>
            <a:p>
              <a:pPr algn="l">
                <a:lnSpc>
                  <a:spcPts val="3186"/>
                </a:lnSpc>
                <a:spcBef>
                  <a:spcPct val="0"/>
                </a:spcBef>
              </a:pPr>
              <a:r>
                <a:rPr lang="en-US" sz="2655">
                  <a:solidFill>
                    <a:srgbClr val="000000"/>
                  </a:solidFill>
                  <a:latin typeface="Arial"/>
                  <a:ea typeface="Arial"/>
                  <a:cs typeface="Arial"/>
                  <a:sym typeface="Arial"/>
                </a:rPr>
                <a:t>However, they also thought that mentally ill persons are more likely to harm others (68%)</a:t>
              </a:r>
            </a:p>
            <a:p>
              <a:pPr algn="l">
                <a:lnSpc>
                  <a:spcPts val="3186"/>
                </a:lnSpc>
                <a:spcBef>
                  <a:spcPct val="0"/>
                </a:spcBef>
              </a:pPr>
              <a:r>
                <a:rPr lang="en-US" sz="2655">
                  <a:solidFill>
                    <a:srgbClr val="000000"/>
                  </a:solidFill>
                  <a:latin typeface="Arial"/>
                  <a:ea typeface="Arial"/>
                  <a:cs typeface="Arial"/>
                  <a:sym typeface="Arial"/>
                </a:rPr>
                <a:t>and held negative views about the ability of those with mental illnesses as parents (42%) or coworkers (44%).</a:t>
              </a:r>
            </a:p>
            <a:p>
              <a:pPr algn="l">
                <a:lnSpc>
                  <a:spcPts val="3186"/>
                </a:lnSpc>
                <a:spcBef>
                  <a:spcPct val="0"/>
                </a:spcBef>
              </a:pPr>
            </a:p>
            <a:p>
              <a:pPr algn="l">
                <a:lnSpc>
                  <a:spcPts val="3186"/>
                </a:lnSpc>
                <a:spcBef>
                  <a:spcPct val="0"/>
                </a:spcBef>
              </a:pPr>
              <a:r>
                <a:rPr lang="en-US" sz="2655">
                  <a:solidFill>
                    <a:srgbClr val="000000"/>
                  </a:solidFill>
                  <a:latin typeface="Arial"/>
                  <a:ea typeface="Arial"/>
                  <a:cs typeface="Arial"/>
                  <a:sym typeface="Arial"/>
                </a:rPr>
                <a:t>Also many believed that many mentally ill persons are more likely to become criminals (46%).</a:t>
              </a:r>
            </a:p>
          </p:txBody>
        </p:sp>
      </p:grpSp>
      <p:grpSp>
        <p:nvGrpSpPr>
          <p:cNvPr name="Group 11" id="11"/>
          <p:cNvGrpSpPr/>
          <p:nvPr/>
        </p:nvGrpSpPr>
        <p:grpSpPr>
          <a:xfrm rot="0">
            <a:off x="138360" y="5143500"/>
            <a:ext cx="17120940" cy="4906210"/>
            <a:chOff x="0" y="0"/>
            <a:chExt cx="22827920" cy="6541613"/>
          </a:xfrm>
        </p:grpSpPr>
        <p:grpSp>
          <p:nvGrpSpPr>
            <p:cNvPr name="Group 12" id="12"/>
            <p:cNvGrpSpPr/>
            <p:nvPr/>
          </p:nvGrpSpPr>
          <p:grpSpPr>
            <a:xfrm rot="0">
              <a:off x="0" y="0"/>
              <a:ext cx="3277644" cy="743716"/>
              <a:chOff x="0" y="0"/>
              <a:chExt cx="10083487" cy="2288000"/>
            </a:xfrm>
          </p:grpSpPr>
          <p:sp>
            <p:nvSpPr>
              <p:cNvPr name="Freeform 13" id="13"/>
              <p:cNvSpPr/>
              <p:nvPr/>
            </p:nvSpPr>
            <p:spPr>
              <a:xfrm flipH="false" flipV="false" rot="0">
                <a:off x="0" y="0"/>
                <a:ext cx="10083488" cy="2288032"/>
              </a:xfrm>
              <a:custGeom>
                <a:avLst/>
                <a:gdLst/>
                <a:ahLst/>
                <a:cxnLst/>
                <a:rect r="r" b="b" t="t" l="l"/>
                <a:pathLst>
                  <a:path h="2288032" w="10083488">
                    <a:moveTo>
                      <a:pt x="0" y="0"/>
                    </a:moveTo>
                    <a:lnTo>
                      <a:pt x="10083488" y="0"/>
                    </a:lnTo>
                    <a:lnTo>
                      <a:pt x="10083488" y="2288032"/>
                    </a:lnTo>
                    <a:lnTo>
                      <a:pt x="0" y="2288032"/>
                    </a:lnTo>
                    <a:close/>
                  </a:path>
                </a:pathLst>
              </a:custGeom>
              <a:solidFill>
                <a:srgbClr val="2066B8"/>
              </a:solidFill>
            </p:spPr>
          </p:sp>
        </p:grpSp>
        <p:sp>
          <p:nvSpPr>
            <p:cNvPr name="TextBox 14" id="14"/>
            <p:cNvSpPr txBox="true"/>
            <p:nvPr/>
          </p:nvSpPr>
          <p:spPr>
            <a:xfrm rot="0">
              <a:off x="229797" y="93188"/>
              <a:ext cx="22598123" cy="6448425"/>
            </a:xfrm>
            <a:prstGeom prst="rect">
              <a:avLst/>
            </a:prstGeom>
          </p:spPr>
          <p:txBody>
            <a:bodyPr anchor="t" rtlCol="false" tIns="0" lIns="0" bIns="0" rIns="0">
              <a:spAutoFit/>
            </a:bodyPr>
            <a:lstStyle/>
            <a:p>
              <a:pPr algn="l">
                <a:lnSpc>
                  <a:spcPts val="3192"/>
                </a:lnSpc>
                <a:spcBef>
                  <a:spcPct val="0"/>
                </a:spcBef>
              </a:pPr>
              <a:r>
                <a:rPr lang="en-US" b="true" sz="2660">
                  <a:solidFill>
                    <a:srgbClr val="FFFFFF"/>
                  </a:solidFill>
                  <a:latin typeface="Arial Bold"/>
                  <a:ea typeface="Arial Bold"/>
                  <a:cs typeface="Arial Bold"/>
                  <a:sym typeface="Arial Bold"/>
                </a:rPr>
                <a:t>Conclusions</a:t>
              </a:r>
              <a:r>
                <a:rPr lang="en-US" b="true" sz="2660">
                  <a:solidFill>
                    <a:srgbClr val="FFFFFF"/>
                  </a:solidFill>
                  <a:latin typeface="Arial Bold"/>
                  <a:ea typeface="Arial Bold"/>
                  <a:cs typeface="Arial Bold"/>
                  <a:sym typeface="Arial Bold"/>
                </a:rPr>
                <a:t>:</a:t>
              </a:r>
            </a:p>
            <a:p>
              <a:pPr algn="l">
                <a:lnSpc>
                  <a:spcPts val="3192"/>
                </a:lnSpc>
                <a:spcBef>
                  <a:spcPct val="0"/>
                </a:spcBef>
              </a:pPr>
            </a:p>
            <a:p>
              <a:pPr algn="l">
                <a:lnSpc>
                  <a:spcPts val="3192"/>
                </a:lnSpc>
                <a:spcBef>
                  <a:spcPct val="0"/>
                </a:spcBef>
              </a:pPr>
              <a:r>
                <a:rPr lang="en-US" sz="2660">
                  <a:solidFill>
                    <a:srgbClr val="000000"/>
                  </a:solidFill>
                  <a:latin typeface="Arial"/>
                  <a:ea typeface="Arial"/>
                  <a:cs typeface="Arial"/>
                  <a:sym typeface="Arial"/>
                </a:rPr>
                <a:t>Although most of the students did not see that mental illness is an embarrassment and were more accepting in their attitudes towards them, they still held deep rooted negative beliefs and fears about mental illnesses and people suffering from them.</a:t>
              </a:r>
            </a:p>
            <a:p>
              <a:pPr algn="l">
                <a:lnSpc>
                  <a:spcPts val="3192"/>
                </a:lnSpc>
                <a:spcBef>
                  <a:spcPct val="0"/>
                </a:spcBef>
              </a:pPr>
            </a:p>
            <a:p>
              <a:pPr algn="l">
                <a:lnSpc>
                  <a:spcPts val="3192"/>
                </a:lnSpc>
                <a:spcBef>
                  <a:spcPct val="0"/>
                </a:spcBef>
              </a:pPr>
              <a:r>
                <a:rPr lang="en-US" sz="2660">
                  <a:solidFill>
                    <a:srgbClr val="000000"/>
                  </a:solidFill>
                  <a:latin typeface="Arial"/>
                  <a:ea typeface="Arial"/>
                  <a:cs typeface="Arial"/>
                  <a:sym typeface="Arial"/>
                </a:rPr>
                <a:t>reviewing course materials on mental illnesses and raising awareness could go some way in reducing the stigma, normalizing mental illnesses through proper education may also address the barrier that prevents undergraduates from seeking help, thus avoiding burnout.</a:t>
              </a:r>
            </a:p>
            <a:p>
              <a:pPr algn="l">
                <a:lnSpc>
                  <a:spcPts val="3192"/>
                </a:lnSpc>
                <a:spcBef>
                  <a:spcPct val="0"/>
                </a:spcBef>
              </a:pPr>
            </a:p>
            <a:p>
              <a:pPr algn="l">
                <a:lnSpc>
                  <a:spcPts val="3192"/>
                </a:lnSpc>
                <a:spcBef>
                  <a:spcPct val="0"/>
                </a:spcBef>
              </a:pPr>
              <a:r>
                <a:rPr lang="en-US" sz="2660">
                  <a:solidFill>
                    <a:srgbClr val="000000"/>
                  </a:solidFill>
                  <a:latin typeface="Arial"/>
                  <a:ea typeface="Arial"/>
                  <a:cs typeface="Arial"/>
                  <a:sym typeface="Arial"/>
                </a:rPr>
                <a:t>Researchers and other professionals in the field also bear the responsibility of updating and removing any stigmatizing language from materials.</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DAGfNHTWbcQ</dc:identifier>
  <dcterms:modified xsi:type="dcterms:W3CDTF">2011-08-01T06:04:30Z</dcterms:modified>
  <cp:revision>1</cp:revision>
  <dc:title>Copy of Medical Conference Style Presentation by Slidesgo.pptx</dc:title>
</cp:coreProperties>
</file>