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7"/>
  </p:notesMasterIdLst>
  <p:sldIdLst>
    <p:sldId id="280" r:id="rId2"/>
    <p:sldId id="398" r:id="rId3"/>
    <p:sldId id="1087" r:id="rId4"/>
    <p:sldId id="258" r:id="rId5"/>
    <p:sldId id="357"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p:restoredTop sz="94674"/>
  </p:normalViewPr>
  <p:slideViewPr>
    <p:cSldViewPr snapToGrid="0" snapToObjects="1">
      <p:cViewPr varScale="1">
        <p:scale>
          <a:sx n="155" d="100"/>
          <a:sy n="155" d="100"/>
        </p:scale>
        <p:origin x="-480"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261C2-3A0A-E34B-944D-F0E2EA3E3BF9}" type="datetimeFigureOut">
              <a:rPr lang="en-US" smtClean="0"/>
              <a:pPr/>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24A3B-8A45-E646-94D0-9E5AE57A21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solidFill>
                <a:schemeClr val="bg1">
                  <a:lumMod val="95000"/>
                </a:schemeClr>
              </a:solidFill>
            </a:endParaRPr>
          </a:p>
          <a:p>
            <a:pPr>
              <a:defRPr/>
            </a:pPr>
            <a:r>
              <a:rPr lang="en-US" b="1" dirty="0">
                <a:solidFill>
                  <a:schemeClr val="bg1">
                    <a:lumMod val="95000"/>
                  </a:schemeClr>
                </a:solidFill>
              </a:rPr>
              <a:t>Pharmacological interventions for neurogenesis and </a:t>
            </a:r>
            <a:r>
              <a:rPr lang="en-US" b="1" dirty="0" err="1">
                <a:solidFill>
                  <a:schemeClr val="bg1">
                    <a:lumMod val="95000"/>
                  </a:schemeClr>
                </a:solidFill>
              </a:rPr>
              <a:t>neuroprotection</a:t>
            </a:r>
            <a:r>
              <a:rPr lang="en-US" b="1" dirty="0">
                <a:solidFill>
                  <a:schemeClr val="bg1">
                    <a:lumMod val="95000"/>
                  </a:schemeClr>
                </a:solidFill>
              </a:rPr>
              <a:t>: from synthetic </a:t>
            </a:r>
            <a:r>
              <a:rPr lang="en-US" b="1" dirty="0" err="1">
                <a:solidFill>
                  <a:schemeClr val="bg1">
                    <a:lumMod val="95000"/>
                  </a:schemeClr>
                </a:solidFill>
              </a:rPr>
              <a:t>microneurotr</a:t>
            </a:r>
            <a:endParaRPr lang="en-US" dirty="0"/>
          </a:p>
        </p:txBody>
      </p:sp>
      <p:sp>
        <p:nvSpPr>
          <p:cNvPr id="4" name="Slide Number Placeholder 3"/>
          <p:cNvSpPr>
            <a:spLocks noGrp="1"/>
          </p:cNvSpPr>
          <p:nvPr>
            <p:ph type="sldNum" sz="quarter" idx="5"/>
          </p:nvPr>
        </p:nvSpPr>
        <p:spPr/>
        <p:txBody>
          <a:bodyPr/>
          <a:lstStyle/>
          <a:p>
            <a:pPr>
              <a:defRPr/>
            </a:pPr>
            <a:fld id="{C6D8C778-D0C1-4340-978A-D255D3E2C93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b4046638c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b4046638c_0_317:notes"/>
          <p:cNvSpPr txBox="1">
            <a:spLocks noGrp="1"/>
          </p:cNvSpPr>
          <p:nvPr>
            <p:ph type="body" idx="1"/>
          </p:nvPr>
        </p:nvSpPr>
        <p:spPr>
          <a:xfrm>
            <a:off x="685784" y="434339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Healthy</a:t>
            </a:r>
            <a:r>
              <a:rPr lang="en-US" baseline="0" dirty="0"/>
              <a:t> subjects blood derived     APP mutation blood derived     Sporadic blood derived how the differentiation process is affected by </a:t>
            </a:r>
            <a:r>
              <a:rPr lang="en-US" baseline="0" dirty="0" err="1"/>
              <a:t>microneurotrophins</a:t>
            </a:r>
            <a:r>
              <a:rPr lang="en-US" baseline="0" dirty="0"/>
              <a:t> and ab toxicity established protocol for cortical neurons is going to be used</a:t>
            </a:r>
          </a:p>
          <a:p>
            <a:r>
              <a:rPr lang="en-US" dirty="0"/>
              <a:t>recapitulating the disease’s pathological features</a:t>
            </a:r>
            <a:endParaRPr lang="el-GR" dirty="0"/>
          </a:p>
        </p:txBody>
      </p:sp>
      <p:sp>
        <p:nvSpPr>
          <p:cNvPr id="4" name="Slide Number Placeholder 3"/>
          <p:cNvSpPr>
            <a:spLocks noGrp="1"/>
          </p:cNvSpPr>
          <p:nvPr>
            <p:ph type="sldNum" sz="quarter" idx="10"/>
          </p:nvPr>
        </p:nvSpPr>
        <p:spPr/>
        <p:txBody>
          <a:bodyPr/>
          <a:lstStyle/>
          <a:p>
            <a:fld id="{92F3F275-3128-402B-8B7C-90E8E72BBD80}"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C2416EC-4DC6-7541-8690-B7C836C7CDC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188930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C2416EC-4DC6-7541-8690-B7C836C7CDC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341131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C2416EC-4DC6-7541-8690-B7C836C7CDC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37850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9F49DDD-F97C-174D-9B59-94FAB8EF0150}" type="slidenum">
              <a:rPr lang="en-US"/>
              <a:pPr>
                <a:defRPr/>
              </a:pPr>
              <a:t>‹#›</a:t>
            </a:fld>
            <a:endParaRPr lang="en-US"/>
          </a:p>
        </p:txBody>
      </p:sp>
    </p:spTree>
    <p:extLst>
      <p:ext uri="{BB962C8B-B14F-4D97-AF65-F5344CB8AC3E}">
        <p14:creationId xmlns:p14="http://schemas.microsoft.com/office/powerpoint/2010/main" xmlns="" val="333158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C2416EC-4DC6-7541-8690-B7C836C7CDC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115737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C2416EC-4DC6-7541-8690-B7C836C7CDC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137530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C2416EC-4DC6-7541-8690-B7C836C7CDC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200549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C2416EC-4DC6-7541-8690-B7C836C7CDC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193083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C2416EC-4DC6-7541-8690-B7C836C7CDC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262503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416EC-4DC6-7541-8690-B7C836C7CDC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111163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C2416EC-4DC6-7541-8690-B7C836C7CDC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25879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C2416EC-4DC6-7541-8690-B7C836C7CDC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411223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2416EC-4DC6-7541-8690-B7C836C7CDC9}" type="datetimeFigureOut">
              <a:rPr lang="en-US" smtClean="0"/>
              <a:pPr/>
              <a:t>2/18/2025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E7E247-ABF7-C947-A14E-D30034A0F3C0}" type="slidenum">
              <a:rPr lang="en-US" smtClean="0"/>
              <a:pPr/>
              <a:t>‹#›</a:t>
            </a:fld>
            <a:endParaRPr lang="en-US"/>
          </a:p>
        </p:txBody>
      </p:sp>
    </p:spTree>
    <p:extLst>
      <p:ext uri="{BB962C8B-B14F-4D97-AF65-F5344CB8AC3E}">
        <p14:creationId xmlns:p14="http://schemas.microsoft.com/office/powerpoint/2010/main" xmlns="" val="19717826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softreach.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tiff"/><Relationship Id="rId13" Type="http://schemas.openxmlformats.org/officeDocument/2006/relationships/image" Target="../media/image30.tiff"/><Relationship Id="rId3" Type="http://schemas.openxmlformats.org/officeDocument/2006/relationships/image" Target="../media/image20.jpeg"/><Relationship Id="rId7" Type="http://schemas.openxmlformats.org/officeDocument/2006/relationships/image" Target="../media/image24.tiff"/><Relationship Id="rId12" Type="http://schemas.openxmlformats.org/officeDocument/2006/relationships/image" Target="../media/image29.tiff"/><Relationship Id="rId17" Type="http://schemas.openxmlformats.org/officeDocument/2006/relationships/image" Target="../media/image33.jpe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3.tiff"/><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hyperlink" Target="https://www.reneurocel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14E3D947-84BA-B6D8-7911-66E33EC64D6B}"/>
              </a:ext>
            </a:extLst>
          </p:cNvPr>
          <p:cNvPicPr>
            <a:picLocks noChangeAspect="1"/>
          </p:cNvPicPr>
          <p:nvPr/>
        </p:nvPicPr>
        <p:blipFill>
          <a:blip r:embed="rId3" cstate="screen"/>
          <a:stretch>
            <a:fillRect/>
          </a:stretch>
        </p:blipFill>
        <p:spPr>
          <a:xfrm>
            <a:off x="0" y="0"/>
            <a:ext cx="9143999" cy="5143500"/>
          </a:xfrm>
          <a:prstGeom prst="rect">
            <a:avLst/>
          </a:prstGeom>
        </p:spPr>
      </p:pic>
      <p:pic>
        <p:nvPicPr>
          <p:cNvPr id="15363" name="Picture 7" descr="Image4"/>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64798" y="109644"/>
            <a:ext cx="780782" cy="713811"/>
          </a:xfrm>
          <a:prstGeom prst="rect">
            <a:avLst/>
          </a:prstGeom>
          <a:noFill/>
          <a:ln>
            <a:noFill/>
          </a:ln>
        </p:spPr>
      </p:pic>
      <p:sp>
        <p:nvSpPr>
          <p:cNvPr id="15364" name="TextBox 2"/>
          <p:cNvSpPr txBox="1">
            <a:spLocks noChangeArrowheads="1"/>
          </p:cNvSpPr>
          <p:nvPr/>
        </p:nvSpPr>
        <p:spPr bwMode="auto">
          <a:xfrm>
            <a:off x="1466654" y="2515389"/>
            <a:ext cx="6210690" cy="2608406"/>
          </a:xfrm>
          <a:prstGeom prst="rect">
            <a:avLst/>
          </a:prstGeom>
          <a:noFill/>
          <a:ln>
            <a:noFill/>
          </a:ln>
        </p:spPr>
        <p:txBody>
          <a:bodyPr wrap="square">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algn="ctr" eaLnBrk="1" hangingPunct="1"/>
            <a:endParaRPr lang="en-US" sz="1400" b="1" dirty="0">
              <a:solidFill>
                <a:schemeClr val="bg1">
                  <a:lumMod val="95000"/>
                </a:schemeClr>
              </a:solidFill>
            </a:endParaRPr>
          </a:p>
          <a:p>
            <a:pPr algn="ctr" eaLnBrk="1" hangingPunct="1"/>
            <a:endParaRPr lang="en-US" sz="1400" b="1" dirty="0">
              <a:solidFill>
                <a:schemeClr val="bg1">
                  <a:lumMod val="95000"/>
                </a:schemeClr>
              </a:solidFill>
            </a:endParaRPr>
          </a:p>
          <a:p>
            <a:pPr algn="ctr" eaLnBrk="1" hangingPunct="1"/>
            <a:r>
              <a:rPr lang="en-US" sz="2000" b="1" dirty="0">
                <a:solidFill>
                  <a:schemeClr val="bg1">
                    <a:lumMod val="95000"/>
                  </a:schemeClr>
                </a:solidFill>
              </a:rPr>
              <a:t>Regenerative Pharmacology Lab</a:t>
            </a:r>
          </a:p>
          <a:p>
            <a:pPr algn="ctr" eaLnBrk="1" hangingPunct="1"/>
            <a:endParaRPr lang="en-US" sz="1400" b="1" dirty="0">
              <a:solidFill>
                <a:schemeClr val="bg1">
                  <a:lumMod val="95000"/>
                </a:schemeClr>
              </a:solidFill>
            </a:endParaRPr>
          </a:p>
          <a:p>
            <a:pPr algn="ctr" eaLnBrk="1" hangingPunct="1"/>
            <a:r>
              <a:rPr lang="en-US" sz="1400" b="1" dirty="0">
                <a:solidFill>
                  <a:schemeClr val="bg1">
                    <a:lumMod val="95000"/>
                  </a:schemeClr>
                </a:solidFill>
              </a:rPr>
              <a:t>Ioannis Charalampopoulos</a:t>
            </a:r>
          </a:p>
          <a:p>
            <a:pPr algn="ctr" eaLnBrk="1" hangingPunct="1"/>
            <a:endParaRPr lang="en-US" sz="1400" b="1" dirty="0">
              <a:solidFill>
                <a:schemeClr val="bg1">
                  <a:lumMod val="95000"/>
                </a:schemeClr>
              </a:solidFill>
            </a:endParaRPr>
          </a:p>
          <a:p>
            <a:pPr algn="ctr" eaLnBrk="1" hangingPunct="1"/>
            <a:r>
              <a:rPr lang="en-US" sz="1400" b="1" dirty="0">
                <a:solidFill>
                  <a:schemeClr val="bg1">
                    <a:lumMod val="95000"/>
                  </a:schemeClr>
                </a:solidFill>
              </a:rPr>
              <a:t>Professor of Pharmacology, Medical School, University of Crete </a:t>
            </a:r>
          </a:p>
          <a:p>
            <a:pPr algn="ctr" eaLnBrk="1" hangingPunct="1"/>
            <a:r>
              <a:rPr lang="en-US" sz="1400" b="1" dirty="0">
                <a:solidFill>
                  <a:schemeClr val="bg1">
                    <a:lumMod val="95000"/>
                  </a:schemeClr>
                </a:solidFill>
              </a:rPr>
              <a:t>Researcher, IMBB-FORTH</a:t>
            </a:r>
          </a:p>
          <a:p>
            <a:pPr algn="ctr" eaLnBrk="1" hangingPunct="1"/>
            <a:r>
              <a:rPr lang="en-US" sz="1400" b="1" dirty="0">
                <a:solidFill>
                  <a:schemeClr val="bg1">
                    <a:lumMod val="95000"/>
                  </a:schemeClr>
                </a:solidFill>
              </a:rPr>
              <a:t>Co-founder </a:t>
            </a:r>
            <a:r>
              <a:rPr lang="en-US" sz="1400" b="1" dirty="0" err="1">
                <a:solidFill>
                  <a:schemeClr val="bg1">
                    <a:lumMod val="95000"/>
                  </a:schemeClr>
                </a:solidFill>
              </a:rPr>
              <a:t>ReNeuroCell</a:t>
            </a:r>
            <a:r>
              <a:rPr lang="en-US" sz="1400" b="1" dirty="0">
                <a:solidFill>
                  <a:schemeClr val="bg1">
                    <a:lumMod val="95000"/>
                  </a:schemeClr>
                </a:solidFill>
              </a:rPr>
              <a:t> Therapeutics</a:t>
            </a:r>
          </a:p>
          <a:p>
            <a:pPr algn="ctr" eaLnBrk="1" hangingPunct="1"/>
            <a:endParaRPr lang="en-US" sz="1050" dirty="0">
              <a:solidFill>
                <a:schemeClr val="bg1">
                  <a:lumMod val="95000"/>
                </a:schemeClr>
              </a:solidFill>
            </a:endParaRPr>
          </a:p>
          <a:p>
            <a:pPr algn="ctr" eaLnBrk="1" hangingPunct="1"/>
            <a:endParaRPr lang="en-US" sz="1050" dirty="0">
              <a:solidFill>
                <a:srgbClr val="000090"/>
              </a:solidFill>
            </a:endParaRPr>
          </a:p>
          <a:p>
            <a:pPr algn="r" eaLnBrk="1" hangingPunct="1"/>
            <a:endParaRPr lang="en-US" sz="1050" b="1" dirty="0">
              <a:solidFill>
                <a:srgbClr val="000090"/>
              </a:solidFill>
            </a:endParaRPr>
          </a:p>
        </p:txBody>
      </p:sp>
      <p:sp>
        <p:nvSpPr>
          <p:cNvPr id="15365" name="Rectangle 2"/>
          <p:cNvSpPr txBox="1">
            <a:spLocks noChangeArrowheads="1"/>
          </p:cNvSpPr>
          <p:nvPr/>
        </p:nvSpPr>
        <p:spPr bwMode="auto">
          <a:xfrm>
            <a:off x="646770" y="1391938"/>
            <a:ext cx="7895063" cy="1023485"/>
          </a:xfrm>
          <a:prstGeom prst="rect">
            <a:avLst/>
          </a:prstGeom>
          <a:noFill/>
          <a:ln>
            <a:noFill/>
          </a:ln>
        </p:spPr>
        <p:txBody>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algn="ctr"/>
            <a:r>
              <a:rPr lang="en-US" sz="1800" i="1" dirty="0">
                <a:solidFill>
                  <a:schemeClr val="bg1">
                    <a:lumMod val="95000"/>
                  </a:schemeClr>
                </a:solidFill>
                <a:latin typeface="Helvetica" pitchFamily="2" charset="0"/>
              </a:rPr>
              <a:t>DEVELOPING NOVEL PHARMACOLOGICAL INTERVENTIONS AGAINST NEURODEGENERATIVE DISEASES: FROM THE BENCH TO THE CLINIC</a:t>
            </a:r>
            <a:endParaRPr lang="en" sz="1800" dirty="0">
              <a:solidFill>
                <a:schemeClr val="bg1">
                  <a:lumMod val="95000"/>
                </a:schemeClr>
              </a:solidFill>
              <a:latin typeface="Helvetica" pitchFamily="2" charset="0"/>
            </a:endParaRPr>
          </a:p>
        </p:txBody>
      </p:sp>
      <p:pic>
        <p:nvPicPr>
          <p:cNvPr id="15366" name="Picture 16"/>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598071" y="144944"/>
            <a:ext cx="2502683" cy="599834"/>
          </a:xfrm>
          <a:prstGeom prst="rect">
            <a:avLst/>
          </a:prstGeom>
          <a:noFill/>
          <a:ln>
            <a:noFill/>
          </a:ln>
        </p:spPr>
      </p:pic>
      <p:pic>
        <p:nvPicPr>
          <p:cNvPr id="2" name="Picture 1"/>
          <p:cNvPicPr>
            <a:picLocks noChangeAspect="1"/>
          </p:cNvPicPr>
          <p:nvPr/>
        </p:nvPicPr>
        <p:blipFill rotWithShape="1">
          <a:blip r:embed="rId6" cstate="screen"/>
          <a:srcRect/>
          <a:stretch>
            <a:fillRect/>
          </a:stretch>
        </p:blipFill>
        <p:spPr>
          <a:xfrm>
            <a:off x="4572000" y="171964"/>
            <a:ext cx="3672408" cy="586324"/>
          </a:xfrm>
          <a:prstGeom prst="rect">
            <a:avLst/>
          </a:prstGeom>
          <a:solidFill>
            <a:schemeClr val="tx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81" y="-41063"/>
            <a:ext cx="5824583" cy="2149475"/>
          </a:xfrm>
        </p:spPr>
        <p:txBody>
          <a:bodyPr>
            <a:normAutofit/>
          </a:bodyPr>
          <a:lstStyle/>
          <a:p>
            <a:pPr algn="just">
              <a:defRPr/>
            </a:pPr>
            <a:r>
              <a:rPr lang="en-US" sz="1300" b="1" u="sng" dirty="0">
                <a:latin typeface="Times New Roman" panose="02020603050405020304"/>
                <a:cs typeface="Times New Roman" panose="02020603050405020304"/>
              </a:rPr>
              <a:t>Introduction</a:t>
            </a:r>
            <a:r>
              <a:rPr lang="en-US" sz="1300" dirty="0">
                <a:latin typeface="Times New Roman" panose="02020603050405020304"/>
                <a:cs typeface="Times New Roman" panose="02020603050405020304"/>
              </a:rPr>
              <a:t/>
            </a:r>
            <a:br>
              <a:rPr lang="en-US" sz="1300" dirty="0">
                <a:latin typeface="Times New Roman" panose="02020603050405020304"/>
                <a:cs typeface="Times New Roman" panose="02020603050405020304"/>
              </a:rPr>
            </a:br>
            <a:r>
              <a:rPr lang="en-US" sz="1300" dirty="0" err="1">
                <a:latin typeface="Times New Roman" panose="02020603050405020304"/>
                <a:cs typeface="Times New Roman" panose="02020603050405020304"/>
              </a:rPr>
              <a:t>Neurotrophins</a:t>
            </a:r>
            <a:r>
              <a:rPr lang="en-US" sz="1300" dirty="0">
                <a:latin typeface="Times New Roman" panose="02020603050405020304"/>
                <a:cs typeface="Times New Roman" panose="02020603050405020304"/>
              </a:rPr>
              <a:t> (NGF, BDNF, NT-3) are endogenous growth factors that exert neuroprotective effects by preventing neuronal death and promoting neurogenesis. They act by binding to their respective high-affinity, pro-survival receptors </a:t>
            </a:r>
            <a:r>
              <a:rPr lang="en-US" sz="1300" dirty="0" err="1">
                <a:latin typeface="Times New Roman" panose="02020603050405020304"/>
                <a:cs typeface="Times New Roman" panose="02020603050405020304"/>
              </a:rPr>
              <a:t>TrkA</a:t>
            </a:r>
            <a:r>
              <a:rPr lang="en-US" sz="1300" dirty="0">
                <a:latin typeface="Times New Roman" panose="02020603050405020304"/>
                <a:cs typeface="Times New Roman" panose="02020603050405020304"/>
              </a:rPr>
              <a:t>, </a:t>
            </a:r>
            <a:r>
              <a:rPr lang="en-US" sz="1300" dirty="0" err="1">
                <a:latin typeface="Times New Roman" panose="02020603050405020304"/>
                <a:cs typeface="Times New Roman" panose="02020603050405020304"/>
              </a:rPr>
              <a:t>TrkB</a:t>
            </a:r>
            <a:r>
              <a:rPr lang="en-US" sz="1300" dirty="0">
                <a:latin typeface="Times New Roman" panose="02020603050405020304"/>
                <a:cs typeface="Times New Roman" panose="02020603050405020304"/>
              </a:rPr>
              <a:t> or </a:t>
            </a:r>
            <a:r>
              <a:rPr lang="en-US" sz="1300" dirty="0" err="1">
                <a:latin typeface="Times New Roman" panose="02020603050405020304"/>
                <a:cs typeface="Times New Roman" panose="02020603050405020304"/>
              </a:rPr>
              <a:t>TrkC</a:t>
            </a:r>
            <a:r>
              <a:rPr lang="en-US" sz="1300" dirty="0">
                <a:latin typeface="Times New Roman" panose="02020603050405020304"/>
                <a:cs typeface="Times New Roman" panose="02020603050405020304"/>
              </a:rPr>
              <a:t>, as well as to p75NTR death receptor. While these molecules have been shown to significantly slow or prevent neurodegeneration, their reduced bioavailability and inability to penetrate the blood-brain-barrier limit their use as potential therapeutics. To bypass these limitations, our research team has developed and patented small-sized, lipophilic compounds which selectively resemble </a:t>
            </a:r>
            <a:r>
              <a:rPr lang="en-US" sz="1300" dirty="0" err="1">
                <a:latin typeface="Times New Roman" panose="02020603050405020304"/>
                <a:cs typeface="Times New Roman" panose="02020603050405020304"/>
              </a:rPr>
              <a:t>neurotrophins</a:t>
            </a:r>
            <a:r>
              <a:rPr lang="en-US" sz="1300" dirty="0">
                <a:latin typeface="Times New Roman" panose="02020603050405020304"/>
                <a:cs typeface="Times New Roman" panose="02020603050405020304"/>
              </a:rPr>
              <a:t>’ effects, presenting preferable pharmacological properties and promoting neuroprotection and repair against neurodegeneration.</a:t>
            </a:r>
            <a:endParaRPr lang="en-US" sz="1600" b="1" dirty="0">
              <a:latin typeface="Times New Roman" panose="02020603050405020304"/>
              <a:cs typeface="Times New Roman" panose="02020603050405020304"/>
            </a:endParaRPr>
          </a:p>
        </p:txBody>
      </p:sp>
      <p:sp>
        <p:nvSpPr>
          <p:cNvPr id="4" name="Rectangle 3"/>
          <p:cNvSpPr/>
          <p:nvPr/>
        </p:nvSpPr>
        <p:spPr>
          <a:xfrm>
            <a:off x="9712" y="2045240"/>
            <a:ext cx="3757724" cy="3106171"/>
          </a:xfrm>
          <a:prstGeom prst="rect">
            <a:avLst/>
          </a:prstGeom>
        </p:spPr>
        <p:txBody>
          <a:bodyPr wrap="square">
            <a:spAutoFit/>
          </a:bodyPr>
          <a:lstStyle/>
          <a:p>
            <a:pPr algn="just">
              <a:lnSpc>
                <a:spcPct val="150000"/>
              </a:lnSpc>
              <a:defRPr/>
            </a:pPr>
            <a:r>
              <a:rPr lang="en-US" sz="1200" b="1" i="1" dirty="0">
                <a:solidFill>
                  <a:srgbClr val="FF0000"/>
                </a:solidFill>
                <a:latin typeface="Times New Roman" panose="02020603050405020304"/>
                <a:cs typeface="Times New Roman" panose="02020603050405020304"/>
              </a:rPr>
              <a:t>Utilization of various mouse and human stem cell platforms to study </a:t>
            </a:r>
            <a:r>
              <a:rPr lang="en-US" sz="1200" b="1" i="1" dirty="0" err="1">
                <a:solidFill>
                  <a:srgbClr val="FF0000"/>
                </a:solidFill>
                <a:latin typeface="Times New Roman" panose="02020603050405020304"/>
                <a:cs typeface="Times New Roman" panose="02020603050405020304"/>
              </a:rPr>
              <a:t>neurotrophin</a:t>
            </a:r>
            <a:r>
              <a:rPr lang="en-US" sz="1200" b="1" i="1" dirty="0">
                <a:solidFill>
                  <a:srgbClr val="FF0000"/>
                </a:solidFill>
                <a:latin typeface="Times New Roman" panose="02020603050405020304"/>
                <a:cs typeface="Times New Roman" panose="02020603050405020304"/>
              </a:rPr>
              <a:t> synthetic analogs, promoting neurogenesis and neuroprotection against neurodegenerative diseases</a:t>
            </a:r>
            <a:endParaRPr lang="en-US" sz="1200" dirty="0">
              <a:solidFill>
                <a:schemeClr val="accent2"/>
              </a:solidFill>
              <a:latin typeface="Times New Roman" panose="02020603050405020304"/>
              <a:cs typeface="Times New Roman" panose="02020603050405020304"/>
            </a:endParaRPr>
          </a:p>
          <a:p>
            <a:pPr marL="257175" indent="-257175" algn="just">
              <a:lnSpc>
                <a:spcPct val="150000"/>
              </a:lnSpc>
              <a:buFont typeface="Arial" panose="020B0604020202020204"/>
              <a:buChar char="•"/>
              <a:defRPr/>
            </a:pPr>
            <a:r>
              <a:rPr lang="en-US" sz="1200" dirty="0">
                <a:latin typeface="Times New Roman" panose="02020603050405020304"/>
                <a:cs typeface="Times New Roman" panose="02020603050405020304"/>
              </a:rPr>
              <a:t>Development and biological characterization of novel small molecules that act as </a:t>
            </a:r>
            <a:r>
              <a:rPr lang="en-US" sz="1200" b="1" dirty="0">
                <a:latin typeface="Times New Roman" panose="02020603050405020304"/>
                <a:cs typeface="Times New Roman" panose="02020603050405020304"/>
              </a:rPr>
              <a:t>selective ligands of </a:t>
            </a:r>
            <a:r>
              <a:rPr lang="en-US" sz="1200" b="1" dirty="0" err="1">
                <a:latin typeface="Times New Roman" panose="02020603050405020304"/>
                <a:cs typeface="Times New Roman" panose="02020603050405020304"/>
              </a:rPr>
              <a:t>neurotrophin</a:t>
            </a:r>
            <a:r>
              <a:rPr lang="en-US" sz="1200" b="1" dirty="0">
                <a:latin typeface="Times New Roman" panose="02020603050405020304"/>
                <a:cs typeface="Times New Roman" panose="02020603050405020304"/>
              </a:rPr>
              <a:t> receptors against neurodegenerative diseases </a:t>
            </a:r>
            <a:r>
              <a:rPr lang="en-US" sz="1200" dirty="0">
                <a:latin typeface="Times New Roman" panose="02020603050405020304"/>
                <a:cs typeface="Times New Roman" panose="02020603050405020304"/>
              </a:rPr>
              <a:t>(Alzheimer’s Disease).</a:t>
            </a:r>
            <a:endParaRPr lang="en-US" sz="1200" dirty="0">
              <a:solidFill>
                <a:schemeClr val="accent2"/>
              </a:solidFill>
              <a:latin typeface="Times New Roman" panose="02020603050405020304"/>
              <a:cs typeface="Times New Roman" panose="02020603050405020304"/>
            </a:endParaRPr>
          </a:p>
          <a:p>
            <a:pPr marL="257175" indent="-257175" algn="just">
              <a:lnSpc>
                <a:spcPct val="150000"/>
              </a:lnSpc>
              <a:buFont typeface="Arial" panose="020B0604020202020204"/>
              <a:buChar char="•"/>
              <a:defRPr/>
            </a:pPr>
            <a:r>
              <a:rPr lang="en-US" sz="1200" dirty="0">
                <a:latin typeface="Times New Roman" panose="02020603050405020304"/>
                <a:cs typeface="Times New Roman" panose="02020603050405020304"/>
              </a:rPr>
              <a:t>Translating and validating research from mouse models to human studies identifying novel pharmacological targets.</a:t>
            </a:r>
            <a:endParaRPr lang="en-US" sz="1200" dirty="0">
              <a:solidFill>
                <a:schemeClr val="accent2"/>
              </a:solidFill>
              <a:latin typeface="Times New Roman" panose="02020603050405020304"/>
              <a:cs typeface="Times New Roman" panose="02020603050405020304"/>
            </a:endParaRPr>
          </a:p>
        </p:txBody>
      </p:sp>
      <p:sp>
        <p:nvSpPr>
          <p:cNvPr id="7" name="Rectangle 6"/>
          <p:cNvSpPr/>
          <p:nvPr/>
        </p:nvSpPr>
        <p:spPr>
          <a:xfrm>
            <a:off x="5356475" y="2278770"/>
            <a:ext cx="3765650" cy="2644442"/>
          </a:xfrm>
          <a:prstGeom prst="rect">
            <a:avLst/>
          </a:prstGeom>
        </p:spPr>
        <p:txBody>
          <a:bodyPr wrap="square">
            <a:spAutoFit/>
          </a:bodyPr>
          <a:lstStyle/>
          <a:p>
            <a:pPr>
              <a:lnSpc>
                <a:spcPct val="150000"/>
              </a:lnSpc>
              <a:defRPr/>
            </a:pPr>
            <a:r>
              <a:rPr lang="en-GB" sz="1400" b="1" i="1" dirty="0">
                <a:solidFill>
                  <a:srgbClr val="FF0000"/>
                </a:solidFill>
                <a:latin typeface="Times New Roman" panose="02020603050405020304"/>
                <a:cs typeface="Times New Roman" panose="02020603050405020304"/>
              </a:rPr>
              <a:t>  Novel bioengineered devices for repairing human brain trauma.</a:t>
            </a:r>
            <a:endParaRPr lang="en-GB" sz="1600" b="1" dirty="0">
              <a:solidFill>
                <a:srgbClr val="FF0000"/>
              </a:solidFill>
              <a:latin typeface="Times New Roman" panose="02020603050405020304"/>
              <a:cs typeface="Times New Roman" panose="02020603050405020304"/>
            </a:endParaRPr>
          </a:p>
          <a:p>
            <a:pPr marL="171450" indent="-171450" algn="just">
              <a:lnSpc>
                <a:spcPct val="150000"/>
              </a:lnSpc>
              <a:buFontTx/>
              <a:buChar char="-"/>
              <a:defRPr/>
            </a:pPr>
            <a:r>
              <a:rPr lang="en-US" sz="1200" dirty="0">
                <a:latin typeface="Times New Roman" panose="02020603050405020304"/>
                <a:cs typeface="Times New Roman" panose="02020603050405020304"/>
              </a:rPr>
              <a:t>Development of </a:t>
            </a:r>
            <a:r>
              <a:rPr lang="en-US" sz="1200" b="1" dirty="0">
                <a:latin typeface="Times New Roman" panose="02020603050405020304"/>
                <a:cs typeface="Times New Roman" panose="02020603050405020304"/>
              </a:rPr>
              <a:t>3D</a:t>
            </a:r>
            <a:r>
              <a:rPr lang="en-US" sz="1200" dirty="0">
                <a:latin typeface="Times New Roman" panose="02020603050405020304"/>
                <a:cs typeface="Times New Roman" panose="02020603050405020304"/>
              </a:rPr>
              <a:t> </a:t>
            </a:r>
            <a:r>
              <a:rPr lang="en-US" sz="1200" b="1" dirty="0">
                <a:latin typeface="Times New Roman" panose="02020603050405020304"/>
                <a:cs typeface="Times New Roman" panose="02020603050405020304"/>
              </a:rPr>
              <a:t>human induced Pluripotent Stem Cell (</a:t>
            </a:r>
            <a:r>
              <a:rPr lang="en-US" sz="1200" b="1" dirty="0" err="1">
                <a:latin typeface="Times New Roman" panose="02020603050405020304"/>
                <a:cs typeface="Times New Roman" panose="02020603050405020304"/>
              </a:rPr>
              <a:t>hiPSCs</a:t>
            </a:r>
            <a:r>
              <a:rPr lang="en-US" sz="1200" b="1" dirty="0">
                <a:latin typeface="Times New Roman" panose="02020603050405020304"/>
                <a:cs typeface="Times New Roman" panose="02020603050405020304"/>
              </a:rPr>
              <a:t>) platforms for drug screening</a:t>
            </a:r>
            <a:r>
              <a:rPr lang="en-US" sz="1200" dirty="0">
                <a:latin typeface="Times New Roman" panose="02020603050405020304"/>
                <a:cs typeface="Times New Roman" panose="02020603050405020304"/>
              </a:rPr>
              <a:t>.</a:t>
            </a:r>
          </a:p>
          <a:p>
            <a:pPr marL="171450" indent="-171450" algn="just">
              <a:lnSpc>
                <a:spcPct val="150000"/>
              </a:lnSpc>
              <a:buFontTx/>
              <a:buChar char="-"/>
              <a:defRPr/>
            </a:pPr>
            <a:r>
              <a:rPr lang="en-US" sz="1200" dirty="0">
                <a:latin typeface="Times New Roman" panose="02020603050405020304"/>
                <a:cs typeface="Times New Roman" panose="02020603050405020304"/>
              </a:rPr>
              <a:t>Design and development of novel </a:t>
            </a:r>
            <a:r>
              <a:rPr lang="en-US" sz="1200" b="1" dirty="0" err="1">
                <a:latin typeface="Times New Roman" panose="02020603050405020304"/>
                <a:cs typeface="Times New Roman" panose="02020603050405020304"/>
              </a:rPr>
              <a:t>neuroimplants</a:t>
            </a:r>
            <a:r>
              <a:rPr lang="en-US" sz="1200" b="1" dirty="0">
                <a:latin typeface="Times New Roman" panose="02020603050405020304"/>
                <a:cs typeface="Times New Roman" panose="02020603050405020304"/>
              </a:rPr>
              <a:t> as a new therapy for Spinal Cord Injury </a:t>
            </a:r>
            <a:r>
              <a:rPr lang="en-US" sz="1200" dirty="0">
                <a:latin typeface="Times New Roman" panose="02020603050405020304"/>
                <a:cs typeface="Times New Roman" panose="02020603050405020304"/>
              </a:rPr>
              <a:t>(</a:t>
            </a:r>
            <a:r>
              <a:rPr lang="en-US" sz="1200" i="1" dirty="0" err="1">
                <a:latin typeface="Times New Roman" panose="02020603050405020304"/>
                <a:cs typeface="Times New Roman" panose="02020603050405020304"/>
              </a:rPr>
              <a:t>ReNeuroCell</a:t>
            </a:r>
            <a:r>
              <a:rPr lang="en-US" sz="1200" i="1" dirty="0">
                <a:latin typeface="Times New Roman" panose="02020603050405020304"/>
                <a:cs typeface="Times New Roman" panose="02020603050405020304"/>
              </a:rPr>
              <a:t> Therapeutics</a:t>
            </a:r>
            <a:r>
              <a:rPr lang="en-US" sz="1200" dirty="0">
                <a:latin typeface="Times New Roman" panose="02020603050405020304"/>
                <a:cs typeface="Times New Roman" panose="02020603050405020304"/>
              </a:rPr>
              <a:t>)</a:t>
            </a:r>
          </a:p>
          <a:p>
            <a:pPr marL="171450" indent="-171450" algn="just">
              <a:lnSpc>
                <a:spcPct val="150000"/>
              </a:lnSpc>
              <a:buFontTx/>
              <a:buChar char="-"/>
              <a:defRPr/>
            </a:pPr>
            <a:r>
              <a:rPr lang="en-US" sz="1200" dirty="0">
                <a:latin typeface="Times New Roman" panose="02020603050405020304"/>
                <a:cs typeface="Times New Roman" panose="02020603050405020304"/>
              </a:rPr>
              <a:t>Soft nanorobotics for targeted, non-invasive drug/cell/gene delivery in  brain (</a:t>
            </a:r>
            <a:r>
              <a:rPr lang="en-US" sz="1200" dirty="0">
                <a:latin typeface="Times New Roman" panose="02020603050405020304"/>
                <a:cs typeface="Times New Roman" panose="02020603050405020304"/>
                <a:hlinkClick r:id="rId2"/>
              </a:rPr>
              <a:t>https://softreach.eu/</a:t>
            </a:r>
            <a:r>
              <a:rPr lang="en-US" sz="1200" dirty="0">
                <a:latin typeface="Times New Roman" panose="02020603050405020304"/>
                <a:cs typeface="Times New Roman" panose="02020603050405020304"/>
              </a:rPr>
              <a:t>)</a:t>
            </a:r>
            <a:endParaRPr lang="en-GB" sz="1200" b="1" i="1" dirty="0">
              <a:solidFill>
                <a:srgbClr val="FF0000"/>
              </a:solidFill>
              <a:latin typeface="Times New Roman" panose="02020603050405020304"/>
              <a:cs typeface="Times New Roman" panose="02020603050405020304"/>
            </a:endParaRPr>
          </a:p>
        </p:txBody>
      </p:sp>
      <p:grpSp>
        <p:nvGrpSpPr>
          <p:cNvPr id="5" name="Google Shape;7515;p53">
            <a:extLst>
              <a:ext uri="{FF2B5EF4-FFF2-40B4-BE49-F238E27FC236}">
                <a16:creationId xmlns:a16="http://schemas.microsoft.com/office/drawing/2014/main" xmlns="" id="{DF113755-6D47-B645-BDFD-A7ECCC4BE470}"/>
              </a:ext>
            </a:extLst>
          </p:cNvPr>
          <p:cNvGrpSpPr/>
          <p:nvPr/>
        </p:nvGrpSpPr>
        <p:grpSpPr>
          <a:xfrm>
            <a:off x="3542164" y="2670343"/>
            <a:ext cx="2059672" cy="1476295"/>
            <a:chOff x="834100" y="3642869"/>
            <a:chExt cx="1259483" cy="628426"/>
          </a:xfrm>
        </p:grpSpPr>
        <p:sp>
          <p:nvSpPr>
            <p:cNvPr id="6" name="Google Shape;7516;p53">
              <a:extLst>
                <a:ext uri="{FF2B5EF4-FFF2-40B4-BE49-F238E27FC236}">
                  <a16:creationId xmlns:a16="http://schemas.microsoft.com/office/drawing/2014/main" xmlns="" id="{64044DC8-41BF-4B48-BE11-9907BAD251E4}"/>
                </a:ext>
              </a:extLst>
            </p:cNvPr>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17;p53">
              <a:extLst>
                <a:ext uri="{FF2B5EF4-FFF2-40B4-BE49-F238E27FC236}">
                  <a16:creationId xmlns:a16="http://schemas.microsoft.com/office/drawing/2014/main" xmlns="" id="{15B992AB-8F45-3549-9D3B-2645D06858BF}"/>
                </a:ext>
              </a:extLst>
            </p:cNvPr>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18;p53">
              <a:extLst>
                <a:ext uri="{FF2B5EF4-FFF2-40B4-BE49-F238E27FC236}">
                  <a16:creationId xmlns:a16="http://schemas.microsoft.com/office/drawing/2014/main" xmlns="" id="{8431D259-5BA8-2A4F-9DE0-06F7C65B97EC}"/>
                </a:ext>
              </a:extLst>
            </p:cNvPr>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19;p53">
              <a:extLst>
                <a:ext uri="{FF2B5EF4-FFF2-40B4-BE49-F238E27FC236}">
                  <a16:creationId xmlns:a16="http://schemas.microsoft.com/office/drawing/2014/main" xmlns="" id="{591C0C86-DE9D-824B-841D-9A9F78DE77AB}"/>
                </a:ext>
              </a:extLst>
            </p:cNvPr>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20;p53">
              <a:extLst>
                <a:ext uri="{FF2B5EF4-FFF2-40B4-BE49-F238E27FC236}">
                  <a16:creationId xmlns:a16="http://schemas.microsoft.com/office/drawing/2014/main" xmlns="" id="{A9EBF470-0C48-824B-9C30-9A40ABB5718A}"/>
                </a:ext>
              </a:extLst>
            </p:cNvPr>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21;p53">
              <a:extLst>
                <a:ext uri="{FF2B5EF4-FFF2-40B4-BE49-F238E27FC236}">
                  <a16:creationId xmlns:a16="http://schemas.microsoft.com/office/drawing/2014/main" xmlns="" id="{9BE54BA6-FBD3-BA4F-AAFF-209E06CE6B67}"/>
                </a:ext>
              </a:extLst>
            </p:cNvPr>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22;p53">
              <a:extLst>
                <a:ext uri="{FF2B5EF4-FFF2-40B4-BE49-F238E27FC236}">
                  <a16:creationId xmlns:a16="http://schemas.microsoft.com/office/drawing/2014/main" xmlns="" id="{A5F24A4C-5921-FD49-B52E-90F59C0D5DAD}"/>
                </a:ext>
              </a:extLst>
            </p:cNvPr>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23;p53">
              <a:extLst>
                <a:ext uri="{FF2B5EF4-FFF2-40B4-BE49-F238E27FC236}">
                  <a16:creationId xmlns:a16="http://schemas.microsoft.com/office/drawing/2014/main" xmlns="" id="{D6592BED-8AB2-9044-BDF6-95D46ECF82F1}"/>
                </a:ext>
              </a:extLst>
            </p:cNvPr>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24;p53">
              <a:extLst>
                <a:ext uri="{FF2B5EF4-FFF2-40B4-BE49-F238E27FC236}">
                  <a16:creationId xmlns:a16="http://schemas.microsoft.com/office/drawing/2014/main" xmlns="" id="{CF47DFAF-47C1-FB43-81A4-8EA16A750F15}"/>
                </a:ext>
              </a:extLst>
            </p:cNvPr>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25;p53">
              <a:extLst>
                <a:ext uri="{FF2B5EF4-FFF2-40B4-BE49-F238E27FC236}">
                  <a16:creationId xmlns:a16="http://schemas.microsoft.com/office/drawing/2014/main" xmlns="" id="{DF5EE85D-F868-4040-ABD1-F86B4F26DD32}"/>
                </a:ext>
              </a:extLst>
            </p:cNvPr>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526;p53">
              <a:extLst>
                <a:ext uri="{FF2B5EF4-FFF2-40B4-BE49-F238E27FC236}">
                  <a16:creationId xmlns:a16="http://schemas.microsoft.com/office/drawing/2014/main" xmlns="" id="{34ABFEBC-0311-9F4F-B30D-AA8DCA89FF66}"/>
                </a:ext>
              </a:extLst>
            </p:cNvPr>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27;p53">
              <a:extLst>
                <a:ext uri="{FF2B5EF4-FFF2-40B4-BE49-F238E27FC236}">
                  <a16:creationId xmlns:a16="http://schemas.microsoft.com/office/drawing/2014/main" xmlns="" id="{8DE464B9-090C-E842-82FD-0E95805813D0}"/>
                </a:ext>
              </a:extLst>
            </p:cNvPr>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28;p53">
              <a:extLst>
                <a:ext uri="{FF2B5EF4-FFF2-40B4-BE49-F238E27FC236}">
                  <a16:creationId xmlns:a16="http://schemas.microsoft.com/office/drawing/2014/main" xmlns="" id="{A9E7C2D6-FA27-AD4E-99BD-44F171DAC911}"/>
                </a:ext>
              </a:extLst>
            </p:cNvPr>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29;p53">
              <a:extLst>
                <a:ext uri="{FF2B5EF4-FFF2-40B4-BE49-F238E27FC236}">
                  <a16:creationId xmlns:a16="http://schemas.microsoft.com/office/drawing/2014/main" xmlns="" id="{6B35870D-5397-BF40-A811-F92C33D3994B}"/>
                </a:ext>
              </a:extLst>
            </p:cNvPr>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30;p53">
              <a:extLst>
                <a:ext uri="{FF2B5EF4-FFF2-40B4-BE49-F238E27FC236}">
                  <a16:creationId xmlns:a16="http://schemas.microsoft.com/office/drawing/2014/main" xmlns="" id="{AB24ACE7-068D-294E-8D64-E468EC9637EE}"/>
                </a:ext>
              </a:extLst>
            </p:cNvPr>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31;p53">
              <a:extLst>
                <a:ext uri="{FF2B5EF4-FFF2-40B4-BE49-F238E27FC236}">
                  <a16:creationId xmlns:a16="http://schemas.microsoft.com/office/drawing/2014/main" xmlns="" id="{04D5BE9F-E8B7-AC4E-BC2A-FACB1CA06C98}"/>
                </a:ext>
              </a:extLst>
            </p:cNvPr>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32;p53">
              <a:extLst>
                <a:ext uri="{FF2B5EF4-FFF2-40B4-BE49-F238E27FC236}">
                  <a16:creationId xmlns:a16="http://schemas.microsoft.com/office/drawing/2014/main" xmlns="" id="{802BF49D-F514-664A-BE9B-8C696EFBFDA5}"/>
                </a:ext>
              </a:extLst>
            </p:cNvPr>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33;p53">
              <a:extLst>
                <a:ext uri="{FF2B5EF4-FFF2-40B4-BE49-F238E27FC236}">
                  <a16:creationId xmlns:a16="http://schemas.microsoft.com/office/drawing/2014/main" xmlns="" id="{F5CB333F-78B1-604D-97C7-AB4124C3FE9C}"/>
                </a:ext>
              </a:extLst>
            </p:cNvPr>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34;p53">
              <a:extLst>
                <a:ext uri="{FF2B5EF4-FFF2-40B4-BE49-F238E27FC236}">
                  <a16:creationId xmlns:a16="http://schemas.microsoft.com/office/drawing/2014/main" xmlns="" id="{D8D5E586-922D-4845-A0AC-4E7704A3D48A}"/>
                </a:ext>
              </a:extLst>
            </p:cNvPr>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35;p53">
              <a:extLst>
                <a:ext uri="{FF2B5EF4-FFF2-40B4-BE49-F238E27FC236}">
                  <a16:creationId xmlns:a16="http://schemas.microsoft.com/office/drawing/2014/main" xmlns="" id="{EB396BA2-7C17-1A40-AF0D-92FAD42DC910}"/>
                </a:ext>
              </a:extLst>
            </p:cNvPr>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36;p53">
              <a:extLst>
                <a:ext uri="{FF2B5EF4-FFF2-40B4-BE49-F238E27FC236}">
                  <a16:creationId xmlns:a16="http://schemas.microsoft.com/office/drawing/2014/main" xmlns="" id="{33A8344C-7F79-C244-ABBF-0E37E9168E4B}"/>
                </a:ext>
              </a:extLst>
            </p:cNvPr>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37;p53">
              <a:extLst>
                <a:ext uri="{FF2B5EF4-FFF2-40B4-BE49-F238E27FC236}">
                  <a16:creationId xmlns:a16="http://schemas.microsoft.com/office/drawing/2014/main" xmlns="" id="{C84285BE-3F60-6749-ADDF-108B5327449B}"/>
                </a:ext>
              </a:extLst>
            </p:cNvPr>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38;p53">
              <a:extLst>
                <a:ext uri="{FF2B5EF4-FFF2-40B4-BE49-F238E27FC236}">
                  <a16:creationId xmlns:a16="http://schemas.microsoft.com/office/drawing/2014/main" xmlns="" id="{F88C0C2C-87BA-5B4A-B6E1-A46972B4736C}"/>
                </a:ext>
              </a:extLst>
            </p:cNvPr>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39;p53">
              <a:extLst>
                <a:ext uri="{FF2B5EF4-FFF2-40B4-BE49-F238E27FC236}">
                  <a16:creationId xmlns:a16="http://schemas.microsoft.com/office/drawing/2014/main" xmlns="" id="{83EE08A0-F988-B54D-B69A-7E873DE0D2F2}"/>
                </a:ext>
              </a:extLst>
            </p:cNvPr>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540;p53">
              <a:extLst>
                <a:ext uri="{FF2B5EF4-FFF2-40B4-BE49-F238E27FC236}">
                  <a16:creationId xmlns:a16="http://schemas.microsoft.com/office/drawing/2014/main" xmlns="" id="{02ECDE51-7B8F-4E4E-8164-6B3ECBCDEE10}"/>
                </a:ext>
              </a:extLst>
            </p:cNvPr>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7541;p53">
              <a:extLst>
                <a:ext uri="{FF2B5EF4-FFF2-40B4-BE49-F238E27FC236}">
                  <a16:creationId xmlns:a16="http://schemas.microsoft.com/office/drawing/2014/main" xmlns="" id="{4D840D79-C16B-634C-A2A3-08FA4B459BBF}"/>
                </a:ext>
              </a:extLst>
            </p:cNvPr>
            <p:cNvGrpSpPr/>
            <p:nvPr/>
          </p:nvGrpSpPr>
          <p:grpSpPr>
            <a:xfrm>
              <a:off x="1360364" y="3847835"/>
              <a:ext cx="208119" cy="224359"/>
              <a:chOff x="1360769" y="3847100"/>
              <a:chExt cx="208119" cy="224359"/>
            </a:xfrm>
          </p:grpSpPr>
          <p:sp>
            <p:nvSpPr>
              <p:cNvPr id="47" name="Google Shape;7542;p53">
                <a:extLst>
                  <a:ext uri="{FF2B5EF4-FFF2-40B4-BE49-F238E27FC236}">
                    <a16:creationId xmlns:a16="http://schemas.microsoft.com/office/drawing/2014/main" xmlns="" id="{F093C91C-42A4-E641-9877-93D362382437}"/>
                  </a:ext>
                </a:extLst>
              </p:cNvPr>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E4E9E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543;p53">
                <a:extLst>
                  <a:ext uri="{FF2B5EF4-FFF2-40B4-BE49-F238E27FC236}">
                    <a16:creationId xmlns:a16="http://schemas.microsoft.com/office/drawing/2014/main" xmlns="" id="{A87F9020-AB8B-BF43-BBF5-640327706793}"/>
                  </a:ext>
                </a:extLst>
              </p:cNvPr>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544;p53">
                <a:extLst>
                  <a:ext uri="{FF2B5EF4-FFF2-40B4-BE49-F238E27FC236}">
                    <a16:creationId xmlns:a16="http://schemas.microsoft.com/office/drawing/2014/main" xmlns="" id="{874B8B09-46D4-4A4A-ABBB-4109BE42FA74}"/>
                  </a:ext>
                </a:extLst>
              </p:cNvPr>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45;p53">
                <a:extLst>
                  <a:ext uri="{FF2B5EF4-FFF2-40B4-BE49-F238E27FC236}">
                    <a16:creationId xmlns:a16="http://schemas.microsoft.com/office/drawing/2014/main" xmlns="" id="{5198064B-2551-DD41-A726-34D97DC299D8}"/>
                  </a:ext>
                </a:extLst>
              </p:cNvPr>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46;p53">
                <a:extLst>
                  <a:ext uri="{FF2B5EF4-FFF2-40B4-BE49-F238E27FC236}">
                    <a16:creationId xmlns:a16="http://schemas.microsoft.com/office/drawing/2014/main" xmlns="" id="{1567D1BE-818A-5D49-85A1-90428728295E}"/>
                  </a:ext>
                </a:extLst>
              </p:cNvPr>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47;p53">
                <a:extLst>
                  <a:ext uri="{FF2B5EF4-FFF2-40B4-BE49-F238E27FC236}">
                    <a16:creationId xmlns:a16="http://schemas.microsoft.com/office/drawing/2014/main" xmlns="" id="{14E49975-A0B7-264A-A542-8B3CACAA8BF2}"/>
                  </a:ext>
                </a:extLst>
              </p:cNvPr>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48;p53">
                <a:extLst>
                  <a:ext uri="{FF2B5EF4-FFF2-40B4-BE49-F238E27FC236}">
                    <a16:creationId xmlns:a16="http://schemas.microsoft.com/office/drawing/2014/main" xmlns="" id="{12DED52D-2D58-DD48-927E-4A25F93093EE}"/>
                  </a:ext>
                </a:extLst>
              </p:cNvPr>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49;p53">
                <a:extLst>
                  <a:ext uri="{FF2B5EF4-FFF2-40B4-BE49-F238E27FC236}">
                    <a16:creationId xmlns:a16="http://schemas.microsoft.com/office/drawing/2014/main" xmlns="" id="{9FE2BFA7-2F68-AE44-9893-0B06DBEB6DB0}"/>
                  </a:ext>
                </a:extLst>
              </p:cNvPr>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50;p53">
                <a:extLst>
                  <a:ext uri="{FF2B5EF4-FFF2-40B4-BE49-F238E27FC236}">
                    <a16:creationId xmlns:a16="http://schemas.microsoft.com/office/drawing/2014/main" xmlns="" id="{1652934C-EF4F-B64F-897C-73C64961BF84}"/>
                  </a:ext>
                </a:extLst>
              </p:cNvPr>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551;p53">
                <a:extLst>
                  <a:ext uri="{FF2B5EF4-FFF2-40B4-BE49-F238E27FC236}">
                    <a16:creationId xmlns:a16="http://schemas.microsoft.com/office/drawing/2014/main" xmlns="" id="{9EC60DB2-D8FB-7A4F-9B6F-AFBD974BE699}"/>
                  </a:ext>
                </a:extLst>
              </p:cNvPr>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52;p53">
                <a:extLst>
                  <a:ext uri="{FF2B5EF4-FFF2-40B4-BE49-F238E27FC236}">
                    <a16:creationId xmlns:a16="http://schemas.microsoft.com/office/drawing/2014/main" xmlns="" id="{AD8D1CA6-3A58-2D45-A125-B2C31029BCB7}"/>
                  </a:ext>
                </a:extLst>
              </p:cNvPr>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53;p53">
                <a:extLst>
                  <a:ext uri="{FF2B5EF4-FFF2-40B4-BE49-F238E27FC236}">
                    <a16:creationId xmlns:a16="http://schemas.microsoft.com/office/drawing/2014/main" xmlns="" id="{5EC823EE-3871-0C4D-8F3A-32539F97C56D}"/>
                  </a:ext>
                </a:extLst>
              </p:cNvPr>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54;p53">
                <a:extLst>
                  <a:ext uri="{FF2B5EF4-FFF2-40B4-BE49-F238E27FC236}">
                    <a16:creationId xmlns:a16="http://schemas.microsoft.com/office/drawing/2014/main" xmlns="" id="{B875F857-8AB2-D841-BDF4-2610E11F0836}"/>
                  </a:ext>
                </a:extLst>
              </p:cNvPr>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55;p53">
                <a:extLst>
                  <a:ext uri="{FF2B5EF4-FFF2-40B4-BE49-F238E27FC236}">
                    <a16:creationId xmlns:a16="http://schemas.microsoft.com/office/drawing/2014/main" xmlns="" id="{41F53167-DDC7-5C4C-B944-D8F526DDDFDA}"/>
                  </a:ext>
                </a:extLst>
              </p:cNvPr>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56;p53">
                <a:extLst>
                  <a:ext uri="{FF2B5EF4-FFF2-40B4-BE49-F238E27FC236}">
                    <a16:creationId xmlns:a16="http://schemas.microsoft.com/office/drawing/2014/main" xmlns="" id="{32771767-E6D7-A64D-9895-751EFDA468EC}"/>
                  </a:ext>
                </a:extLst>
              </p:cNvPr>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57;p53">
                <a:extLst>
                  <a:ext uri="{FF2B5EF4-FFF2-40B4-BE49-F238E27FC236}">
                    <a16:creationId xmlns:a16="http://schemas.microsoft.com/office/drawing/2014/main" xmlns="" id="{1A754B98-9997-F74A-A406-198841858A17}"/>
                  </a:ext>
                </a:extLst>
              </p:cNvPr>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8;p53">
                <a:extLst>
                  <a:ext uri="{FF2B5EF4-FFF2-40B4-BE49-F238E27FC236}">
                    <a16:creationId xmlns:a16="http://schemas.microsoft.com/office/drawing/2014/main" xmlns="" id="{EA166530-C52E-6448-ADF0-CFFFE9DA22C2}"/>
                  </a:ext>
                </a:extLst>
              </p:cNvPr>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59;p53">
                <a:extLst>
                  <a:ext uri="{FF2B5EF4-FFF2-40B4-BE49-F238E27FC236}">
                    <a16:creationId xmlns:a16="http://schemas.microsoft.com/office/drawing/2014/main" xmlns="" id="{E01AA40D-292C-B248-86CC-CD20E738EC8A}"/>
                  </a:ext>
                </a:extLst>
              </p:cNvPr>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60;p53">
                <a:extLst>
                  <a:ext uri="{FF2B5EF4-FFF2-40B4-BE49-F238E27FC236}">
                    <a16:creationId xmlns:a16="http://schemas.microsoft.com/office/drawing/2014/main" xmlns="" id="{9D7241A1-7265-ED4E-A3AE-093593E3563F}"/>
                  </a:ext>
                </a:extLst>
              </p:cNvPr>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61;p53">
                <a:extLst>
                  <a:ext uri="{FF2B5EF4-FFF2-40B4-BE49-F238E27FC236}">
                    <a16:creationId xmlns:a16="http://schemas.microsoft.com/office/drawing/2014/main" xmlns="" id="{5ED92599-3ACC-EB47-AA58-618F061EC482}"/>
                  </a:ext>
                </a:extLst>
              </p:cNvPr>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7562;p53">
              <a:extLst>
                <a:ext uri="{FF2B5EF4-FFF2-40B4-BE49-F238E27FC236}">
                  <a16:creationId xmlns:a16="http://schemas.microsoft.com/office/drawing/2014/main" xmlns="" id="{04A9A0C4-5E60-7D4B-B4CE-A5656767C53C}"/>
                </a:ext>
              </a:extLst>
            </p:cNvPr>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63;p53">
              <a:extLst>
                <a:ext uri="{FF2B5EF4-FFF2-40B4-BE49-F238E27FC236}">
                  <a16:creationId xmlns:a16="http://schemas.microsoft.com/office/drawing/2014/main" xmlns="" id="{4ACF5149-5E52-F44F-9901-3485E8F3ACCC}"/>
                </a:ext>
              </a:extLst>
            </p:cNvPr>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64;p53">
              <a:extLst>
                <a:ext uri="{FF2B5EF4-FFF2-40B4-BE49-F238E27FC236}">
                  <a16:creationId xmlns:a16="http://schemas.microsoft.com/office/drawing/2014/main" xmlns="" id="{8459A140-6CCF-CC47-B410-0B49247BCF8E}"/>
                </a:ext>
              </a:extLst>
            </p:cNvPr>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65;p53">
              <a:extLst>
                <a:ext uri="{FF2B5EF4-FFF2-40B4-BE49-F238E27FC236}">
                  <a16:creationId xmlns:a16="http://schemas.microsoft.com/office/drawing/2014/main" xmlns="" id="{6F76DBEE-03D8-E447-AC3B-08EFC872AB94}"/>
                </a:ext>
              </a:extLst>
            </p:cNvPr>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566;p53">
              <a:extLst>
                <a:ext uri="{FF2B5EF4-FFF2-40B4-BE49-F238E27FC236}">
                  <a16:creationId xmlns:a16="http://schemas.microsoft.com/office/drawing/2014/main" xmlns="" id="{2FEF117F-5669-E047-B040-42266385D338}"/>
                </a:ext>
              </a:extLst>
            </p:cNvPr>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567;p53">
              <a:extLst>
                <a:ext uri="{FF2B5EF4-FFF2-40B4-BE49-F238E27FC236}">
                  <a16:creationId xmlns:a16="http://schemas.microsoft.com/office/drawing/2014/main" xmlns="" id="{6A2D3AAE-8AB7-3342-A305-EB4AE7DE3DC2}"/>
                </a:ext>
              </a:extLst>
            </p:cNvPr>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568;p53">
              <a:extLst>
                <a:ext uri="{FF2B5EF4-FFF2-40B4-BE49-F238E27FC236}">
                  <a16:creationId xmlns:a16="http://schemas.microsoft.com/office/drawing/2014/main" xmlns="" id="{10D95874-4C7E-2F4C-AE20-D8C59B1A60E7}"/>
                </a:ext>
              </a:extLst>
            </p:cNvPr>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569;p53">
              <a:extLst>
                <a:ext uri="{FF2B5EF4-FFF2-40B4-BE49-F238E27FC236}">
                  <a16:creationId xmlns:a16="http://schemas.microsoft.com/office/drawing/2014/main" xmlns="" id="{BC8914AA-1570-1F47-AB7E-7ACECDEABDF4}"/>
                </a:ext>
              </a:extLst>
            </p:cNvPr>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570;p53">
              <a:extLst>
                <a:ext uri="{FF2B5EF4-FFF2-40B4-BE49-F238E27FC236}">
                  <a16:creationId xmlns:a16="http://schemas.microsoft.com/office/drawing/2014/main" xmlns="" id="{39DA329C-4B7D-AA44-BBE5-3085C5A5C585}"/>
                </a:ext>
              </a:extLst>
            </p:cNvPr>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571;p53">
              <a:extLst>
                <a:ext uri="{FF2B5EF4-FFF2-40B4-BE49-F238E27FC236}">
                  <a16:creationId xmlns:a16="http://schemas.microsoft.com/office/drawing/2014/main" xmlns="" id="{B67AA206-184F-BA42-948E-BA24D6D60656}"/>
                </a:ext>
              </a:extLst>
            </p:cNvPr>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572;p53">
              <a:extLst>
                <a:ext uri="{FF2B5EF4-FFF2-40B4-BE49-F238E27FC236}">
                  <a16:creationId xmlns:a16="http://schemas.microsoft.com/office/drawing/2014/main" xmlns="" id="{BDAF25AA-9C38-BF4B-80ED-445D0AE3FD8F}"/>
                </a:ext>
              </a:extLst>
            </p:cNvPr>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573;p53">
              <a:extLst>
                <a:ext uri="{FF2B5EF4-FFF2-40B4-BE49-F238E27FC236}">
                  <a16:creationId xmlns:a16="http://schemas.microsoft.com/office/drawing/2014/main" xmlns="" id="{CDAEE5FB-F3BD-5C4A-904B-F407708660E5}"/>
                </a:ext>
              </a:extLst>
            </p:cNvPr>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74;p53">
              <a:extLst>
                <a:ext uri="{FF2B5EF4-FFF2-40B4-BE49-F238E27FC236}">
                  <a16:creationId xmlns:a16="http://schemas.microsoft.com/office/drawing/2014/main" xmlns="" id="{F1CA293C-B1BE-C145-A5D9-84F280E4333F}"/>
                </a:ext>
              </a:extLst>
            </p:cNvPr>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75;p53">
              <a:extLst>
                <a:ext uri="{FF2B5EF4-FFF2-40B4-BE49-F238E27FC236}">
                  <a16:creationId xmlns:a16="http://schemas.microsoft.com/office/drawing/2014/main" xmlns="" id="{535DD906-7FB3-1E4B-9FEB-A9CCE6B6A9BA}"/>
                </a:ext>
              </a:extLst>
            </p:cNvPr>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Εικόνα 2">
            <a:extLst>
              <a:ext uri="{FF2B5EF4-FFF2-40B4-BE49-F238E27FC236}">
                <a16:creationId xmlns:a16="http://schemas.microsoft.com/office/drawing/2014/main" xmlns="" id="{413D7438-F170-154C-9696-A8C1427B9143}"/>
              </a:ext>
            </a:extLst>
          </p:cNvPr>
          <p:cNvPicPr>
            <a:picLocks noChangeAspect="1"/>
          </p:cNvPicPr>
          <p:nvPr/>
        </p:nvPicPr>
        <p:blipFill>
          <a:blip r:embed="rId3" cstate="screen"/>
          <a:stretch>
            <a:fillRect/>
          </a:stretch>
        </p:blipFill>
        <p:spPr>
          <a:xfrm>
            <a:off x="5901290" y="-64501"/>
            <a:ext cx="3206129" cy="223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
          <p:cNvGrpSpPr/>
          <p:nvPr/>
        </p:nvGrpSpPr>
        <p:grpSpPr bwMode="auto">
          <a:xfrm>
            <a:off x="1291956" y="4323"/>
            <a:ext cx="7792443" cy="4604967"/>
            <a:chOff x="19252" y="13706"/>
            <a:chExt cx="10952310" cy="6777992"/>
          </a:xfrm>
        </p:grpSpPr>
        <p:sp>
          <p:nvSpPr>
            <p:cNvPr id="877" name="Rectangle 876"/>
            <p:cNvSpPr/>
            <p:nvPr/>
          </p:nvSpPr>
          <p:spPr>
            <a:xfrm>
              <a:off x="611560" y="5564612"/>
              <a:ext cx="7488303" cy="1104984"/>
            </a:xfrm>
            <a:prstGeom prst="rect">
              <a:avLst/>
            </a:prstGeom>
            <a:solidFill>
              <a:srgbClr val="0D0D0D">
                <a:alpha val="7000"/>
              </a:srgb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013" b="1" dirty="0"/>
            </a:p>
          </p:txBody>
        </p:sp>
        <p:sp>
          <p:nvSpPr>
            <p:cNvPr id="867" name="Rectangle 866"/>
            <p:cNvSpPr/>
            <p:nvPr/>
          </p:nvSpPr>
          <p:spPr>
            <a:xfrm>
              <a:off x="1016376" y="14290"/>
              <a:ext cx="6470707" cy="3057758"/>
            </a:xfrm>
            <a:prstGeom prst="rect">
              <a:avLst/>
            </a:prstGeom>
            <a:solidFill>
              <a:srgbClr val="FFFF00">
                <a:alpha val="1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866" name="Rectangle 865"/>
            <p:cNvSpPr/>
            <p:nvPr/>
          </p:nvSpPr>
          <p:spPr>
            <a:xfrm>
              <a:off x="1029076" y="3489592"/>
              <a:ext cx="6472295" cy="2263947"/>
            </a:xfrm>
            <a:prstGeom prst="rect">
              <a:avLst/>
            </a:prstGeom>
            <a:gradFill flip="none" rotWithShape="1">
              <a:gsLst>
                <a:gs pos="0">
                  <a:schemeClr val="accent1">
                    <a:tint val="100000"/>
                    <a:shade val="100000"/>
                    <a:satMod val="130000"/>
                    <a:alpha val="20000"/>
                  </a:schemeClr>
                </a:gs>
                <a:gs pos="100000">
                  <a:schemeClr val="accent1">
                    <a:tint val="50000"/>
                    <a:shade val="100000"/>
                    <a:satMod val="350000"/>
                    <a:alpha val="2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grpSp>
          <p:nvGrpSpPr>
            <p:cNvPr id="32773" name="Group 679"/>
            <p:cNvGrpSpPr/>
            <p:nvPr/>
          </p:nvGrpSpPr>
          <p:grpSpPr bwMode="auto">
            <a:xfrm>
              <a:off x="1008063" y="3049588"/>
              <a:ext cx="6492875" cy="457200"/>
              <a:chOff x="791995" y="1853726"/>
              <a:chExt cx="6492123" cy="458101"/>
            </a:xfrm>
          </p:grpSpPr>
          <p:grpSp>
            <p:nvGrpSpPr>
              <p:cNvPr id="32833" name="Group 39"/>
              <p:cNvGrpSpPr>
                <a:grpSpLocks noChangeAspect="1"/>
              </p:cNvGrpSpPr>
              <p:nvPr/>
            </p:nvGrpSpPr>
            <p:grpSpPr bwMode="auto">
              <a:xfrm>
                <a:off x="2949220" y="1869103"/>
                <a:ext cx="2160587" cy="435313"/>
                <a:chOff x="3326" y="1190"/>
                <a:chExt cx="1047" cy="318"/>
              </a:xfrm>
            </p:grpSpPr>
            <p:grpSp>
              <p:nvGrpSpPr>
                <p:cNvPr id="33284" name="Group 40"/>
                <p:cNvGrpSpPr>
                  <a:grpSpLocks noChangeAspect="1"/>
                </p:cNvGrpSpPr>
                <p:nvPr/>
              </p:nvGrpSpPr>
              <p:grpSpPr bwMode="auto">
                <a:xfrm>
                  <a:off x="3326" y="1194"/>
                  <a:ext cx="62" cy="144"/>
                  <a:chOff x="2405" y="2405"/>
                  <a:chExt cx="175" cy="403"/>
                </a:xfrm>
              </p:grpSpPr>
              <p:sp>
                <p:nvSpPr>
                  <p:cNvPr id="33502" name="Oval 4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503" name="Oval 4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504" name="Freeform 4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505" name="Freeform 4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506" name="Freeform 4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507" name="Oval 4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85" name="Group 47"/>
                <p:cNvGrpSpPr>
                  <a:grpSpLocks noChangeAspect="1"/>
                </p:cNvGrpSpPr>
                <p:nvPr/>
              </p:nvGrpSpPr>
              <p:grpSpPr bwMode="auto">
                <a:xfrm rot="10800000">
                  <a:off x="3327" y="1364"/>
                  <a:ext cx="62" cy="144"/>
                  <a:chOff x="2405" y="2405"/>
                  <a:chExt cx="175" cy="403"/>
                </a:xfrm>
              </p:grpSpPr>
              <p:sp>
                <p:nvSpPr>
                  <p:cNvPr id="33496" name="Oval 4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97" name="Oval 4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98" name="Freeform 5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99" name="Freeform 5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500" name="Freeform 5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501" name="Oval 5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86" name="Group 54"/>
                <p:cNvGrpSpPr>
                  <a:grpSpLocks noChangeAspect="1"/>
                </p:cNvGrpSpPr>
                <p:nvPr/>
              </p:nvGrpSpPr>
              <p:grpSpPr bwMode="auto">
                <a:xfrm>
                  <a:off x="3392" y="1194"/>
                  <a:ext cx="62" cy="144"/>
                  <a:chOff x="2405" y="2405"/>
                  <a:chExt cx="175" cy="403"/>
                </a:xfrm>
              </p:grpSpPr>
              <p:sp>
                <p:nvSpPr>
                  <p:cNvPr id="33490" name="Oval 5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91" name="Oval 5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92" name="Freeform 5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93" name="Freeform 5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94" name="Freeform 5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95" name="Oval 6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87" name="Group 61"/>
                <p:cNvGrpSpPr>
                  <a:grpSpLocks noChangeAspect="1"/>
                </p:cNvGrpSpPr>
                <p:nvPr/>
              </p:nvGrpSpPr>
              <p:grpSpPr bwMode="auto">
                <a:xfrm rot="10800000">
                  <a:off x="3393" y="1364"/>
                  <a:ext cx="62" cy="144"/>
                  <a:chOff x="2405" y="2405"/>
                  <a:chExt cx="175" cy="403"/>
                </a:xfrm>
              </p:grpSpPr>
              <p:sp>
                <p:nvSpPr>
                  <p:cNvPr id="33484" name="Oval 6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85" name="Oval 6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86" name="Freeform 6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87" name="Freeform 6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88" name="Freeform 6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89" name="Oval 6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88" name="Group 68"/>
                <p:cNvGrpSpPr>
                  <a:grpSpLocks noChangeAspect="1"/>
                </p:cNvGrpSpPr>
                <p:nvPr/>
              </p:nvGrpSpPr>
              <p:grpSpPr bwMode="auto">
                <a:xfrm>
                  <a:off x="3456" y="1194"/>
                  <a:ext cx="62" cy="144"/>
                  <a:chOff x="2405" y="2405"/>
                  <a:chExt cx="175" cy="403"/>
                </a:xfrm>
              </p:grpSpPr>
              <p:sp>
                <p:nvSpPr>
                  <p:cNvPr id="33478" name="Oval 6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79" name="Oval 7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80" name="Freeform 7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81" name="Freeform 7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82" name="Freeform 7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83" name="Oval 7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89" name="Group 75"/>
                <p:cNvGrpSpPr>
                  <a:grpSpLocks noChangeAspect="1"/>
                </p:cNvGrpSpPr>
                <p:nvPr/>
              </p:nvGrpSpPr>
              <p:grpSpPr bwMode="auto">
                <a:xfrm rot="10800000">
                  <a:off x="3457" y="1364"/>
                  <a:ext cx="62" cy="144"/>
                  <a:chOff x="2405" y="2405"/>
                  <a:chExt cx="175" cy="403"/>
                </a:xfrm>
              </p:grpSpPr>
              <p:sp>
                <p:nvSpPr>
                  <p:cNvPr id="33472" name="Oval 7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73" name="Oval 7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74" name="Freeform 7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75" name="Freeform 7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76" name="Freeform 8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77" name="Oval 8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0" name="Group 82"/>
                <p:cNvGrpSpPr>
                  <a:grpSpLocks noChangeAspect="1"/>
                </p:cNvGrpSpPr>
                <p:nvPr/>
              </p:nvGrpSpPr>
              <p:grpSpPr bwMode="auto">
                <a:xfrm>
                  <a:off x="3521" y="1194"/>
                  <a:ext cx="62" cy="144"/>
                  <a:chOff x="2405" y="2405"/>
                  <a:chExt cx="175" cy="403"/>
                </a:xfrm>
              </p:grpSpPr>
              <p:sp>
                <p:nvSpPr>
                  <p:cNvPr id="33466" name="Oval 8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67" name="Oval 8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68" name="Freeform 8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69" name="Freeform 8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70" name="Freeform 8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71" name="Oval 8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1" name="Group 89"/>
                <p:cNvGrpSpPr>
                  <a:grpSpLocks noChangeAspect="1"/>
                </p:cNvGrpSpPr>
                <p:nvPr/>
              </p:nvGrpSpPr>
              <p:grpSpPr bwMode="auto">
                <a:xfrm rot="10800000">
                  <a:off x="3522" y="1364"/>
                  <a:ext cx="62" cy="144"/>
                  <a:chOff x="2405" y="2405"/>
                  <a:chExt cx="175" cy="403"/>
                </a:xfrm>
              </p:grpSpPr>
              <p:sp>
                <p:nvSpPr>
                  <p:cNvPr id="33460" name="Oval 9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61" name="Oval 9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62" name="Freeform 9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63" name="Freeform 9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64" name="Freeform 9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65" name="Oval 9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2" name="Group 96"/>
                <p:cNvGrpSpPr>
                  <a:grpSpLocks noChangeAspect="1"/>
                </p:cNvGrpSpPr>
                <p:nvPr/>
              </p:nvGrpSpPr>
              <p:grpSpPr bwMode="auto">
                <a:xfrm>
                  <a:off x="3589" y="1192"/>
                  <a:ext cx="62" cy="144"/>
                  <a:chOff x="2405" y="2405"/>
                  <a:chExt cx="175" cy="403"/>
                </a:xfrm>
              </p:grpSpPr>
              <p:sp>
                <p:nvSpPr>
                  <p:cNvPr id="33454" name="Oval 9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55" name="Oval 9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56" name="Freeform 9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57" name="Freeform 10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58" name="Freeform 10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59" name="Oval 10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3" name="Group 103"/>
                <p:cNvGrpSpPr>
                  <a:grpSpLocks noChangeAspect="1"/>
                </p:cNvGrpSpPr>
                <p:nvPr/>
              </p:nvGrpSpPr>
              <p:grpSpPr bwMode="auto">
                <a:xfrm rot="10800000">
                  <a:off x="3590" y="1362"/>
                  <a:ext cx="62" cy="144"/>
                  <a:chOff x="2405" y="2405"/>
                  <a:chExt cx="175" cy="403"/>
                </a:xfrm>
              </p:grpSpPr>
              <p:sp>
                <p:nvSpPr>
                  <p:cNvPr id="33448" name="Oval 10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49" name="Oval 10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50" name="Freeform 10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51" name="Freeform 10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52" name="Freeform 10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53" name="Oval 10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4" name="Group 110"/>
                <p:cNvGrpSpPr>
                  <a:grpSpLocks noChangeAspect="1"/>
                </p:cNvGrpSpPr>
                <p:nvPr/>
              </p:nvGrpSpPr>
              <p:grpSpPr bwMode="auto">
                <a:xfrm>
                  <a:off x="3655" y="1192"/>
                  <a:ext cx="62" cy="144"/>
                  <a:chOff x="2405" y="2405"/>
                  <a:chExt cx="175" cy="403"/>
                </a:xfrm>
              </p:grpSpPr>
              <p:sp>
                <p:nvSpPr>
                  <p:cNvPr id="33442" name="Oval 11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43" name="Oval 11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44" name="Freeform 11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45" name="Freeform 11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46" name="Freeform 11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47" name="Oval 11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5" name="Group 117"/>
                <p:cNvGrpSpPr>
                  <a:grpSpLocks noChangeAspect="1"/>
                </p:cNvGrpSpPr>
                <p:nvPr/>
              </p:nvGrpSpPr>
              <p:grpSpPr bwMode="auto">
                <a:xfrm rot="10800000">
                  <a:off x="3656" y="1362"/>
                  <a:ext cx="62" cy="144"/>
                  <a:chOff x="2405" y="2405"/>
                  <a:chExt cx="175" cy="403"/>
                </a:xfrm>
              </p:grpSpPr>
              <p:sp>
                <p:nvSpPr>
                  <p:cNvPr id="33436" name="Oval 11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37" name="Oval 11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38" name="Freeform 12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39" name="Freeform 12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40" name="Freeform 12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41" name="Oval 12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6" name="Group 124"/>
                <p:cNvGrpSpPr>
                  <a:grpSpLocks noChangeAspect="1"/>
                </p:cNvGrpSpPr>
                <p:nvPr/>
              </p:nvGrpSpPr>
              <p:grpSpPr bwMode="auto">
                <a:xfrm>
                  <a:off x="3719" y="1192"/>
                  <a:ext cx="62" cy="144"/>
                  <a:chOff x="2405" y="2405"/>
                  <a:chExt cx="175" cy="403"/>
                </a:xfrm>
              </p:grpSpPr>
              <p:sp>
                <p:nvSpPr>
                  <p:cNvPr id="33430" name="Oval 12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31" name="Oval 12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32" name="Freeform 12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33" name="Freeform 12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34" name="Freeform 12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35" name="Oval 13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7" name="Group 131"/>
                <p:cNvGrpSpPr>
                  <a:grpSpLocks noChangeAspect="1"/>
                </p:cNvGrpSpPr>
                <p:nvPr/>
              </p:nvGrpSpPr>
              <p:grpSpPr bwMode="auto">
                <a:xfrm rot="10800000">
                  <a:off x="3720" y="1362"/>
                  <a:ext cx="62" cy="144"/>
                  <a:chOff x="2405" y="2405"/>
                  <a:chExt cx="175" cy="403"/>
                </a:xfrm>
              </p:grpSpPr>
              <p:sp>
                <p:nvSpPr>
                  <p:cNvPr id="33424" name="Oval 13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25" name="Oval 13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26" name="Freeform 13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27" name="Freeform 13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28" name="Freeform 13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29" name="Oval 13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8" name="Group 138"/>
                <p:cNvGrpSpPr>
                  <a:grpSpLocks noChangeAspect="1"/>
                </p:cNvGrpSpPr>
                <p:nvPr/>
              </p:nvGrpSpPr>
              <p:grpSpPr bwMode="auto">
                <a:xfrm>
                  <a:off x="3784" y="1192"/>
                  <a:ext cx="62" cy="144"/>
                  <a:chOff x="2405" y="2405"/>
                  <a:chExt cx="175" cy="403"/>
                </a:xfrm>
              </p:grpSpPr>
              <p:sp>
                <p:nvSpPr>
                  <p:cNvPr id="33418" name="Oval 13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19" name="Oval 14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20" name="Freeform 14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21" name="Freeform 14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22" name="Freeform 14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23" name="Oval 14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299" name="Group 145"/>
                <p:cNvGrpSpPr>
                  <a:grpSpLocks noChangeAspect="1"/>
                </p:cNvGrpSpPr>
                <p:nvPr/>
              </p:nvGrpSpPr>
              <p:grpSpPr bwMode="auto">
                <a:xfrm rot="10800000">
                  <a:off x="3785" y="1362"/>
                  <a:ext cx="62" cy="144"/>
                  <a:chOff x="2405" y="2405"/>
                  <a:chExt cx="175" cy="403"/>
                </a:xfrm>
              </p:grpSpPr>
              <p:sp>
                <p:nvSpPr>
                  <p:cNvPr id="33412" name="Oval 14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13" name="Oval 14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14" name="Freeform 14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15" name="Freeform 14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16" name="Freeform 15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17" name="Oval 15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0" name="Group 152"/>
                <p:cNvGrpSpPr>
                  <a:grpSpLocks noChangeAspect="1"/>
                </p:cNvGrpSpPr>
                <p:nvPr/>
              </p:nvGrpSpPr>
              <p:grpSpPr bwMode="auto">
                <a:xfrm>
                  <a:off x="3852" y="1192"/>
                  <a:ext cx="62" cy="144"/>
                  <a:chOff x="2405" y="2405"/>
                  <a:chExt cx="175" cy="403"/>
                </a:xfrm>
              </p:grpSpPr>
              <p:sp>
                <p:nvSpPr>
                  <p:cNvPr id="33406" name="Oval 15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07" name="Oval 15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08" name="Freeform 15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09" name="Freeform 15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10" name="Freeform 15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11" name="Oval 15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1" name="Group 159"/>
                <p:cNvGrpSpPr>
                  <a:grpSpLocks noChangeAspect="1"/>
                </p:cNvGrpSpPr>
                <p:nvPr/>
              </p:nvGrpSpPr>
              <p:grpSpPr bwMode="auto">
                <a:xfrm rot="10800000">
                  <a:off x="3853" y="1362"/>
                  <a:ext cx="62" cy="144"/>
                  <a:chOff x="2405" y="2405"/>
                  <a:chExt cx="175" cy="403"/>
                </a:xfrm>
              </p:grpSpPr>
              <p:sp>
                <p:nvSpPr>
                  <p:cNvPr id="33400" name="Oval 16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401" name="Oval 16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402" name="Freeform 16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403" name="Freeform 16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404" name="Freeform 16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405" name="Oval 16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2" name="Group 166"/>
                <p:cNvGrpSpPr>
                  <a:grpSpLocks noChangeAspect="1"/>
                </p:cNvGrpSpPr>
                <p:nvPr/>
              </p:nvGrpSpPr>
              <p:grpSpPr bwMode="auto">
                <a:xfrm>
                  <a:off x="3918" y="1192"/>
                  <a:ext cx="62" cy="144"/>
                  <a:chOff x="2405" y="2405"/>
                  <a:chExt cx="175" cy="403"/>
                </a:xfrm>
              </p:grpSpPr>
              <p:sp>
                <p:nvSpPr>
                  <p:cNvPr id="33394" name="Oval 16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95" name="Oval 16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96" name="Freeform 16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97" name="Freeform 17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98" name="Freeform 17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99" name="Oval 17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3" name="Group 173"/>
                <p:cNvGrpSpPr>
                  <a:grpSpLocks noChangeAspect="1"/>
                </p:cNvGrpSpPr>
                <p:nvPr/>
              </p:nvGrpSpPr>
              <p:grpSpPr bwMode="auto">
                <a:xfrm rot="10800000">
                  <a:off x="3919" y="1362"/>
                  <a:ext cx="62" cy="144"/>
                  <a:chOff x="2405" y="2405"/>
                  <a:chExt cx="175" cy="403"/>
                </a:xfrm>
              </p:grpSpPr>
              <p:sp>
                <p:nvSpPr>
                  <p:cNvPr id="33388" name="Oval 17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89" name="Oval 17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90" name="Freeform 17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91" name="Freeform 17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92" name="Freeform 17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93" name="Oval 17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4" name="Group 180"/>
                <p:cNvGrpSpPr>
                  <a:grpSpLocks noChangeAspect="1"/>
                </p:cNvGrpSpPr>
                <p:nvPr/>
              </p:nvGrpSpPr>
              <p:grpSpPr bwMode="auto">
                <a:xfrm>
                  <a:off x="3982" y="1192"/>
                  <a:ext cx="62" cy="144"/>
                  <a:chOff x="2405" y="2405"/>
                  <a:chExt cx="175" cy="403"/>
                </a:xfrm>
              </p:grpSpPr>
              <p:sp>
                <p:nvSpPr>
                  <p:cNvPr id="33382" name="Oval 18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83" name="Oval 18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84" name="Freeform 18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85" name="Freeform 18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86" name="Freeform 18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87" name="Oval 18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5" name="Group 187"/>
                <p:cNvGrpSpPr>
                  <a:grpSpLocks noChangeAspect="1"/>
                </p:cNvGrpSpPr>
                <p:nvPr/>
              </p:nvGrpSpPr>
              <p:grpSpPr bwMode="auto">
                <a:xfrm rot="10800000">
                  <a:off x="3983" y="1362"/>
                  <a:ext cx="62" cy="144"/>
                  <a:chOff x="2405" y="2405"/>
                  <a:chExt cx="175" cy="403"/>
                </a:xfrm>
              </p:grpSpPr>
              <p:sp>
                <p:nvSpPr>
                  <p:cNvPr id="33376" name="Oval 18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77" name="Oval 18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78" name="Freeform 19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79" name="Freeform 19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80" name="Freeform 19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81" name="Oval 19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6" name="Group 194"/>
                <p:cNvGrpSpPr>
                  <a:grpSpLocks noChangeAspect="1"/>
                </p:cNvGrpSpPr>
                <p:nvPr/>
              </p:nvGrpSpPr>
              <p:grpSpPr bwMode="auto">
                <a:xfrm>
                  <a:off x="4047" y="1192"/>
                  <a:ext cx="62" cy="144"/>
                  <a:chOff x="2405" y="2405"/>
                  <a:chExt cx="175" cy="403"/>
                </a:xfrm>
              </p:grpSpPr>
              <p:sp>
                <p:nvSpPr>
                  <p:cNvPr id="33370" name="Oval 19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71" name="Oval 19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72" name="Freeform 19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73" name="Freeform 19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74" name="Freeform 19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75" name="Oval 20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7" name="Group 201"/>
                <p:cNvGrpSpPr>
                  <a:grpSpLocks noChangeAspect="1"/>
                </p:cNvGrpSpPr>
                <p:nvPr/>
              </p:nvGrpSpPr>
              <p:grpSpPr bwMode="auto">
                <a:xfrm rot="10800000">
                  <a:off x="4048" y="1362"/>
                  <a:ext cx="62" cy="144"/>
                  <a:chOff x="2405" y="2405"/>
                  <a:chExt cx="175" cy="403"/>
                </a:xfrm>
              </p:grpSpPr>
              <p:sp>
                <p:nvSpPr>
                  <p:cNvPr id="33364" name="Oval 20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65" name="Oval 20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66" name="Freeform 20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67" name="Freeform 20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68" name="Freeform 20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69" name="Oval 20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8" name="Group 208"/>
                <p:cNvGrpSpPr>
                  <a:grpSpLocks noChangeAspect="1"/>
                </p:cNvGrpSpPr>
                <p:nvPr/>
              </p:nvGrpSpPr>
              <p:grpSpPr bwMode="auto">
                <a:xfrm>
                  <a:off x="4115" y="1190"/>
                  <a:ext cx="62" cy="144"/>
                  <a:chOff x="2405" y="2405"/>
                  <a:chExt cx="175" cy="403"/>
                </a:xfrm>
              </p:grpSpPr>
              <p:sp>
                <p:nvSpPr>
                  <p:cNvPr id="33358" name="Oval 20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59" name="Oval 21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60" name="Freeform 21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61" name="Freeform 21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62" name="Freeform 21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63" name="Oval 21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09" name="Group 215"/>
                <p:cNvGrpSpPr>
                  <a:grpSpLocks noChangeAspect="1"/>
                </p:cNvGrpSpPr>
                <p:nvPr/>
              </p:nvGrpSpPr>
              <p:grpSpPr bwMode="auto">
                <a:xfrm rot="10800000">
                  <a:off x="4116" y="1360"/>
                  <a:ext cx="62" cy="144"/>
                  <a:chOff x="2405" y="2405"/>
                  <a:chExt cx="175" cy="403"/>
                </a:xfrm>
              </p:grpSpPr>
              <p:sp>
                <p:nvSpPr>
                  <p:cNvPr id="33352" name="Oval 21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53" name="Oval 21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54" name="Freeform 21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55" name="Freeform 21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56" name="Freeform 22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57" name="Oval 22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10" name="Group 222"/>
                <p:cNvGrpSpPr>
                  <a:grpSpLocks noChangeAspect="1"/>
                </p:cNvGrpSpPr>
                <p:nvPr/>
              </p:nvGrpSpPr>
              <p:grpSpPr bwMode="auto">
                <a:xfrm>
                  <a:off x="4181" y="1190"/>
                  <a:ext cx="62" cy="144"/>
                  <a:chOff x="2405" y="2405"/>
                  <a:chExt cx="175" cy="403"/>
                </a:xfrm>
              </p:grpSpPr>
              <p:sp>
                <p:nvSpPr>
                  <p:cNvPr id="33346" name="Oval 22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47" name="Oval 22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48" name="Freeform 22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49" name="Freeform 22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50" name="Freeform 22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51" name="Oval 22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11" name="Group 229"/>
                <p:cNvGrpSpPr>
                  <a:grpSpLocks noChangeAspect="1"/>
                </p:cNvGrpSpPr>
                <p:nvPr/>
              </p:nvGrpSpPr>
              <p:grpSpPr bwMode="auto">
                <a:xfrm rot="10800000">
                  <a:off x="4182" y="1360"/>
                  <a:ext cx="62" cy="144"/>
                  <a:chOff x="2405" y="2405"/>
                  <a:chExt cx="175" cy="403"/>
                </a:xfrm>
              </p:grpSpPr>
              <p:sp>
                <p:nvSpPr>
                  <p:cNvPr id="33340" name="Oval 23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41" name="Oval 23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42" name="Freeform 23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43" name="Freeform 23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44" name="Freeform 23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45" name="Oval 23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12" name="Group 236"/>
                <p:cNvGrpSpPr>
                  <a:grpSpLocks noChangeAspect="1"/>
                </p:cNvGrpSpPr>
                <p:nvPr/>
              </p:nvGrpSpPr>
              <p:grpSpPr bwMode="auto">
                <a:xfrm>
                  <a:off x="4245" y="1190"/>
                  <a:ext cx="62" cy="144"/>
                  <a:chOff x="2405" y="2405"/>
                  <a:chExt cx="175" cy="403"/>
                </a:xfrm>
              </p:grpSpPr>
              <p:sp>
                <p:nvSpPr>
                  <p:cNvPr id="33334" name="Oval 23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35" name="Oval 23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36" name="Freeform 23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37" name="Freeform 24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38" name="Freeform 24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39" name="Oval 24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13" name="Group 243"/>
                <p:cNvGrpSpPr>
                  <a:grpSpLocks noChangeAspect="1"/>
                </p:cNvGrpSpPr>
                <p:nvPr/>
              </p:nvGrpSpPr>
              <p:grpSpPr bwMode="auto">
                <a:xfrm rot="10800000">
                  <a:off x="4246" y="1360"/>
                  <a:ext cx="62" cy="144"/>
                  <a:chOff x="2405" y="2405"/>
                  <a:chExt cx="175" cy="403"/>
                </a:xfrm>
              </p:grpSpPr>
              <p:sp>
                <p:nvSpPr>
                  <p:cNvPr id="33328" name="Oval 24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29" name="Oval 24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30" name="Freeform 24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31" name="Freeform 24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32" name="Freeform 24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33" name="Oval 24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14" name="Group 250"/>
                <p:cNvGrpSpPr>
                  <a:grpSpLocks noChangeAspect="1"/>
                </p:cNvGrpSpPr>
                <p:nvPr/>
              </p:nvGrpSpPr>
              <p:grpSpPr bwMode="auto">
                <a:xfrm>
                  <a:off x="4310" y="1190"/>
                  <a:ext cx="62" cy="144"/>
                  <a:chOff x="2405" y="2405"/>
                  <a:chExt cx="175" cy="403"/>
                </a:xfrm>
              </p:grpSpPr>
              <p:sp>
                <p:nvSpPr>
                  <p:cNvPr id="33322" name="Oval 25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23" name="Oval 25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24" name="Freeform 25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25" name="Freeform 25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26" name="Freeform 25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27" name="Oval 25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315" name="Group 257"/>
                <p:cNvGrpSpPr>
                  <a:grpSpLocks noChangeAspect="1"/>
                </p:cNvGrpSpPr>
                <p:nvPr/>
              </p:nvGrpSpPr>
              <p:grpSpPr bwMode="auto">
                <a:xfrm rot="10800000">
                  <a:off x="4311" y="1360"/>
                  <a:ext cx="62" cy="144"/>
                  <a:chOff x="2405" y="2405"/>
                  <a:chExt cx="175" cy="403"/>
                </a:xfrm>
              </p:grpSpPr>
              <p:sp>
                <p:nvSpPr>
                  <p:cNvPr id="33316" name="Oval 25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317" name="Oval 25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318" name="Freeform 26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319" name="Freeform 26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320" name="Freeform 26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321" name="Oval 26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grpSp>
            <p:nvGrpSpPr>
              <p:cNvPr id="32834" name="Group 39"/>
              <p:cNvGrpSpPr>
                <a:grpSpLocks noChangeAspect="1"/>
              </p:cNvGrpSpPr>
              <p:nvPr/>
            </p:nvGrpSpPr>
            <p:grpSpPr bwMode="auto">
              <a:xfrm>
                <a:off x="5123531" y="1853726"/>
                <a:ext cx="2160587" cy="435313"/>
                <a:chOff x="3326" y="1190"/>
                <a:chExt cx="1047" cy="318"/>
              </a:xfrm>
            </p:grpSpPr>
            <p:grpSp>
              <p:nvGrpSpPr>
                <p:cNvPr id="33060" name="Group 40"/>
                <p:cNvGrpSpPr>
                  <a:grpSpLocks noChangeAspect="1"/>
                </p:cNvGrpSpPr>
                <p:nvPr/>
              </p:nvGrpSpPr>
              <p:grpSpPr bwMode="auto">
                <a:xfrm>
                  <a:off x="3326" y="1194"/>
                  <a:ext cx="62" cy="144"/>
                  <a:chOff x="2405" y="2405"/>
                  <a:chExt cx="175" cy="403"/>
                </a:xfrm>
              </p:grpSpPr>
              <p:sp>
                <p:nvSpPr>
                  <p:cNvPr id="33278" name="Oval 4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79" name="Oval 4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80" name="Freeform 4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81" name="Freeform 4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82" name="Freeform 4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83" name="Oval 4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1" name="Group 47"/>
                <p:cNvGrpSpPr>
                  <a:grpSpLocks noChangeAspect="1"/>
                </p:cNvGrpSpPr>
                <p:nvPr/>
              </p:nvGrpSpPr>
              <p:grpSpPr bwMode="auto">
                <a:xfrm rot="10800000">
                  <a:off x="3327" y="1364"/>
                  <a:ext cx="62" cy="144"/>
                  <a:chOff x="2405" y="2405"/>
                  <a:chExt cx="175" cy="403"/>
                </a:xfrm>
              </p:grpSpPr>
              <p:sp>
                <p:nvSpPr>
                  <p:cNvPr id="33272" name="Oval 4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73" name="Oval 4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74" name="Freeform 5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75" name="Freeform 5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76" name="Freeform 5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77" name="Oval 5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2" name="Group 54"/>
                <p:cNvGrpSpPr>
                  <a:grpSpLocks noChangeAspect="1"/>
                </p:cNvGrpSpPr>
                <p:nvPr/>
              </p:nvGrpSpPr>
              <p:grpSpPr bwMode="auto">
                <a:xfrm>
                  <a:off x="3392" y="1194"/>
                  <a:ext cx="62" cy="144"/>
                  <a:chOff x="2405" y="2405"/>
                  <a:chExt cx="175" cy="403"/>
                </a:xfrm>
              </p:grpSpPr>
              <p:sp>
                <p:nvSpPr>
                  <p:cNvPr id="33266" name="Oval 5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67" name="Oval 5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68" name="Freeform 5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69" name="Freeform 5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70" name="Freeform 5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71" name="Oval 6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3" name="Group 61"/>
                <p:cNvGrpSpPr>
                  <a:grpSpLocks noChangeAspect="1"/>
                </p:cNvGrpSpPr>
                <p:nvPr/>
              </p:nvGrpSpPr>
              <p:grpSpPr bwMode="auto">
                <a:xfrm rot="10800000">
                  <a:off x="3393" y="1364"/>
                  <a:ext cx="62" cy="144"/>
                  <a:chOff x="2405" y="2405"/>
                  <a:chExt cx="175" cy="403"/>
                </a:xfrm>
              </p:grpSpPr>
              <p:sp>
                <p:nvSpPr>
                  <p:cNvPr id="33260" name="Oval 6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61" name="Oval 6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62" name="Freeform 6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63" name="Freeform 6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64" name="Freeform 6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65" name="Oval 6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4" name="Group 68"/>
                <p:cNvGrpSpPr>
                  <a:grpSpLocks noChangeAspect="1"/>
                </p:cNvGrpSpPr>
                <p:nvPr/>
              </p:nvGrpSpPr>
              <p:grpSpPr bwMode="auto">
                <a:xfrm>
                  <a:off x="3456" y="1194"/>
                  <a:ext cx="62" cy="144"/>
                  <a:chOff x="2405" y="2405"/>
                  <a:chExt cx="175" cy="403"/>
                </a:xfrm>
              </p:grpSpPr>
              <p:sp>
                <p:nvSpPr>
                  <p:cNvPr id="33254" name="Oval 6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55" name="Oval 7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56" name="Freeform 7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57" name="Freeform 7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58" name="Freeform 7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59" name="Oval 7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5" name="Group 75"/>
                <p:cNvGrpSpPr>
                  <a:grpSpLocks noChangeAspect="1"/>
                </p:cNvGrpSpPr>
                <p:nvPr/>
              </p:nvGrpSpPr>
              <p:grpSpPr bwMode="auto">
                <a:xfrm rot="10800000">
                  <a:off x="3457" y="1364"/>
                  <a:ext cx="62" cy="144"/>
                  <a:chOff x="2405" y="2405"/>
                  <a:chExt cx="175" cy="403"/>
                </a:xfrm>
              </p:grpSpPr>
              <p:sp>
                <p:nvSpPr>
                  <p:cNvPr id="33248" name="Oval 7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49" name="Oval 7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50" name="Freeform 7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51" name="Freeform 7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52" name="Freeform 8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53" name="Oval 8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6" name="Group 82"/>
                <p:cNvGrpSpPr>
                  <a:grpSpLocks noChangeAspect="1"/>
                </p:cNvGrpSpPr>
                <p:nvPr/>
              </p:nvGrpSpPr>
              <p:grpSpPr bwMode="auto">
                <a:xfrm>
                  <a:off x="3521" y="1194"/>
                  <a:ext cx="62" cy="144"/>
                  <a:chOff x="2405" y="2405"/>
                  <a:chExt cx="175" cy="403"/>
                </a:xfrm>
              </p:grpSpPr>
              <p:sp>
                <p:nvSpPr>
                  <p:cNvPr id="33242" name="Oval 8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43" name="Oval 8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44" name="Freeform 8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45" name="Freeform 8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46" name="Freeform 8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47" name="Oval 8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7" name="Group 89"/>
                <p:cNvGrpSpPr>
                  <a:grpSpLocks noChangeAspect="1"/>
                </p:cNvGrpSpPr>
                <p:nvPr/>
              </p:nvGrpSpPr>
              <p:grpSpPr bwMode="auto">
                <a:xfrm rot="10800000">
                  <a:off x="3522" y="1364"/>
                  <a:ext cx="62" cy="144"/>
                  <a:chOff x="2405" y="2405"/>
                  <a:chExt cx="175" cy="403"/>
                </a:xfrm>
              </p:grpSpPr>
              <p:sp>
                <p:nvSpPr>
                  <p:cNvPr id="33236" name="Oval 9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37" name="Oval 9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38" name="Freeform 9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39" name="Freeform 9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40" name="Freeform 9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41" name="Oval 9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8" name="Group 96"/>
                <p:cNvGrpSpPr>
                  <a:grpSpLocks noChangeAspect="1"/>
                </p:cNvGrpSpPr>
                <p:nvPr/>
              </p:nvGrpSpPr>
              <p:grpSpPr bwMode="auto">
                <a:xfrm>
                  <a:off x="3589" y="1192"/>
                  <a:ext cx="62" cy="144"/>
                  <a:chOff x="2405" y="2405"/>
                  <a:chExt cx="175" cy="403"/>
                </a:xfrm>
              </p:grpSpPr>
              <p:sp>
                <p:nvSpPr>
                  <p:cNvPr id="33230" name="Oval 9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31" name="Oval 9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32" name="Freeform 9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33" name="Freeform 10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34" name="Freeform 10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35" name="Oval 10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69" name="Group 103"/>
                <p:cNvGrpSpPr>
                  <a:grpSpLocks noChangeAspect="1"/>
                </p:cNvGrpSpPr>
                <p:nvPr/>
              </p:nvGrpSpPr>
              <p:grpSpPr bwMode="auto">
                <a:xfrm rot="10800000">
                  <a:off x="3590" y="1362"/>
                  <a:ext cx="62" cy="144"/>
                  <a:chOff x="2405" y="2405"/>
                  <a:chExt cx="175" cy="403"/>
                </a:xfrm>
              </p:grpSpPr>
              <p:sp>
                <p:nvSpPr>
                  <p:cNvPr id="33224" name="Oval 10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25" name="Oval 10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26" name="Freeform 10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27" name="Freeform 10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28" name="Freeform 10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29" name="Oval 10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0" name="Group 110"/>
                <p:cNvGrpSpPr>
                  <a:grpSpLocks noChangeAspect="1"/>
                </p:cNvGrpSpPr>
                <p:nvPr/>
              </p:nvGrpSpPr>
              <p:grpSpPr bwMode="auto">
                <a:xfrm>
                  <a:off x="3655" y="1192"/>
                  <a:ext cx="62" cy="144"/>
                  <a:chOff x="2405" y="2405"/>
                  <a:chExt cx="175" cy="403"/>
                </a:xfrm>
              </p:grpSpPr>
              <p:sp>
                <p:nvSpPr>
                  <p:cNvPr id="33218" name="Oval 11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19" name="Oval 11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20" name="Freeform 11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21" name="Freeform 11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22" name="Freeform 11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23" name="Oval 11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1" name="Group 117"/>
                <p:cNvGrpSpPr>
                  <a:grpSpLocks noChangeAspect="1"/>
                </p:cNvGrpSpPr>
                <p:nvPr/>
              </p:nvGrpSpPr>
              <p:grpSpPr bwMode="auto">
                <a:xfrm rot="10800000">
                  <a:off x="3656" y="1362"/>
                  <a:ext cx="62" cy="144"/>
                  <a:chOff x="2405" y="2405"/>
                  <a:chExt cx="175" cy="403"/>
                </a:xfrm>
              </p:grpSpPr>
              <p:sp>
                <p:nvSpPr>
                  <p:cNvPr id="33212" name="Oval 11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13" name="Oval 11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14" name="Freeform 12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15" name="Freeform 12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16" name="Freeform 12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17" name="Oval 12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2" name="Group 124"/>
                <p:cNvGrpSpPr>
                  <a:grpSpLocks noChangeAspect="1"/>
                </p:cNvGrpSpPr>
                <p:nvPr/>
              </p:nvGrpSpPr>
              <p:grpSpPr bwMode="auto">
                <a:xfrm>
                  <a:off x="3719" y="1192"/>
                  <a:ext cx="62" cy="144"/>
                  <a:chOff x="2405" y="2405"/>
                  <a:chExt cx="175" cy="403"/>
                </a:xfrm>
              </p:grpSpPr>
              <p:sp>
                <p:nvSpPr>
                  <p:cNvPr id="33206" name="Oval 12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07" name="Oval 12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08" name="Freeform 12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09" name="Freeform 12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10" name="Freeform 12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11" name="Oval 13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3" name="Group 131"/>
                <p:cNvGrpSpPr>
                  <a:grpSpLocks noChangeAspect="1"/>
                </p:cNvGrpSpPr>
                <p:nvPr/>
              </p:nvGrpSpPr>
              <p:grpSpPr bwMode="auto">
                <a:xfrm rot="10800000">
                  <a:off x="3720" y="1362"/>
                  <a:ext cx="62" cy="144"/>
                  <a:chOff x="2405" y="2405"/>
                  <a:chExt cx="175" cy="403"/>
                </a:xfrm>
              </p:grpSpPr>
              <p:sp>
                <p:nvSpPr>
                  <p:cNvPr id="33200" name="Oval 13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201" name="Oval 13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202" name="Freeform 13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203" name="Freeform 13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204" name="Freeform 13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205" name="Oval 13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4" name="Group 138"/>
                <p:cNvGrpSpPr>
                  <a:grpSpLocks noChangeAspect="1"/>
                </p:cNvGrpSpPr>
                <p:nvPr/>
              </p:nvGrpSpPr>
              <p:grpSpPr bwMode="auto">
                <a:xfrm>
                  <a:off x="3784" y="1192"/>
                  <a:ext cx="62" cy="144"/>
                  <a:chOff x="2405" y="2405"/>
                  <a:chExt cx="175" cy="403"/>
                </a:xfrm>
              </p:grpSpPr>
              <p:sp>
                <p:nvSpPr>
                  <p:cNvPr id="33194" name="Oval 13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95" name="Oval 14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96" name="Freeform 14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97" name="Freeform 14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98" name="Freeform 14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99" name="Oval 14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5" name="Group 145"/>
                <p:cNvGrpSpPr>
                  <a:grpSpLocks noChangeAspect="1"/>
                </p:cNvGrpSpPr>
                <p:nvPr/>
              </p:nvGrpSpPr>
              <p:grpSpPr bwMode="auto">
                <a:xfrm rot="10800000">
                  <a:off x="3785" y="1362"/>
                  <a:ext cx="62" cy="144"/>
                  <a:chOff x="2405" y="2405"/>
                  <a:chExt cx="175" cy="403"/>
                </a:xfrm>
              </p:grpSpPr>
              <p:sp>
                <p:nvSpPr>
                  <p:cNvPr id="33188" name="Oval 14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89" name="Oval 14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90" name="Freeform 14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91" name="Freeform 14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92" name="Freeform 15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93" name="Oval 15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6" name="Group 152"/>
                <p:cNvGrpSpPr>
                  <a:grpSpLocks noChangeAspect="1"/>
                </p:cNvGrpSpPr>
                <p:nvPr/>
              </p:nvGrpSpPr>
              <p:grpSpPr bwMode="auto">
                <a:xfrm>
                  <a:off x="3852" y="1192"/>
                  <a:ext cx="62" cy="144"/>
                  <a:chOff x="2405" y="2405"/>
                  <a:chExt cx="175" cy="403"/>
                </a:xfrm>
              </p:grpSpPr>
              <p:sp>
                <p:nvSpPr>
                  <p:cNvPr id="33182" name="Oval 15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83" name="Oval 15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84" name="Freeform 15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85" name="Freeform 15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86" name="Freeform 15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87" name="Oval 15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7" name="Group 159"/>
                <p:cNvGrpSpPr>
                  <a:grpSpLocks noChangeAspect="1"/>
                </p:cNvGrpSpPr>
                <p:nvPr/>
              </p:nvGrpSpPr>
              <p:grpSpPr bwMode="auto">
                <a:xfrm rot="10800000">
                  <a:off x="3853" y="1362"/>
                  <a:ext cx="62" cy="144"/>
                  <a:chOff x="2405" y="2405"/>
                  <a:chExt cx="175" cy="403"/>
                </a:xfrm>
              </p:grpSpPr>
              <p:sp>
                <p:nvSpPr>
                  <p:cNvPr id="33176" name="Oval 16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77" name="Oval 16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78" name="Freeform 16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79" name="Freeform 16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80" name="Freeform 16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81" name="Oval 16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8" name="Group 166"/>
                <p:cNvGrpSpPr>
                  <a:grpSpLocks noChangeAspect="1"/>
                </p:cNvGrpSpPr>
                <p:nvPr/>
              </p:nvGrpSpPr>
              <p:grpSpPr bwMode="auto">
                <a:xfrm>
                  <a:off x="3918" y="1192"/>
                  <a:ext cx="62" cy="144"/>
                  <a:chOff x="2405" y="2405"/>
                  <a:chExt cx="175" cy="403"/>
                </a:xfrm>
              </p:grpSpPr>
              <p:sp>
                <p:nvSpPr>
                  <p:cNvPr id="33170" name="Oval 16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71" name="Oval 16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72" name="Freeform 16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73" name="Freeform 17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74" name="Freeform 17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75" name="Oval 17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79" name="Group 173"/>
                <p:cNvGrpSpPr>
                  <a:grpSpLocks noChangeAspect="1"/>
                </p:cNvGrpSpPr>
                <p:nvPr/>
              </p:nvGrpSpPr>
              <p:grpSpPr bwMode="auto">
                <a:xfrm rot="10800000">
                  <a:off x="3919" y="1362"/>
                  <a:ext cx="62" cy="144"/>
                  <a:chOff x="2405" y="2405"/>
                  <a:chExt cx="175" cy="403"/>
                </a:xfrm>
              </p:grpSpPr>
              <p:sp>
                <p:nvSpPr>
                  <p:cNvPr id="33164" name="Oval 17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65" name="Oval 17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66" name="Freeform 17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67" name="Freeform 17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68" name="Freeform 17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69" name="Oval 17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0" name="Group 180"/>
                <p:cNvGrpSpPr>
                  <a:grpSpLocks noChangeAspect="1"/>
                </p:cNvGrpSpPr>
                <p:nvPr/>
              </p:nvGrpSpPr>
              <p:grpSpPr bwMode="auto">
                <a:xfrm>
                  <a:off x="3982" y="1192"/>
                  <a:ext cx="62" cy="144"/>
                  <a:chOff x="2405" y="2405"/>
                  <a:chExt cx="175" cy="403"/>
                </a:xfrm>
              </p:grpSpPr>
              <p:sp>
                <p:nvSpPr>
                  <p:cNvPr id="33158" name="Oval 18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59" name="Oval 18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60" name="Freeform 18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61" name="Freeform 18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62" name="Freeform 18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63" name="Oval 18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1" name="Group 187"/>
                <p:cNvGrpSpPr>
                  <a:grpSpLocks noChangeAspect="1"/>
                </p:cNvGrpSpPr>
                <p:nvPr/>
              </p:nvGrpSpPr>
              <p:grpSpPr bwMode="auto">
                <a:xfrm rot="10800000">
                  <a:off x="3983" y="1362"/>
                  <a:ext cx="62" cy="144"/>
                  <a:chOff x="2405" y="2405"/>
                  <a:chExt cx="175" cy="403"/>
                </a:xfrm>
              </p:grpSpPr>
              <p:sp>
                <p:nvSpPr>
                  <p:cNvPr id="33152" name="Oval 18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53" name="Oval 18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54" name="Freeform 19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55" name="Freeform 19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56" name="Freeform 19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57" name="Oval 19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2" name="Group 194"/>
                <p:cNvGrpSpPr>
                  <a:grpSpLocks noChangeAspect="1"/>
                </p:cNvGrpSpPr>
                <p:nvPr/>
              </p:nvGrpSpPr>
              <p:grpSpPr bwMode="auto">
                <a:xfrm>
                  <a:off x="4047" y="1192"/>
                  <a:ext cx="62" cy="144"/>
                  <a:chOff x="2405" y="2405"/>
                  <a:chExt cx="175" cy="403"/>
                </a:xfrm>
              </p:grpSpPr>
              <p:sp>
                <p:nvSpPr>
                  <p:cNvPr id="33146" name="Oval 19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47" name="Oval 19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48" name="Freeform 19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49" name="Freeform 19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50" name="Freeform 19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51" name="Oval 20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3" name="Group 201"/>
                <p:cNvGrpSpPr>
                  <a:grpSpLocks noChangeAspect="1"/>
                </p:cNvGrpSpPr>
                <p:nvPr/>
              </p:nvGrpSpPr>
              <p:grpSpPr bwMode="auto">
                <a:xfrm rot="10800000">
                  <a:off x="4048" y="1362"/>
                  <a:ext cx="62" cy="144"/>
                  <a:chOff x="2405" y="2405"/>
                  <a:chExt cx="175" cy="403"/>
                </a:xfrm>
              </p:grpSpPr>
              <p:sp>
                <p:nvSpPr>
                  <p:cNvPr id="33140" name="Oval 20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41" name="Oval 20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42" name="Freeform 20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43" name="Freeform 20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44" name="Freeform 20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45" name="Oval 20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4" name="Group 208"/>
                <p:cNvGrpSpPr>
                  <a:grpSpLocks noChangeAspect="1"/>
                </p:cNvGrpSpPr>
                <p:nvPr/>
              </p:nvGrpSpPr>
              <p:grpSpPr bwMode="auto">
                <a:xfrm>
                  <a:off x="4115" y="1190"/>
                  <a:ext cx="62" cy="144"/>
                  <a:chOff x="2405" y="2405"/>
                  <a:chExt cx="175" cy="403"/>
                </a:xfrm>
              </p:grpSpPr>
              <p:sp>
                <p:nvSpPr>
                  <p:cNvPr id="33134" name="Oval 20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35" name="Oval 21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36" name="Freeform 21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37" name="Freeform 21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38" name="Freeform 21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39" name="Oval 21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5" name="Group 215"/>
                <p:cNvGrpSpPr>
                  <a:grpSpLocks noChangeAspect="1"/>
                </p:cNvGrpSpPr>
                <p:nvPr/>
              </p:nvGrpSpPr>
              <p:grpSpPr bwMode="auto">
                <a:xfrm rot="10800000">
                  <a:off x="4116" y="1360"/>
                  <a:ext cx="62" cy="144"/>
                  <a:chOff x="2405" y="2405"/>
                  <a:chExt cx="175" cy="403"/>
                </a:xfrm>
              </p:grpSpPr>
              <p:sp>
                <p:nvSpPr>
                  <p:cNvPr id="33128" name="Oval 21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29" name="Oval 21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30" name="Freeform 21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31" name="Freeform 21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32" name="Freeform 22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33" name="Oval 22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6" name="Group 222"/>
                <p:cNvGrpSpPr>
                  <a:grpSpLocks noChangeAspect="1"/>
                </p:cNvGrpSpPr>
                <p:nvPr/>
              </p:nvGrpSpPr>
              <p:grpSpPr bwMode="auto">
                <a:xfrm>
                  <a:off x="4181" y="1190"/>
                  <a:ext cx="62" cy="144"/>
                  <a:chOff x="2405" y="2405"/>
                  <a:chExt cx="175" cy="403"/>
                </a:xfrm>
              </p:grpSpPr>
              <p:sp>
                <p:nvSpPr>
                  <p:cNvPr id="33122" name="Oval 22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23" name="Oval 22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24" name="Freeform 22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25" name="Freeform 22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26" name="Freeform 22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27" name="Oval 22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7" name="Group 229"/>
                <p:cNvGrpSpPr>
                  <a:grpSpLocks noChangeAspect="1"/>
                </p:cNvGrpSpPr>
                <p:nvPr/>
              </p:nvGrpSpPr>
              <p:grpSpPr bwMode="auto">
                <a:xfrm rot="10800000">
                  <a:off x="4182" y="1360"/>
                  <a:ext cx="62" cy="144"/>
                  <a:chOff x="2405" y="2405"/>
                  <a:chExt cx="175" cy="403"/>
                </a:xfrm>
              </p:grpSpPr>
              <p:sp>
                <p:nvSpPr>
                  <p:cNvPr id="33116" name="Oval 23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17" name="Oval 23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18" name="Freeform 23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19" name="Freeform 23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20" name="Freeform 23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21" name="Oval 23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8" name="Group 236"/>
                <p:cNvGrpSpPr>
                  <a:grpSpLocks noChangeAspect="1"/>
                </p:cNvGrpSpPr>
                <p:nvPr/>
              </p:nvGrpSpPr>
              <p:grpSpPr bwMode="auto">
                <a:xfrm>
                  <a:off x="4245" y="1190"/>
                  <a:ext cx="62" cy="144"/>
                  <a:chOff x="2405" y="2405"/>
                  <a:chExt cx="175" cy="403"/>
                </a:xfrm>
              </p:grpSpPr>
              <p:sp>
                <p:nvSpPr>
                  <p:cNvPr id="33110" name="Oval 23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11" name="Oval 23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12" name="Freeform 23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13" name="Freeform 24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14" name="Freeform 24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15" name="Oval 24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89" name="Group 243"/>
                <p:cNvGrpSpPr>
                  <a:grpSpLocks noChangeAspect="1"/>
                </p:cNvGrpSpPr>
                <p:nvPr/>
              </p:nvGrpSpPr>
              <p:grpSpPr bwMode="auto">
                <a:xfrm rot="10800000">
                  <a:off x="4246" y="1360"/>
                  <a:ext cx="62" cy="144"/>
                  <a:chOff x="2405" y="2405"/>
                  <a:chExt cx="175" cy="403"/>
                </a:xfrm>
              </p:grpSpPr>
              <p:sp>
                <p:nvSpPr>
                  <p:cNvPr id="33104" name="Oval 24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105" name="Oval 24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06" name="Freeform 24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07" name="Freeform 24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08" name="Freeform 24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09" name="Oval 24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90" name="Group 250"/>
                <p:cNvGrpSpPr>
                  <a:grpSpLocks noChangeAspect="1"/>
                </p:cNvGrpSpPr>
                <p:nvPr/>
              </p:nvGrpSpPr>
              <p:grpSpPr bwMode="auto">
                <a:xfrm>
                  <a:off x="4310" y="1190"/>
                  <a:ext cx="62" cy="144"/>
                  <a:chOff x="2405" y="2405"/>
                  <a:chExt cx="175" cy="403"/>
                </a:xfrm>
              </p:grpSpPr>
              <p:sp>
                <p:nvSpPr>
                  <p:cNvPr id="33098" name="Oval 25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99" name="Oval 25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100" name="Freeform 25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101" name="Freeform 25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102" name="Freeform 25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103" name="Oval 25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3091" name="Group 257"/>
                <p:cNvGrpSpPr>
                  <a:grpSpLocks noChangeAspect="1"/>
                </p:cNvGrpSpPr>
                <p:nvPr/>
              </p:nvGrpSpPr>
              <p:grpSpPr bwMode="auto">
                <a:xfrm rot="10800000">
                  <a:off x="4311" y="1360"/>
                  <a:ext cx="62" cy="144"/>
                  <a:chOff x="2405" y="2405"/>
                  <a:chExt cx="175" cy="403"/>
                </a:xfrm>
              </p:grpSpPr>
              <p:sp>
                <p:nvSpPr>
                  <p:cNvPr id="33092" name="Oval 25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93" name="Oval 25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94" name="Freeform 26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95" name="Freeform 26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96" name="Freeform 26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97" name="Oval 26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grpSp>
            <p:nvGrpSpPr>
              <p:cNvPr id="32835" name="Group 39"/>
              <p:cNvGrpSpPr>
                <a:grpSpLocks noChangeAspect="1"/>
              </p:cNvGrpSpPr>
              <p:nvPr/>
            </p:nvGrpSpPr>
            <p:grpSpPr bwMode="auto">
              <a:xfrm>
                <a:off x="791995" y="1876514"/>
                <a:ext cx="2160587" cy="435313"/>
                <a:chOff x="3326" y="1190"/>
                <a:chExt cx="1047" cy="318"/>
              </a:xfrm>
            </p:grpSpPr>
            <p:grpSp>
              <p:nvGrpSpPr>
                <p:cNvPr id="32836" name="Group 40"/>
                <p:cNvGrpSpPr>
                  <a:grpSpLocks noChangeAspect="1"/>
                </p:cNvGrpSpPr>
                <p:nvPr/>
              </p:nvGrpSpPr>
              <p:grpSpPr bwMode="auto">
                <a:xfrm>
                  <a:off x="3326" y="1194"/>
                  <a:ext cx="62" cy="144"/>
                  <a:chOff x="2405" y="2405"/>
                  <a:chExt cx="175" cy="403"/>
                </a:xfrm>
              </p:grpSpPr>
              <p:sp>
                <p:nvSpPr>
                  <p:cNvPr id="33054" name="Oval 4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55" name="Oval 4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56" name="Freeform 4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57" name="Freeform 4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58" name="Freeform 4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59" name="Oval 4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37" name="Group 47"/>
                <p:cNvGrpSpPr>
                  <a:grpSpLocks noChangeAspect="1"/>
                </p:cNvGrpSpPr>
                <p:nvPr/>
              </p:nvGrpSpPr>
              <p:grpSpPr bwMode="auto">
                <a:xfrm rot="10800000">
                  <a:off x="3327" y="1364"/>
                  <a:ext cx="62" cy="144"/>
                  <a:chOff x="2405" y="2405"/>
                  <a:chExt cx="175" cy="403"/>
                </a:xfrm>
              </p:grpSpPr>
              <p:sp>
                <p:nvSpPr>
                  <p:cNvPr id="33048" name="Oval 4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49" name="Oval 4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50" name="Freeform 5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51" name="Freeform 5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52" name="Freeform 5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53" name="Oval 5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38" name="Group 54"/>
                <p:cNvGrpSpPr>
                  <a:grpSpLocks noChangeAspect="1"/>
                </p:cNvGrpSpPr>
                <p:nvPr/>
              </p:nvGrpSpPr>
              <p:grpSpPr bwMode="auto">
                <a:xfrm>
                  <a:off x="3392" y="1194"/>
                  <a:ext cx="62" cy="144"/>
                  <a:chOff x="2405" y="2405"/>
                  <a:chExt cx="175" cy="403"/>
                </a:xfrm>
              </p:grpSpPr>
              <p:sp>
                <p:nvSpPr>
                  <p:cNvPr id="33042" name="Oval 5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43" name="Oval 5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44" name="Freeform 5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45" name="Freeform 5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46" name="Freeform 5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47" name="Oval 6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39" name="Group 61"/>
                <p:cNvGrpSpPr>
                  <a:grpSpLocks noChangeAspect="1"/>
                </p:cNvGrpSpPr>
                <p:nvPr/>
              </p:nvGrpSpPr>
              <p:grpSpPr bwMode="auto">
                <a:xfrm rot="10800000">
                  <a:off x="3393" y="1364"/>
                  <a:ext cx="62" cy="144"/>
                  <a:chOff x="2405" y="2405"/>
                  <a:chExt cx="175" cy="403"/>
                </a:xfrm>
              </p:grpSpPr>
              <p:sp>
                <p:nvSpPr>
                  <p:cNvPr id="33036" name="Oval 6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37" name="Oval 6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38" name="Freeform 6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39" name="Freeform 6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40" name="Freeform 6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41" name="Oval 6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0" name="Group 68"/>
                <p:cNvGrpSpPr>
                  <a:grpSpLocks noChangeAspect="1"/>
                </p:cNvGrpSpPr>
                <p:nvPr/>
              </p:nvGrpSpPr>
              <p:grpSpPr bwMode="auto">
                <a:xfrm>
                  <a:off x="3456" y="1194"/>
                  <a:ext cx="62" cy="144"/>
                  <a:chOff x="2405" y="2405"/>
                  <a:chExt cx="175" cy="403"/>
                </a:xfrm>
              </p:grpSpPr>
              <p:sp>
                <p:nvSpPr>
                  <p:cNvPr id="33030" name="Oval 6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31" name="Oval 7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32" name="Freeform 7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33" name="Freeform 7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34" name="Freeform 7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35" name="Oval 7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1" name="Group 75"/>
                <p:cNvGrpSpPr>
                  <a:grpSpLocks noChangeAspect="1"/>
                </p:cNvGrpSpPr>
                <p:nvPr/>
              </p:nvGrpSpPr>
              <p:grpSpPr bwMode="auto">
                <a:xfrm rot="10800000">
                  <a:off x="3457" y="1364"/>
                  <a:ext cx="62" cy="144"/>
                  <a:chOff x="2405" y="2405"/>
                  <a:chExt cx="175" cy="403"/>
                </a:xfrm>
              </p:grpSpPr>
              <p:sp>
                <p:nvSpPr>
                  <p:cNvPr id="33024" name="Oval 7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25" name="Oval 7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26" name="Freeform 7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27" name="Freeform 7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28" name="Freeform 8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29" name="Oval 8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2" name="Group 82"/>
                <p:cNvGrpSpPr>
                  <a:grpSpLocks noChangeAspect="1"/>
                </p:cNvGrpSpPr>
                <p:nvPr/>
              </p:nvGrpSpPr>
              <p:grpSpPr bwMode="auto">
                <a:xfrm>
                  <a:off x="3521" y="1194"/>
                  <a:ext cx="62" cy="144"/>
                  <a:chOff x="2405" y="2405"/>
                  <a:chExt cx="175" cy="403"/>
                </a:xfrm>
              </p:grpSpPr>
              <p:sp>
                <p:nvSpPr>
                  <p:cNvPr id="33018" name="Oval 8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19" name="Oval 8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20" name="Freeform 8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21" name="Freeform 8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22" name="Freeform 8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23" name="Oval 8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3" name="Group 89"/>
                <p:cNvGrpSpPr>
                  <a:grpSpLocks noChangeAspect="1"/>
                </p:cNvGrpSpPr>
                <p:nvPr/>
              </p:nvGrpSpPr>
              <p:grpSpPr bwMode="auto">
                <a:xfrm rot="10800000">
                  <a:off x="3522" y="1364"/>
                  <a:ext cx="62" cy="144"/>
                  <a:chOff x="2405" y="2405"/>
                  <a:chExt cx="175" cy="403"/>
                </a:xfrm>
              </p:grpSpPr>
              <p:sp>
                <p:nvSpPr>
                  <p:cNvPr id="33012" name="Oval 9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13" name="Oval 9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14" name="Freeform 9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15" name="Freeform 9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16" name="Freeform 9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17" name="Oval 9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4" name="Group 96"/>
                <p:cNvGrpSpPr>
                  <a:grpSpLocks noChangeAspect="1"/>
                </p:cNvGrpSpPr>
                <p:nvPr/>
              </p:nvGrpSpPr>
              <p:grpSpPr bwMode="auto">
                <a:xfrm>
                  <a:off x="3589" y="1192"/>
                  <a:ext cx="62" cy="144"/>
                  <a:chOff x="2405" y="2405"/>
                  <a:chExt cx="175" cy="403"/>
                </a:xfrm>
              </p:grpSpPr>
              <p:sp>
                <p:nvSpPr>
                  <p:cNvPr id="33006" name="Oval 9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07" name="Oval 9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08" name="Freeform 9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09" name="Freeform 10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10" name="Freeform 10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11" name="Oval 10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5" name="Group 103"/>
                <p:cNvGrpSpPr>
                  <a:grpSpLocks noChangeAspect="1"/>
                </p:cNvGrpSpPr>
                <p:nvPr/>
              </p:nvGrpSpPr>
              <p:grpSpPr bwMode="auto">
                <a:xfrm rot="10800000">
                  <a:off x="3590" y="1362"/>
                  <a:ext cx="62" cy="144"/>
                  <a:chOff x="2405" y="2405"/>
                  <a:chExt cx="175" cy="403"/>
                </a:xfrm>
              </p:grpSpPr>
              <p:sp>
                <p:nvSpPr>
                  <p:cNvPr id="33000" name="Oval 10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3001" name="Oval 10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3002" name="Freeform 10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3003" name="Freeform 10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3004" name="Freeform 10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3005" name="Oval 10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6" name="Group 110"/>
                <p:cNvGrpSpPr>
                  <a:grpSpLocks noChangeAspect="1"/>
                </p:cNvGrpSpPr>
                <p:nvPr/>
              </p:nvGrpSpPr>
              <p:grpSpPr bwMode="auto">
                <a:xfrm>
                  <a:off x="3655" y="1192"/>
                  <a:ext cx="62" cy="144"/>
                  <a:chOff x="2405" y="2405"/>
                  <a:chExt cx="175" cy="403"/>
                </a:xfrm>
              </p:grpSpPr>
              <p:sp>
                <p:nvSpPr>
                  <p:cNvPr id="32994" name="Oval 11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95" name="Oval 11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96" name="Freeform 11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97" name="Freeform 11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98" name="Freeform 11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99" name="Oval 11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7" name="Group 117"/>
                <p:cNvGrpSpPr>
                  <a:grpSpLocks noChangeAspect="1"/>
                </p:cNvGrpSpPr>
                <p:nvPr/>
              </p:nvGrpSpPr>
              <p:grpSpPr bwMode="auto">
                <a:xfrm rot="10800000">
                  <a:off x="3656" y="1362"/>
                  <a:ext cx="62" cy="144"/>
                  <a:chOff x="2405" y="2405"/>
                  <a:chExt cx="175" cy="403"/>
                </a:xfrm>
              </p:grpSpPr>
              <p:sp>
                <p:nvSpPr>
                  <p:cNvPr id="32988" name="Oval 11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89" name="Oval 11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90" name="Freeform 12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91" name="Freeform 12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92" name="Freeform 12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93" name="Oval 12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8" name="Group 124"/>
                <p:cNvGrpSpPr>
                  <a:grpSpLocks noChangeAspect="1"/>
                </p:cNvGrpSpPr>
                <p:nvPr/>
              </p:nvGrpSpPr>
              <p:grpSpPr bwMode="auto">
                <a:xfrm>
                  <a:off x="3719" y="1192"/>
                  <a:ext cx="62" cy="144"/>
                  <a:chOff x="2405" y="2405"/>
                  <a:chExt cx="175" cy="403"/>
                </a:xfrm>
              </p:grpSpPr>
              <p:sp>
                <p:nvSpPr>
                  <p:cNvPr id="32982" name="Oval 12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83" name="Oval 12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84" name="Freeform 12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85" name="Freeform 12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86" name="Freeform 12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87" name="Oval 13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49" name="Group 131"/>
                <p:cNvGrpSpPr>
                  <a:grpSpLocks noChangeAspect="1"/>
                </p:cNvGrpSpPr>
                <p:nvPr/>
              </p:nvGrpSpPr>
              <p:grpSpPr bwMode="auto">
                <a:xfrm rot="10800000">
                  <a:off x="3720" y="1362"/>
                  <a:ext cx="62" cy="144"/>
                  <a:chOff x="2405" y="2405"/>
                  <a:chExt cx="175" cy="403"/>
                </a:xfrm>
              </p:grpSpPr>
              <p:sp>
                <p:nvSpPr>
                  <p:cNvPr id="32976" name="Oval 13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77" name="Oval 13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78" name="Freeform 13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79" name="Freeform 13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80" name="Freeform 13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81" name="Oval 13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0" name="Group 138"/>
                <p:cNvGrpSpPr>
                  <a:grpSpLocks noChangeAspect="1"/>
                </p:cNvGrpSpPr>
                <p:nvPr/>
              </p:nvGrpSpPr>
              <p:grpSpPr bwMode="auto">
                <a:xfrm>
                  <a:off x="3784" y="1192"/>
                  <a:ext cx="62" cy="144"/>
                  <a:chOff x="2405" y="2405"/>
                  <a:chExt cx="175" cy="403"/>
                </a:xfrm>
              </p:grpSpPr>
              <p:sp>
                <p:nvSpPr>
                  <p:cNvPr id="32970" name="Oval 13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71" name="Oval 14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72" name="Freeform 14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73" name="Freeform 14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74" name="Freeform 14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75" name="Oval 14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1" name="Group 145"/>
                <p:cNvGrpSpPr>
                  <a:grpSpLocks noChangeAspect="1"/>
                </p:cNvGrpSpPr>
                <p:nvPr/>
              </p:nvGrpSpPr>
              <p:grpSpPr bwMode="auto">
                <a:xfrm rot="10800000">
                  <a:off x="3785" y="1362"/>
                  <a:ext cx="62" cy="144"/>
                  <a:chOff x="2405" y="2405"/>
                  <a:chExt cx="175" cy="403"/>
                </a:xfrm>
              </p:grpSpPr>
              <p:sp>
                <p:nvSpPr>
                  <p:cNvPr id="32964" name="Oval 14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65" name="Oval 14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66" name="Freeform 14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67" name="Freeform 14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68" name="Freeform 15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69" name="Oval 15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2" name="Group 152"/>
                <p:cNvGrpSpPr>
                  <a:grpSpLocks noChangeAspect="1"/>
                </p:cNvGrpSpPr>
                <p:nvPr/>
              </p:nvGrpSpPr>
              <p:grpSpPr bwMode="auto">
                <a:xfrm>
                  <a:off x="3852" y="1192"/>
                  <a:ext cx="62" cy="144"/>
                  <a:chOff x="2405" y="2405"/>
                  <a:chExt cx="175" cy="403"/>
                </a:xfrm>
              </p:grpSpPr>
              <p:sp>
                <p:nvSpPr>
                  <p:cNvPr id="32958" name="Oval 15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59" name="Oval 15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60" name="Freeform 15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61" name="Freeform 15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62" name="Freeform 15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63" name="Oval 15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3" name="Group 159"/>
                <p:cNvGrpSpPr>
                  <a:grpSpLocks noChangeAspect="1"/>
                </p:cNvGrpSpPr>
                <p:nvPr/>
              </p:nvGrpSpPr>
              <p:grpSpPr bwMode="auto">
                <a:xfrm rot="10800000">
                  <a:off x="3853" y="1362"/>
                  <a:ext cx="62" cy="144"/>
                  <a:chOff x="2405" y="2405"/>
                  <a:chExt cx="175" cy="403"/>
                </a:xfrm>
              </p:grpSpPr>
              <p:sp>
                <p:nvSpPr>
                  <p:cNvPr id="32952" name="Oval 16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53" name="Oval 16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54" name="Freeform 16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55" name="Freeform 16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56" name="Freeform 16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57" name="Oval 16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4" name="Group 166"/>
                <p:cNvGrpSpPr>
                  <a:grpSpLocks noChangeAspect="1"/>
                </p:cNvGrpSpPr>
                <p:nvPr/>
              </p:nvGrpSpPr>
              <p:grpSpPr bwMode="auto">
                <a:xfrm>
                  <a:off x="3918" y="1192"/>
                  <a:ext cx="62" cy="144"/>
                  <a:chOff x="2405" y="2405"/>
                  <a:chExt cx="175" cy="403"/>
                </a:xfrm>
              </p:grpSpPr>
              <p:sp>
                <p:nvSpPr>
                  <p:cNvPr id="32946" name="Oval 16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47" name="Oval 16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48" name="Freeform 16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49" name="Freeform 17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50" name="Freeform 17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51" name="Oval 17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5" name="Group 173"/>
                <p:cNvGrpSpPr>
                  <a:grpSpLocks noChangeAspect="1"/>
                </p:cNvGrpSpPr>
                <p:nvPr/>
              </p:nvGrpSpPr>
              <p:grpSpPr bwMode="auto">
                <a:xfrm rot="10800000">
                  <a:off x="3919" y="1362"/>
                  <a:ext cx="62" cy="144"/>
                  <a:chOff x="2405" y="2405"/>
                  <a:chExt cx="175" cy="403"/>
                </a:xfrm>
              </p:grpSpPr>
              <p:sp>
                <p:nvSpPr>
                  <p:cNvPr id="32940" name="Oval 17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41" name="Oval 17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42" name="Freeform 17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43" name="Freeform 17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44" name="Freeform 17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45" name="Oval 17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6" name="Group 180"/>
                <p:cNvGrpSpPr>
                  <a:grpSpLocks noChangeAspect="1"/>
                </p:cNvGrpSpPr>
                <p:nvPr/>
              </p:nvGrpSpPr>
              <p:grpSpPr bwMode="auto">
                <a:xfrm>
                  <a:off x="3982" y="1192"/>
                  <a:ext cx="62" cy="144"/>
                  <a:chOff x="2405" y="2405"/>
                  <a:chExt cx="175" cy="403"/>
                </a:xfrm>
              </p:grpSpPr>
              <p:sp>
                <p:nvSpPr>
                  <p:cNvPr id="32934" name="Oval 18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35" name="Oval 18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36" name="Freeform 18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37" name="Freeform 18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38" name="Freeform 18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39" name="Oval 18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7" name="Group 187"/>
                <p:cNvGrpSpPr>
                  <a:grpSpLocks noChangeAspect="1"/>
                </p:cNvGrpSpPr>
                <p:nvPr/>
              </p:nvGrpSpPr>
              <p:grpSpPr bwMode="auto">
                <a:xfrm rot="10800000">
                  <a:off x="3983" y="1362"/>
                  <a:ext cx="62" cy="144"/>
                  <a:chOff x="2405" y="2405"/>
                  <a:chExt cx="175" cy="403"/>
                </a:xfrm>
              </p:grpSpPr>
              <p:sp>
                <p:nvSpPr>
                  <p:cNvPr id="32928" name="Oval 18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29" name="Oval 18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30" name="Freeform 19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31" name="Freeform 19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32" name="Freeform 19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33" name="Oval 19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8" name="Group 194"/>
                <p:cNvGrpSpPr>
                  <a:grpSpLocks noChangeAspect="1"/>
                </p:cNvGrpSpPr>
                <p:nvPr/>
              </p:nvGrpSpPr>
              <p:grpSpPr bwMode="auto">
                <a:xfrm>
                  <a:off x="4047" y="1192"/>
                  <a:ext cx="62" cy="144"/>
                  <a:chOff x="2405" y="2405"/>
                  <a:chExt cx="175" cy="403"/>
                </a:xfrm>
              </p:grpSpPr>
              <p:sp>
                <p:nvSpPr>
                  <p:cNvPr id="32922" name="Oval 195"/>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23" name="Oval 196"/>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24" name="Freeform 197"/>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25" name="Freeform 198"/>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26" name="Freeform 199"/>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27" name="Oval 200"/>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59" name="Group 201"/>
                <p:cNvGrpSpPr>
                  <a:grpSpLocks noChangeAspect="1"/>
                </p:cNvGrpSpPr>
                <p:nvPr/>
              </p:nvGrpSpPr>
              <p:grpSpPr bwMode="auto">
                <a:xfrm rot="10800000">
                  <a:off x="4048" y="1362"/>
                  <a:ext cx="62" cy="144"/>
                  <a:chOff x="2405" y="2405"/>
                  <a:chExt cx="175" cy="403"/>
                </a:xfrm>
              </p:grpSpPr>
              <p:sp>
                <p:nvSpPr>
                  <p:cNvPr id="32916" name="Oval 202"/>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17" name="Oval 203"/>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18" name="Freeform 204"/>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19" name="Freeform 205"/>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20" name="Freeform 206"/>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21" name="Oval 207"/>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0" name="Group 208"/>
                <p:cNvGrpSpPr>
                  <a:grpSpLocks noChangeAspect="1"/>
                </p:cNvGrpSpPr>
                <p:nvPr/>
              </p:nvGrpSpPr>
              <p:grpSpPr bwMode="auto">
                <a:xfrm>
                  <a:off x="4115" y="1190"/>
                  <a:ext cx="62" cy="144"/>
                  <a:chOff x="2405" y="2405"/>
                  <a:chExt cx="175" cy="403"/>
                </a:xfrm>
              </p:grpSpPr>
              <p:sp>
                <p:nvSpPr>
                  <p:cNvPr id="32910" name="Oval 209"/>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11" name="Oval 210"/>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12" name="Freeform 211"/>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13" name="Freeform 212"/>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14" name="Freeform 213"/>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15" name="Oval 214"/>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1" name="Group 215"/>
                <p:cNvGrpSpPr>
                  <a:grpSpLocks noChangeAspect="1"/>
                </p:cNvGrpSpPr>
                <p:nvPr/>
              </p:nvGrpSpPr>
              <p:grpSpPr bwMode="auto">
                <a:xfrm rot="10800000">
                  <a:off x="4116" y="1360"/>
                  <a:ext cx="62" cy="144"/>
                  <a:chOff x="2405" y="2405"/>
                  <a:chExt cx="175" cy="403"/>
                </a:xfrm>
              </p:grpSpPr>
              <p:sp>
                <p:nvSpPr>
                  <p:cNvPr id="32904" name="Oval 216"/>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905" name="Oval 217"/>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06" name="Freeform 218"/>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07" name="Freeform 219"/>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08" name="Freeform 220"/>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09" name="Oval 221"/>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2" name="Group 222"/>
                <p:cNvGrpSpPr>
                  <a:grpSpLocks noChangeAspect="1"/>
                </p:cNvGrpSpPr>
                <p:nvPr/>
              </p:nvGrpSpPr>
              <p:grpSpPr bwMode="auto">
                <a:xfrm>
                  <a:off x="4181" y="1190"/>
                  <a:ext cx="62" cy="144"/>
                  <a:chOff x="2405" y="2405"/>
                  <a:chExt cx="175" cy="403"/>
                </a:xfrm>
              </p:grpSpPr>
              <p:sp>
                <p:nvSpPr>
                  <p:cNvPr id="32898" name="Oval 223"/>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899" name="Oval 224"/>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900" name="Freeform 225"/>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901" name="Freeform 226"/>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902" name="Freeform 227"/>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903" name="Oval 228"/>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3" name="Group 229"/>
                <p:cNvGrpSpPr>
                  <a:grpSpLocks noChangeAspect="1"/>
                </p:cNvGrpSpPr>
                <p:nvPr/>
              </p:nvGrpSpPr>
              <p:grpSpPr bwMode="auto">
                <a:xfrm rot="10800000">
                  <a:off x="4182" y="1360"/>
                  <a:ext cx="62" cy="144"/>
                  <a:chOff x="2405" y="2405"/>
                  <a:chExt cx="175" cy="403"/>
                </a:xfrm>
              </p:grpSpPr>
              <p:sp>
                <p:nvSpPr>
                  <p:cNvPr id="32892" name="Oval 230"/>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893" name="Oval 231"/>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894" name="Freeform 232"/>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895" name="Freeform 233"/>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896" name="Freeform 234"/>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897" name="Oval 235"/>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4" name="Group 236"/>
                <p:cNvGrpSpPr>
                  <a:grpSpLocks noChangeAspect="1"/>
                </p:cNvGrpSpPr>
                <p:nvPr/>
              </p:nvGrpSpPr>
              <p:grpSpPr bwMode="auto">
                <a:xfrm>
                  <a:off x="4245" y="1190"/>
                  <a:ext cx="62" cy="144"/>
                  <a:chOff x="2405" y="2405"/>
                  <a:chExt cx="175" cy="403"/>
                </a:xfrm>
              </p:grpSpPr>
              <p:sp>
                <p:nvSpPr>
                  <p:cNvPr id="32886" name="Oval 237"/>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887" name="Oval 238"/>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888" name="Freeform 239"/>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889" name="Freeform 240"/>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890" name="Freeform 241"/>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891" name="Oval 242"/>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5" name="Group 243"/>
                <p:cNvGrpSpPr>
                  <a:grpSpLocks noChangeAspect="1"/>
                </p:cNvGrpSpPr>
                <p:nvPr/>
              </p:nvGrpSpPr>
              <p:grpSpPr bwMode="auto">
                <a:xfrm rot="10800000">
                  <a:off x="4246" y="1360"/>
                  <a:ext cx="62" cy="144"/>
                  <a:chOff x="2405" y="2405"/>
                  <a:chExt cx="175" cy="403"/>
                </a:xfrm>
              </p:grpSpPr>
              <p:sp>
                <p:nvSpPr>
                  <p:cNvPr id="32880" name="Oval 244"/>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881" name="Oval 245"/>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882" name="Freeform 246"/>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883" name="Freeform 247"/>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884" name="Freeform 248"/>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885" name="Oval 249"/>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6" name="Group 250"/>
                <p:cNvGrpSpPr>
                  <a:grpSpLocks noChangeAspect="1"/>
                </p:cNvGrpSpPr>
                <p:nvPr/>
              </p:nvGrpSpPr>
              <p:grpSpPr bwMode="auto">
                <a:xfrm>
                  <a:off x="4310" y="1190"/>
                  <a:ext cx="62" cy="144"/>
                  <a:chOff x="2405" y="2405"/>
                  <a:chExt cx="175" cy="403"/>
                </a:xfrm>
              </p:grpSpPr>
              <p:sp>
                <p:nvSpPr>
                  <p:cNvPr id="32874" name="Oval 251"/>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875" name="Oval 252"/>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876" name="Freeform 253"/>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877" name="Freeform 254"/>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878" name="Freeform 255"/>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879" name="Oval 256"/>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nvGrpSpPr>
                <p:cNvPr id="32867" name="Group 257"/>
                <p:cNvGrpSpPr>
                  <a:grpSpLocks noChangeAspect="1"/>
                </p:cNvGrpSpPr>
                <p:nvPr/>
              </p:nvGrpSpPr>
              <p:grpSpPr bwMode="auto">
                <a:xfrm rot="10800000">
                  <a:off x="4311" y="1360"/>
                  <a:ext cx="62" cy="144"/>
                  <a:chOff x="2405" y="2405"/>
                  <a:chExt cx="175" cy="403"/>
                </a:xfrm>
              </p:grpSpPr>
              <p:sp>
                <p:nvSpPr>
                  <p:cNvPr id="32868" name="Oval 258"/>
                  <p:cNvSpPr>
                    <a:spLocks noChangeAspect="1" noChangeArrowheads="1"/>
                  </p:cNvSpPr>
                  <p:nvPr/>
                </p:nvSpPr>
                <p:spPr bwMode="auto">
                  <a:xfrm>
                    <a:off x="2405" y="2405"/>
                    <a:ext cx="175" cy="187"/>
                  </a:xfrm>
                  <a:prstGeom prst="ellipse">
                    <a:avLst/>
                  </a:prstGeom>
                  <a:solidFill>
                    <a:srgbClr val="F09D00"/>
                  </a:solidFill>
                  <a:ln>
                    <a:noFill/>
                  </a:ln>
                </p:spPr>
                <p:txBody>
                  <a:bodyPr/>
                  <a:lstStyle/>
                  <a:p>
                    <a:endParaRPr lang="en-US" sz="1013"/>
                  </a:p>
                </p:txBody>
              </p:sp>
              <p:sp>
                <p:nvSpPr>
                  <p:cNvPr id="32869" name="Oval 259"/>
                  <p:cNvSpPr>
                    <a:spLocks noChangeAspect="1" noChangeArrowheads="1"/>
                  </p:cNvSpPr>
                  <p:nvPr/>
                </p:nvSpPr>
                <p:spPr bwMode="auto">
                  <a:xfrm>
                    <a:off x="2405" y="2405"/>
                    <a:ext cx="175" cy="187"/>
                  </a:xfrm>
                  <a:prstGeom prst="ellipse">
                    <a:avLst/>
                  </a:prstGeom>
                  <a:noFill/>
                  <a:ln w="7938">
                    <a:solidFill>
                      <a:srgbClr val="333333"/>
                    </a:solidFill>
                    <a:miter lim="800000"/>
                  </a:ln>
                </p:spPr>
                <p:txBody>
                  <a:bodyPr/>
                  <a:lstStyle/>
                  <a:p>
                    <a:endParaRPr lang="en-US" sz="1013"/>
                  </a:p>
                </p:txBody>
              </p:sp>
              <p:sp>
                <p:nvSpPr>
                  <p:cNvPr id="32870" name="Freeform 260"/>
                  <p:cNvSpPr>
                    <a:spLocks noChangeAspect="1"/>
                  </p:cNvSpPr>
                  <p:nvPr/>
                </p:nvSpPr>
                <p:spPr bwMode="auto">
                  <a:xfrm>
                    <a:off x="2448" y="2576"/>
                    <a:ext cx="87" cy="232"/>
                  </a:xfrm>
                  <a:custGeom>
                    <a:avLst/>
                    <a:gdLst>
                      <a:gd name="T0" fmla="*/ 68434394 w 35"/>
                      <a:gd name="T1" fmla="*/ 195895352 h 87"/>
                      <a:gd name="T2" fmla="*/ 70107051 w 35"/>
                      <a:gd name="T3" fmla="*/ 203129229 h 87"/>
                      <a:gd name="T4" fmla="*/ 72501800 w 35"/>
                      <a:gd name="T5" fmla="*/ 216221320 h 87"/>
                      <a:gd name="T6" fmla="*/ 72501800 w 35"/>
                      <a:gd name="T7" fmla="*/ 223443115 h 87"/>
                      <a:gd name="T8" fmla="*/ 74277341 w 35"/>
                      <a:gd name="T9" fmla="*/ 227950955 h 87"/>
                      <a:gd name="T10" fmla="*/ 74277341 w 35"/>
                      <a:gd name="T11" fmla="*/ 247249941 h 87"/>
                      <a:gd name="T12" fmla="*/ 74277341 w 35"/>
                      <a:gd name="T13" fmla="*/ 536878443 h 87"/>
                      <a:gd name="T14" fmla="*/ 63886419 w 35"/>
                      <a:gd name="T15" fmla="*/ 569323520 h 87"/>
                      <a:gd name="T16" fmla="*/ 52959890 w 35"/>
                      <a:gd name="T17" fmla="*/ 536878443 h 87"/>
                      <a:gd name="T18" fmla="*/ 52959890 w 35"/>
                      <a:gd name="T19" fmla="*/ 247249941 h 87"/>
                      <a:gd name="T20" fmla="*/ 38453627 w 35"/>
                      <a:gd name="T21" fmla="*/ 208550115 h 87"/>
                      <a:gd name="T22" fmla="*/ 21305703 w 35"/>
                      <a:gd name="T23" fmla="*/ 247249941 h 87"/>
                      <a:gd name="T24" fmla="*/ 21305703 w 35"/>
                      <a:gd name="T25" fmla="*/ 536878443 h 87"/>
                      <a:gd name="T26" fmla="*/ 10339657 w 35"/>
                      <a:gd name="T27" fmla="*/ 569323520 h 87"/>
                      <a:gd name="T28" fmla="*/ 0 w 35"/>
                      <a:gd name="T29" fmla="*/ 536878443 h 87"/>
                      <a:gd name="T30" fmla="*/ 0 w 35"/>
                      <a:gd name="T31" fmla="*/ 247249941 h 87"/>
                      <a:gd name="T32" fmla="*/ 1673415 w 35"/>
                      <a:gd name="T33" fmla="*/ 227950955 h 87"/>
                      <a:gd name="T34" fmla="*/ 1673415 w 35"/>
                      <a:gd name="T35" fmla="*/ 223443115 h 87"/>
                      <a:gd name="T36" fmla="*/ 4159632 w 35"/>
                      <a:gd name="T37" fmla="*/ 216221320 h 87"/>
                      <a:gd name="T38" fmla="*/ 4159632 w 35"/>
                      <a:gd name="T39" fmla="*/ 208550115 h 87"/>
                      <a:gd name="T40" fmla="*/ 5800727 w 35"/>
                      <a:gd name="T41" fmla="*/ 195895352 h 87"/>
                      <a:gd name="T42" fmla="*/ 8571260 w 35"/>
                      <a:gd name="T43" fmla="*/ 188673536 h 87"/>
                      <a:gd name="T44" fmla="*/ 12734414 w 35"/>
                      <a:gd name="T45" fmla="*/ 176509896 h 87"/>
                      <a:gd name="T46" fmla="*/ 14418950 w 35"/>
                      <a:gd name="T47" fmla="*/ 164473664 h 87"/>
                      <a:gd name="T48" fmla="*/ 17147282 w 35"/>
                      <a:gd name="T49" fmla="*/ 164473664 h 87"/>
                      <a:gd name="T50" fmla="*/ 21305703 w 35"/>
                      <a:gd name="T51" fmla="*/ 157251869 h 87"/>
                      <a:gd name="T52" fmla="*/ 21305703 w 35"/>
                      <a:gd name="T53" fmla="*/ 149982379 h 87"/>
                      <a:gd name="T54" fmla="*/ 25701433 w 35"/>
                      <a:gd name="T55" fmla="*/ 144454293 h 87"/>
                      <a:gd name="T56" fmla="*/ 25701433 w 35"/>
                      <a:gd name="T57" fmla="*/ 32055603 h 87"/>
                      <a:gd name="T58" fmla="*/ 35841390 w 35"/>
                      <a:gd name="T59" fmla="*/ 0 h 87"/>
                      <a:gd name="T60" fmla="*/ 47187903 w 35"/>
                      <a:gd name="T61" fmla="*/ 32055603 h 87"/>
                      <a:gd name="T62" fmla="*/ 47187903 w 35"/>
                      <a:gd name="T63" fmla="*/ 144454293 h 87"/>
                      <a:gd name="T64" fmla="*/ 47187903 w 35"/>
                      <a:gd name="T65" fmla="*/ 144454293 h 87"/>
                      <a:gd name="T66" fmla="*/ 65723086 w 35"/>
                      <a:gd name="T67" fmla="*/ 183731235 h 87"/>
                      <a:gd name="T68" fmla="*/ 65723086 w 35"/>
                      <a:gd name="T69" fmla="*/ 188673536 h 87"/>
                      <a:gd name="T70" fmla="*/ 68434394 w 35"/>
                      <a:gd name="T71" fmla="*/ 19589535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87">
                        <a:moveTo>
                          <a:pt x="32" y="30"/>
                        </a:moveTo>
                        <a:cubicBezTo>
                          <a:pt x="33" y="31"/>
                          <a:pt x="33" y="31"/>
                          <a:pt x="33" y="31"/>
                        </a:cubicBezTo>
                        <a:cubicBezTo>
                          <a:pt x="33" y="32"/>
                          <a:pt x="33" y="32"/>
                          <a:pt x="34" y="33"/>
                        </a:cubicBezTo>
                        <a:cubicBezTo>
                          <a:pt x="34" y="34"/>
                          <a:pt x="34" y="34"/>
                          <a:pt x="34" y="34"/>
                        </a:cubicBezTo>
                        <a:cubicBezTo>
                          <a:pt x="34" y="35"/>
                          <a:pt x="35" y="35"/>
                          <a:pt x="35" y="35"/>
                        </a:cubicBezTo>
                        <a:cubicBezTo>
                          <a:pt x="35" y="36"/>
                          <a:pt x="35" y="37"/>
                          <a:pt x="35" y="38"/>
                        </a:cubicBezTo>
                        <a:cubicBezTo>
                          <a:pt x="35" y="82"/>
                          <a:pt x="35" y="82"/>
                          <a:pt x="35" y="82"/>
                        </a:cubicBezTo>
                        <a:cubicBezTo>
                          <a:pt x="35" y="85"/>
                          <a:pt x="33" y="87"/>
                          <a:pt x="30" y="87"/>
                        </a:cubicBezTo>
                        <a:cubicBezTo>
                          <a:pt x="27" y="87"/>
                          <a:pt x="25" y="85"/>
                          <a:pt x="25" y="82"/>
                        </a:cubicBezTo>
                        <a:cubicBezTo>
                          <a:pt x="25" y="38"/>
                          <a:pt x="25" y="38"/>
                          <a:pt x="25" y="38"/>
                        </a:cubicBezTo>
                        <a:cubicBezTo>
                          <a:pt x="25" y="36"/>
                          <a:pt x="22" y="32"/>
                          <a:pt x="18" y="32"/>
                        </a:cubicBezTo>
                        <a:cubicBezTo>
                          <a:pt x="13" y="32"/>
                          <a:pt x="10" y="36"/>
                          <a:pt x="10" y="38"/>
                        </a:cubicBezTo>
                        <a:cubicBezTo>
                          <a:pt x="10" y="82"/>
                          <a:pt x="10" y="82"/>
                          <a:pt x="10" y="82"/>
                        </a:cubicBezTo>
                        <a:cubicBezTo>
                          <a:pt x="10" y="85"/>
                          <a:pt x="8" y="87"/>
                          <a:pt x="5" y="87"/>
                        </a:cubicBezTo>
                        <a:cubicBezTo>
                          <a:pt x="3" y="87"/>
                          <a:pt x="0" y="85"/>
                          <a:pt x="0" y="82"/>
                        </a:cubicBezTo>
                        <a:cubicBezTo>
                          <a:pt x="0" y="38"/>
                          <a:pt x="0" y="38"/>
                          <a:pt x="0" y="38"/>
                        </a:cubicBezTo>
                        <a:cubicBezTo>
                          <a:pt x="0" y="37"/>
                          <a:pt x="0" y="36"/>
                          <a:pt x="1" y="35"/>
                        </a:cubicBezTo>
                        <a:cubicBezTo>
                          <a:pt x="1" y="35"/>
                          <a:pt x="1" y="35"/>
                          <a:pt x="1" y="34"/>
                        </a:cubicBezTo>
                        <a:cubicBezTo>
                          <a:pt x="1" y="34"/>
                          <a:pt x="1" y="33"/>
                          <a:pt x="2" y="33"/>
                        </a:cubicBezTo>
                        <a:cubicBezTo>
                          <a:pt x="2" y="32"/>
                          <a:pt x="2" y="32"/>
                          <a:pt x="2" y="32"/>
                        </a:cubicBezTo>
                        <a:cubicBezTo>
                          <a:pt x="3" y="31"/>
                          <a:pt x="3" y="30"/>
                          <a:pt x="3" y="30"/>
                        </a:cubicBezTo>
                        <a:cubicBezTo>
                          <a:pt x="4" y="29"/>
                          <a:pt x="4" y="29"/>
                          <a:pt x="4" y="29"/>
                        </a:cubicBezTo>
                        <a:cubicBezTo>
                          <a:pt x="4" y="28"/>
                          <a:pt x="5" y="27"/>
                          <a:pt x="6" y="27"/>
                        </a:cubicBezTo>
                        <a:cubicBezTo>
                          <a:pt x="6" y="26"/>
                          <a:pt x="7" y="26"/>
                          <a:pt x="7" y="25"/>
                        </a:cubicBezTo>
                        <a:cubicBezTo>
                          <a:pt x="8" y="25"/>
                          <a:pt x="8" y="25"/>
                          <a:pt x="8" y="25"/>
                        </a:cubicBezTo>
                        <a:cubicBezTo>
                          <a:pt x="8" y="24"/>
                          <a:pt x="9" y="24"/>
                          <a:pt x="10" y="24"/>
                        </a:cubicBezTo>
                        <a:cubicBezTo>
                          <a:pt x="10" y="23"/>
                          <a:pt x="10" y="23"/>
                          <a:pt x="10" y="23"/>
                        </a:cubicBezTo>
                        <a:cubicBezTo>
                          <a:pt x="11" y="23"/>
                          <a:pt x="12" y="22"/>
                          <a:pt x="12" y="22"/>
                        </a:cubicBezTo>
                        <a:cubicBezTo>
                          <a:pt x="12" y="5"/>
                          <a:pt x="12" y="5"/>
                          <a:pt x="12" y="5"/>
                        </a:cubicBezTo>
                        <a:cubicBezTo>
                          <a:pt x="12" y="3"/>
                          <a:pt x="14" y="0"/>
                          <a:pt x="17" y="0"/>
                        </a:cubicBezTo>
                        <a:cubicBezTo>
                          <a:pt x="20" y="0"/>
                          <a:pt x="22" y="3"/>
                          <a:pt x="22" y="5"/>
                        </a:cubicBezTo>
                        <a:cubicBezTo>
                          <a:pt x="22" y="22"/>
                          <a:pt x="22" y="22"/>
                          <a:pt x="22" y="22"/>
                        </a:cubicBezTo>
                        <a:cubicBezTo>
                          <a:pt x="22" y="22"/>
                          <a:pt x="22" y="22"/>
                          <a:pt x="22" y="22"/>
                        </a:cubicBezTo>
                        <a:cubicBezTo>
                          <a:pt x="25" y="23"/>
                          <a:pt x="28" y="25"/>
                          <a:pt x="31" y="28"/>
                        </a:cubicBezTo>
                        <a:cubicBezTo>
                          <a:pt x="31" y="28"/>
                          <a:pt x="31" y="28"/>
                          <a:pt x="31" y="29"/>
                        </a:cubicBezTo>
                        <a:cubicBezTo>
                          <a:pt x="32" y="29"/>
                          <a:pt x="32" y="30"/>
                          <a:pt x="32" y="30"/>
                        </a:cubicBezTo>
                        <a:close/>
                      </a:path>
                    </a:pathLst>
                  </a:custGeom>
                  <a:solidFill>
                    <a:srgbClr val="7C7C7C"/>
                  </a:solidFill>
                  <a:ln>
                    <a:noFill/>
                  </a:ln>
                </p:spPr>
                <p:txBody>
                  <a:bodyPr/>
                  <a:lstStyle/>
                  <a:p>
                    <a:endParaRPr lang="en-US" sz="1013"/>
                  </a:p>
                </p:txBody>
              </p:sp>
              <p:sp>
                <p:nvSpPr>
                  <p:cNvPr id="32871" name="Freeform 261"/>
                  <p:cNvSpPr>
                    <a:spLocks noChangeAspect="1"/>
                  </p:cNvSpPr>
                  <p:nvPr/>
                </p:nvSpPr>
                <p:spPr bwMode="auto">
                  <a:xfrm>
                    <a:off x="2453" y="2672"/>
                    <a:ext cx="5" cy="133"/>
                  </a:xfrm>
                  <a:custGeom>
                    <a:avLst/>
                    <a:gdLst>
                      <a:gd name="T0" fmla="*/ 0 w 2"/>
                      <a:gd name="T1" fmla="*/ 276056431 h 50"/>
                      <a:gd name="T2" fmla="*/ 0 w 2"/>
                      <a:gd name="T3" fmla="*/ 0 h 50"/>
                      <a:gd name="T4" fmla="*/ 0 w 2"/>
                      <a:gd name="T5" fmla="*/ 0 h 50"/>
                      <a:gd name="T6" fmla="*/ 4959300 w 2"/>
                      <a:gd name="T7" fmla="*/ 143788093 h 50"/>
                      <a:gd name="T8" fmla="*/ 4959300 w 2"/>
                      <a:gd name="T9" fmla="*/ 269028724 h 50"/>
                      <a:gd name="T10" fmla="*/ 4959300 w 2"/>
                      <a:gd name="T11" fmla="*/ 314464527 h 50"/>
                      <a:gd name="T12" fmla="*/ 4959300 w 2"/>
                      <a:gd name="T13" fmla="*/ 314464527 h 50"/>
                      <a:gd name="T14" fmla="*/ 0 w 2"/>
                      <a:gd name="T15" fmla="*/ 27605643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0">
                        <a:moveTo>
                          <a:pt x="0" y="44"/>
                        </a:moveTo>
                        <a:cubicBezTo>
                          <a:pt x="0" y="0"/>
                          <a:pt x="0" y="0"/>
                          <a:pt x="0" y="0"/>
                        </a:cubicBezTo>
                        <a:cubicBezTo>
                          <a:pt x="0" y="0"/>
                          <a:pt x="0" y="0"/>
                          <a:pt x="0" y="0"/>
                        </a:cubicBezTo>
                        <a:cubicBezTo>
                          <a:pt x="0" y="0"/>
                          <a:pt x="1" y="15"/>
                          <a:pt x="2" y="23"/>
                        </a:cubicBezTo>
                        <a:cubicBezTo>
                          <a:pt x="2" y="30"/>
                          <a:pt x="2" y="43"/>
                          <a:pt x="2" y="43"/>
                        </a:cubicBezTo>
                        <a:cubicBezTo>
                          <a:pt x="2" y="44"/>
                          <a:pt x="2" y="49"/>
                          <a:pt x="2" y="50"/>
                        </a:cubicBezTo>
                        <a:cubicBezTo>
                          <a:pt x="2" y="50"/>
                          <a:pt x="2" y="50"/>
                          <a:pt x="2" y="50"/>
                        </a:cubicBezTo>
                        <a:cubicBezTo>
                          <a:pt x="1" y="48"/>
                          <a:pt x="0" y="46"/>
                          <a:pt x="0" y="44"/>
                        </a:cubicBezTo>
                        <a:close/>
                      </a:path>
                    </a:pathLst>
                  </a:custGeom>
                  <a:solidFill>
                    <a:srgbClr val="FFFFFF"/>
                  </a:solidFill>
                  <a:ln>
                    <a:noFill/>
                  </a:ln>
                </p:spPr>
                <p:txBody>
                  <a:bodyPr/>
                  <a:lstStyle/>
                  <a:p>
                    <a:endParaRPr lang="en-US" sz="1013"/>
                  </a:p>
                </p:txBody>
              </p:sp>
              <p:sp>
                <p:nvSpPr>
                  <p:cNvPr id="32872" name="Freeform 262"/>
                  <p:cNvSpPr>
                    <a:spLocks noChangeAspect="1"/>
                  </p:cNvSpPr>
                  <p:nvPr/>
                </p:nvSpPr>
                <p:spPr bwMode="auto">
                  <a:xfrm>
                    <a:off x="2500" y="2661"/>
                    <a:ext cx="20" cy="144"/>
                  </a:xfrm>
                  <a:custGeom>
                    <a:avLst/>
                    <a:gdLst>
                      <a:gd name="T0" fmla="*/ 14190750 w 8"/>
                      <a:gd name="T1" fmla="*/ 313432541 h 54"/>
                      <a:gd name="T2" fmla="*/ 18673833 w 8"/>
                      <a:gd name="T3" fmla="*/ 353147200 h 54"/>
                      <a:gd name="T4" fmla="*/ 12398250 w 8"/>
                      <a:gd name="T5" fmla="*/ 313432541 h 54"/>
                      <a:gd name="T6" fmla="*/ 12398250 w 8"/>
                      <a:gd name="T7" fmla="*/ 254864803 h 54"/>
                      <a:gd name="T8" fmla="*/ 12398250 w 8"/>
                      <a:gd name="T9" fmla="*/ 39714667 h 54"/>
                      <a:gd name="T10" fmla="*/ 0 w 8"/>
                      <a:gd name="T11" fmla="*/ 0 h 54"/>
                      <a:gd name="T12" fmla="*/ 16881175 w 8"/>
                      <a:gd name="T13" fmla="*/ 51354739 h 54"/>
                      <a:gd name="T14" fmla="*/ 14190750 w 8"/>
                      <a:gd name="T15" fmla="*/ 313432541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54">
                        <a:moveTo>
                          <a:pt x="6" y="48"/>
                        </a:moveTo>
                        <a:cubicBezTo>
                          <a:pt x="6" y="50"/>
                          <a:pt x="7" y="53"/>
                          <a:pt x="8" y="54"/>
                        </a:cubicBezTo>
                        <a:cubicBezTo>
                          <a:pt x="6" y="52"/>
                          <a:pt x="5" y="50"/>
                          <a:pt x="5" y="48"/>
                        </a:cubicBezTo>
                        <a:cubicBezTo>
                          <a:pt x="5" y="39"/>
                          <a:pt x="5" y="39"/>
                          <a:pt x="5" y="39"/>
                        </a:cubicBezTo>
                        <a:cubicBezTo>
                          <a:pt x="5" y="6"/>
                          <a:pt x="5" y="6"/>
                          <a:pt x="5" y="6"/>
                        </a:cubicBezTo>
                        <a:cubicBezTo>
                          <a:pt x="5" y="5"/>
                          <a:pt x="3" y="0"/>
                          <a:pt x="0" y="0"/>
                        </a:cubicBezTo>
                        <a:cubicBezTo>
                          <a:pt x="6" y="0"/>
                          <a:pt x="7" y="5"/>
                          <a:pt x="7" y="8"/>
                        </a:cubicBezTo>
                        <a:lnTo>
                          <a:pt x="6" y="48"/>
                        </a:lnTo>
                        <a:close/>
                      </a:path>
                    </a:pathLst>
                  </a:custGeom>
                  <a:solidFill>
                    <a:srgbClr val="FFFFFF"/>
                  </a:solidFill>
                  <a:ln>
                    <a:noFill/>
                  </a:ln>
                </p:spPr>
                <p:txBody>
                  <a:bodyPr/>
                  <a:lstStyle/>
                  <a:p>
                    <a:endParaRPr lang="en-US" sz="1013"/>
                  </a:p>
                </p:txBody>
              </p:sp>
              <p:sp>
                <p:nvSpPr>
                  <p:cNvPr id="32873" name="Oval 263"/>
                  <p:cNvSpPr>
                    <a:spLocks noChangeAspect="1" noChangeArrowheads="1"/>
                  </p:cNvSpPr>
                  <p:nvPr/>
                </p:nvSpPr>
                <p:spPr bwMode="auto">
                  <a:xfrm>
                    <a:off x="2433" y="2443"/>
                    <a:ext cx="57" cy="61"/>
                  </a:xfrm>
                  <a:prstGeom prst="ellipse">
                    <a:avLst/>
                  </a:prstGeom>
                  <a:solidFill>
                    <a:srgbClr val="FFFFFF"/>
                  </a:solidFill>
                  <a:ln>
                    <a:noFill/>
                  </a:ln>
                </p:spPr>
                <p:txBody>
                  <a:bodyPr/>
                  <a:lstStyle/>
                  <a:p>
                    <a:endParaRPr lang="en-US" sz="1013"/>
                  </a:p>
                </p:txBody>
              </p:sp>
            </p:grpSp>
          </p:grpSp>
        </p:grpSp>
        <p:grpSp>
          <p:nvGrpSpPr>
            <p:cNvPr id="89093" name="Group 694"/>
            <p:cNvGrpSpPr/>
            <p:nvPr/>
          </p:nvGrpSpPr>
          <p:grpSpPr bwMode="auto">
            <a:xfrm>
              <a:off x="1768475" y="2613025"/>
              <a:ext cx="846138" cy="1236663"/>
              <a:chOff x="6958566" y="3088402"/>
              <a:chExt cx="844962" cy="1235654"/>
            </a:xfrm>
            <a:solidFill>
              <a:schemeClr val="tx1"/>
            </a:solidFill>
          </p:grpSpPr>
          <p:sp>
            <p:nvSpPr>
              <p:cNvPr id="682" name="Can 681"/>
              <p:cNvSpPr/>
              <p:nvPr/>
            </p:nvSpPr>
            <p:spPr>
              <a:xfrm>
                <a:off x="7256601" y="3280333"/>
                <a:ext cx="45974" cy="1031033"/>
              </a:xfrm>
              <a:prstGeom prst="can">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83" name="Can 682"/>
              <p:cNvSpPr/>
              <p:nvPr/>
            </p:nvSpPr>
            <p:spPr>
              <a:xfrm>
                <a:off x="7473787" y="3280333"/>
                <a:ext cx="45973" cy="1031033"/>
              </a:xfrm>
              <a:prstGeom prst="can">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85" name="Can 684"/>
              <p:cNvSpPr/>
              <p:nvPr/>
            </p:nvSpPr>
            <p:spPr>
              <a:xfrm flipV="1">
                <a:off x="7234407" y="4038539"/>
                <a:ext cx="99874" cy="285517"/>
              </a:xfrm>
              <a:prstGeom prst="can">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86" name="Can 685"/>
              <p:cNvSpPr/>
              <p:nvPr/>
            </p:nvSpPr>
            <p:spPr>
              <a:xfrm flipV="1">
                <a:off x="7446836" y="4038539"/>
                <a:ext cx="98288" cy="285517"/>
              </a:xfrm>
              <a:prstGeom prst="can">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grpSp>
            <p:nvGrpSpPr>
              <p:cNvPr id="89156" name="Group 689"/>
              <p:cNvGrpSpPr/>
              <p:nvPr/>
            </p:nvGrpSpPr>
            <p:grpSpPr bwMode="auto">
              <a:xfrm>
                <a:off x="7474584" y="3094762"/>
                <a:ext cx="328944" cy="231265"/>
                <a:chOff x="7474584" y="3094762"/>
                <a:chExt cx="328944" cy="231265"/>
              </a:xfrm>
              <a:grpFill/>
            </p:grpSpPr>
            <p:sp>
              <p:nvSpPr>
                <p:cNvPr id="689" name="Can 688"/>
                <p:cNvSpPr/>
                <p:nvPr/>
              </p:nvSpPr>
              <p:spPr>
                <a:xfrm rot="2679759">
                  <a:off x="7541954" y="3104264"/>
                  <a:ext cx="45974" cy="217310"/>
                </a:xfrm>
                <a:prstGeom prst="can">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87" name="Oval 686"/>
                <p:cNvSpPr/>
                <p:nvPr/>
              </p:nvSpPr>
              <p:spPr>
                <a:xfrm>
                  <a:off x="7475372" y="3234333"/>
                  <a:ext cx="194992" cy="92000"/>
                </a:xfrm>
                <a:prstGeom prst="ellipse">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88" name="Oval 687"/>
                <p:cNvSpPr/>
                <p:nvPr/>
              </p:nvSpPr>
              <p:spPr>
                <a:xfrm>
                  <a:off x="7608536" y="3094747"/>
                  <a:ext cx="194992" cy="92000"/>
                </a:xfrm>
                <a:prstGeom prst="ellipse">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grpSp>
          <p:grpSp>
            <p:nvGrpSpPr>
              <p:cNvPr id="89157" name="Group 690"/>
              <p:cNvGrpSpPr/>
              <p:nvPr/>
            </p:nvGrpSpPr>
            <p:grpSpPr bwMode="auto">
              <a:xfrm flipH="1">
                <a:off x="6958566" y="3088402"/>
                <a:ext cx="344283" cy="231265"/>
                <a:chOff x="7474584" y="3094762"/>
                <a:chExt cx="328944" cy="231265"/>
              </a:xfrm>
              <a:grpFill/>
            </p:grpSpPr>
            <p:sp>
              <p:nvSpPr>
                <p:cNvPr id="692" name="Can 691"/>
                <p:cNvSpPr/>
                <p:nvPr/>
              </p:nvSpPr>
              <p:spPr>
                <a:xfrm rot="2679759">
                  <a:off x="7541491" y="3104279"/>
                  <a:ext cx="45440" cy="217310"/>
                </a:xfrm>
                <a:prstGeom prst="can">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93" name="Oval 692"/>
                <p:cNvSpPr/>
                <p:nvPr/>
              </p:nvSpPr>
              <p:spPr>
                <a:xfrm>
                  <a:off x="7474845" y="3234348"/>
                  <a:ext cx="195392" cy="92000"/>
                </a:xfrm>
                <a:prstGeom prst="ellipse">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sp>
              <p:nvSpPr>
                <p:cNvPr id="694" name="Oval 693"/>
                <p:cNvSpPr/>
                <p:nvPr/>
              </p:nvSpPr>
              <p:spPr>
                <a:xfrm>
                  <a:off x="7608136" y="3094762"/>
                  <a:ext cx="195392" cy="92000"/>
                </a:xfrm>
                <a:prstGeom prst="ellipse">
                  <a:avLst/>
                </a:prstGeom>
                <a:grp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013"/>
                </a:p>
              </p:txBody>
            </p:sp>
          </p:grpSp>
        </p:grpSp>
        <p:grpSp>
          <p:nvGrpSpPr>
            <p:cNvPr id="32775" name="Group 695"/>
            <p:cNvGrpSpPr/>
            <p:nvPr/>
          </p:nvGrpSpPr>
          <p:grpSpPr bwMode="auto">
            <a:xfrm>
              <a:off x="3135313" y="2624138"/>
              <a:ext cx="844550" cy="1236662"/>
              <a:chOff x="6958566" y="3088402"/>
              <a:chExt cx="844962" cy="1235654"/>
            </a:xfrm>
          </p:grpSpPr>
          <p:sp>
            <p:nvSpPr>
              <p:cNvPr id="697" name="Can 696"/>
              <p:cNvSpPr/>
              <p:nvPr/>
            </p:nvSpPr>
            <p:spPr>
              <a:xfrm>
                <a:off x="7257558" y="3280548"/>
                <a:ext cx="46060" cy="1031112"/>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698" name="Can 697"/>
              <p:cNvSpPr/>
              <p:nvPr/>
            </p:nvSpPr>
            <p:spPr>
              <a:xfrm>
                <a:off x="7475153" y="3280548"/>
                <a:ext cx="44472" cy="1031112"/>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699" name="Can 698"/>
              <p:cNvSpPr/>
              <p:nvPr/>
            </p:nvSpPr>
            <p:spPr>
              <a:xfrm flipV="1">
                <a:off x="7235322" y="4038812"/>
                <a:ext cx="98474" cy="285539"/>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700" name="Can 699"/>
              <p:cNvSpPr/>
              <p:nvPr/>
            </p:nvSpPr>
            <p:spPr>
              <a:xfrm flipV="1">
                <a:off x="7446564" y="4038812"/>
                <a:ext cx="100063" cy="285539"/>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grpSp>
            <p:nvGrpSpPr>
              <p:cNvPr id="32825" name="Group 700"/>
              <p:cNvGrpSpPr/>
              <p:nvPr/>
            </p:nvGrpSpPr>
            <p:grpSpPr bwMode="auto">
              <a:xfrm>
                <a:off x="7474584" y="3094762"/>
                <a:ext cx="328944" cy="231265"/>
                <a:chOff x="7474584" y="3094762"/>
                <a:chExt cx="328944" cy="231265"/>
              </a:xfrm>
            </p:grpSpPr>
            <p:sp>
              <p:nvSpPr>
                <p:cNvPr id="706" name="Can 705"/>
                <p:cNvSpPr/>
                <p:nvPr/>
              </p:nvSpPr>
              <p:spPr>
                <a:xfrm rot="2679759">
                  <a:off x="7541861" y="3104466"/>
                  <a:ext cx="46061" cy="217326"/>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707" name="Oval 706"/>
                <p:cNvSpPr/>
                <p:nvPr/>
              </p:nvSpPr>
              <p:spPr>
                <a:xfrm>
                  <a:off x="7475153" y="3234545"/>
                  <a:ext cx="195360" cy="9200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708" name="Oval 707"/>
                <p:cNvSpPr/>
                <p:nvPr/>
              </p:nvSpPr>
              <p:spPr>
                <a:xfrm>
                  <a:off x="7608569" y="3094948"/>
                  <a:ext cx="195360" cy="9200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grpSp>
          <p:grpSp>
            <p:nvGrpSpPr>
              <p:cNvPr id="32826" name="Group 701"/>
              <p:cNvGrpSpPr/>
              <p:nvPr/>
            </p:nvGrpSpPr>
            <p:grpSpPr bwMode="auto">
              <a:xfrm flipH="1">
                <a:off x="6958566" y="3088402"/>
                <a:ext cx="344283" cy="231265"/>
                <a:chOff x="7474584" y="3094762"/>
                <a:chExt cx="328944" cy="231265"/>
              </a:xfrm>
            </p:grpSpPr>
            <p:sp>
              <p:nvSpPr>
                <p:cNvPr id="703" name="Can 702"/>
                <p:cNvSpPr/>
                <p:nvPr/>
              </p:nvSpPr>
              <p:spPr>
                <a:xfrm rot="2679759">
                  <a:off x="7540620" y="3104481"/>
                  <a:ext cx="45526" cy="217326"/>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704" name="Oval 703"/>
                <p:cNvSpPr/>
                <p:nvPr/>
              </p:nvSpPr>
              <p:spPr>
                <a:xfrm>
                  <a:off x="7473849" y="3234560"/>
                  <a:ext cx="195760" cy="9200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sp>
              <p:nvSpPr>
                <p:cNvPr id="705" name="Oval 704"/>
                <p:cNvSpPr/>
                <p:nvPr/>
              </p:nvSpPr>
              <p:spPr>
                <a:xfrm>
                  <a:off x="7607391" y="3094963"/>
                  <a:ext cx="195760" cy="9200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a:p>
              </p:txBody>
            </p:sp>
          </p:grpSp>
        </p:grpSp>
        <p:grpSp>
          <p:nvGrpSpPr>
            <p:cNvPr id="32776" name="Group 708"/>
            <p:cNvGrpSpPr/>
            <p:nvPr/>
          </p:nvGrpSpPr>
          <p:grpSpPr bwMode="auto">
            <a:xfrm>
              <a:off x="4484688" y="2624138"/>
              <a:ext cx="844550" cy="1236662"/>
              <a:chOff x="6958566" y="3088402"/>
              <a:chExt cx="844962" cy="1235654"/>
            </a:xfrm>
          </p:grpSpPr>
          <p:sp>
            <p:nvSpPr>
              <p:cNvPr id="710" name="Can 709"/>
              <p:cNvSpPr/>
              <p:nvPr/>
            </p:nvSpPr>
            <p:spPr>
              <a:xfrm>
                <a:off x="7257570" y="3280548"/>
                <a:ext cx="46060" cy="1031112"/>
              </a:xfrm>
              <a:prstGeom prst="ca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11" name="Can 710"/>
              <p:cNvSpPr/>
              <p:nvPr/>
            </p:nvSpPr>
            <p:spPr>
              <a:xfrm>
                <a:off x="7475165" y="3280548"/>
                <a:ext cx="44472" cy="1031112"/>
              </a:xfrm>
              <a:prstGeom prst="ca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12" name="Can 711"/>
              <p:cNvSpPr/>
              <p:nvPr/>
            </p:nvSpPr>
            <p:spPr>
              <a:xfrm flipV="1">
                <a:off x="7235334" y="4038812"/>
                <a:ext cx="98474" cy="285539"/>
              </a:xfrm>
              <a:prstGeom prst="ca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13" name="Can 712"/>
              <p:cNvSpPr/>
              <p:nvPr/>
            </p:nvSpPr>
            <p:spPr>
              <a:xfrm flipV="1">
                <a:off x="7446576" y="4038812"/>
                <a:ext cx="100063" cy="285539"/>
              </a:xfrm>
              <a:prstGeom prst="ca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grpSp>
            <p:nvGrpSpPr>
              <p:cNvPr id="32813" name="Group 713"/>
              <p:cNvGrpSpPr/>
              <p:nvPr/>
            </p:nvGrpSpPr>
            <p:grpSpPr bwMode="auto">
              <a:xfrm>
                <a:off x="7474584" y="3094762"/>
                <a:ext cx="328944" cy="231265"/>
                <a:chOff x="7474584" y="3094762"/>
                <a:chExt cx="328944" cy="231265"/>
              </a:xfrm>
            </p:grpSpPr>
            <p:sp>
              <p:nvSpPr>
                <p:cNvPr id="719" name="Can 718"/>
                <p:cNvSpPr/>
                <p:nvPr/>
              </p:nvSpPr>
              <p:spPr>
                <a:xfrm rot="2679759">
                  <a:off x="7541873" y="3104466"/>
                  <a:ext cx="46061" cy="217326"/>
                </a:xfrm>
                <a:prstGeom prst="ca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20" name="Oval 719"/>
                <p:cNvSpPr/>
                <p:nvPr/>
              </p:nvSpPr>
              <p:spPr>
                <a:xfrm>
                  <a:off x="7475165" y="3234545"/>
                  <a:ext cx="195360" cy="92007"/>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21" name="Oval 720"/>
                <p:cNvSpPr/>
                <p:nvPr/>
              </p:nvSpPr>
              <p:spPr>
                <a:xfrm>
                  <a:off x="7608581" y="3094948"/>
                  <a:ext cx="195360" cy="92007"/>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grpSp>
          <p:grpSp>
            <p:nvGrpSpPr>
              <p:cNvPr id="32814" name="Group 714"/>
              <p:cNvGrpSpPr/>
              <p:nvPr/>
            </p:nvGrpSpPr>
            <p:grpSpPr bwMode="auto">
              <a:xfrm flipH="1">
                <a:off x="6958566" y="3088402"/>
                <a:ext cx="344283" cy="231265"/>
                <a:chOff x="7474584" y="3094762"/>
                <a:chExt cx="328944" cy="231265"/>
              </a:xfrm>
            </p:grpSpPr>
            <p:sp>
              <p:nvSpPr>
                <p:cNvPr id="716" name="Can 715"/>
                <p:cNvSpPr/>
                <p:nvPr/>
              </p:nvSpPr>
              <p:spPr>
                <a:xfrm rot="2679759">
                  <a:off x="7540609" y="3104481"/>
                  <a:ext cx="45526" cy="217326"/>
                </a:xfrm>
                <a:prstGeom prst="can">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17" name="Oval 716"/>
                <p:cNvSpPr/>
                <p:nvPr/>
              </p:nvSpPr>
              <p:spPr>
                <a:xfrm>
                  <a:off x="7473837" y="3234560"/>
                  <a:ext cx="195760" cy="92007"/>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sp>
              <p:nvSpPr>
                <p:cNvPr id="718" name="Oval 717"/>
                <p:cNvSpPr/>
                <p:nvPr/>
              </p:nvSpPr>
              <p:spPr>
                <a:xfrm>
                  <a:off x="7607380" y="3094963"/>
                  <a:ext cx="195760" cy="92007"/>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013"/>
                </a:p>
              </p:txBody>
            </p:sp>
          </p:grpSp>
        </p:grpSp>
        <p:grpSp>
          <p:nvGrpSpPr>
            <p:cNvPr id="32777" name="Group 768"/>
            <p:cNvGrpSpPr/>
            <p:nvPr/>
          </p:nvGrpSpPr>
          <p:grpSpPr bwMode="auto">
            <a:xfrm>
              <a:off x="6283325" y="2452688"/>
              <a:ext cx="333375" cy="1414462"/>
              <a:chOff x="6089016" y="1322074"/>
              <a:chExt cx="333851" cy="1414263"/>
            </a:xfrm>
          </p:grpSpPr>
          <p:sp>
            <p:nvSpPr>
              <p:cNvPr id="725" name="Can 724"/>
              <p:cNvSpPr/>
              <p:nvPr/>
            </p:nvSpPr>
            <p:spPr>
              <a:xfrm>
                <a:off x="6122825" y="1360360"/>
                <a:ext cx="46103" cy="1166737"/>
              </a:xfrm>
              <a:prstGeom prst="can">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37" name="Cube 736"/>
              <p:cNvSpPr/>
              <p:nvPr/>
            </p:nvSpPr>
            <p:spPr>
              <a:xfrm flipV="1">
                <a:off x="6089439" y="2471538"/>
                <a:ext cx="117644" cy="261920"/>
              </a:xfrm>
              <a:prstGeom prst="cub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52" name="Rectangle 751"/>
              <p:cNvSpPr/>
              <p:nvPr/>
            </p:nvSpPr>
            <p:spPr>
              <a:xfrm>
                <a:off x="6094208" y="1549259"/>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56" name="Rectangle 755"/>
              <p:cNvSpPr/>
              <p:nvPr/>
            </p:nvSpPr>
            <p:spPr>
              <a:xfrm>
                <a:off x="6094208" y="1436555"/>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57" name="Rectangle 756"/>
              <p:cNvSpPr/>
              <p:nvPr/>
            </p:nvSpPr>
            <p:spPr>
              <a:xfrm>
                <a:off x="6094208" y="1322262"/>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58" name="Rectangle 757"/>
              <p:cNvSpPr/>
              <p:nvPr/>
            </p:nvSpPr>
            <p:spPr>
              <a:xfrm>
                <a:off x="6094208" y="1665140"/>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60" name="Can 759"/>
              <p:cNvSpPr/>
              <p:nvPr/>
            </p:nvSpPr>
            <p:spPr>
              <a:xfrm>
                <a:off x="6335855" y="1360360"/>
                <a:ext cx="46103" cy="1166737"/>
              </a:xfrm>
              <a:prstGeom prst="can">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62" name="Rectangle 761"/>
              <p:cNvSpPr/>
              <p:nvPr/>
            </p:nvSpPr>
            <p:spPr>
              <a:xfrm>
                <a:off x="6305649" y="1549259"/>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63" name="Rectangle 762"/>
              <p:cNvSpPr/>
              <p:nvPr/>
            </p:nvSpPr>
            <p:spPr>
              <a:xfrm>
                <a:off x="6305649" y="1436555"/>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64" name="Rectangle 763"/>
              <p:cNvSpPr/>
              <p:nvPr/>
            </p:nvSpPr>
            <p:spPr>
              <a:xfrm>
                <a:off x="6305649" y="1322262"/>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65" name="Rectangle 764"/>
              <p:cNvSpPr/>
              <p:nvPr/>
            </p:nvSpPr>
            <p:spPr>
              <a:xfrm>
                <a:off x="6305649" y="1665140"/>
                <a:ext cx="117644" cy="85719"/>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sp>
            <p:nvSpPr>
              <p:cNvPr id="768" name="Cube 767"/>
              <p:cNvSpPr/>
              <p:nvPr/>
            </p:nvSpPr>
            <p:spPr>
              <a:xfrm flipV="1">
                <a:off x="6304060" y="2476300"/>
                <a:ext cx="117644" cy="260333"/>
              </a:xfrm>
              <a:prstGeom prst="cub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013"/>
              </a:p>
            </p:txBody>
          </p:sp>
        </p:grpSp>
        <p:sp>
          <p:nvSpPr>
            <p:cNvPr id="32778" name="TextBox 769"/>
            <p:cNvSpPr txBox="1">
              <a:spLocks noChangeArrowheads="1"/>
            </p:cNvSpPr>
            <p:nvPr/>
          </p:nvSpPr>
          <p:spPr bwMode="auto">
            <a:xfrm>
              <a:off x="1233489" y="2713040"/>
              <a:ext cx="757236" cy="407711"/>
            </a:xfrm>
            <a:prstGeom prst="rect">
              <a:avLst/>
            </a:prstGeom>
            <a:noFill/>
            <a:ln>
              <a:noFill/>
            </a:ln>
          </p:spPr>
          <p:txBody>
            <a:bodyPr>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r>
                <a:rPr lang="en-US" sz="1200" b="1">
                  <a:latin typeface="Arial" panose="020B0604020202020204" pitchFamily="34" charset="0"/>
                  <a:cs typeface="Arial" panose="020B0604020202020204" pitchFamily="34" charset="0"/>
                </a:rPr>
                <a:t>TrkA</a:t>
              </a:r>
            </a:p>
          </p:txBody>
        </p:sp>
        <p:sp>
          <p:nvSpPr>
            <p:cNvPr id="32779" name="TextBox 770"/>
            <p:cNvSpPr txBox="1">
              <a:spLocks noChangeArrowheads="1"/>
            </p:cNvSpPr>
            <p:nvPr/>
          </p:nvSpPr>
          <p:spPr bwMode="auto">
            <a:xfrm>
              <a:off x="2613024" y="2709863"/>
              <a:ext cx="757238" cy="407711"/>
            </a:xfrm>
            <a:prstGeom prst="rect">
              <a:avLst/>
            </a:prstGeom>
            <a:noFill/>
            <a:ln>
              <a:noFill/>
            </a:ln>
          </p:spPr>
          <p:txBody>
            <a:bodyPr>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r>
                <a:rPr lang="en-US" sz="1200" b="1">
                  <a:solidFill>
                    <a:schemeClr val="accent2"/>
                  </a:solidFill>
                  <a:latin typeface="Arial" panose="020B0604020202020204" pitchFamily="34" charset="0"/>
                  <a:cs typeface="Arial" panose="020B0604020202020204" pitchFamily="34" charset="0"/>
                </a:rPr>
                <a:t>TrkB</a:t>
              </a:r>
            </a:p>
          </p:txBody>
        </p:sp>
        <p:sp>
          <p:nvSpPr>
            <p:cNvPr id="32780" name="TextBox 771"/>
            <p:cNvSpPr txBox="1">
              <a:spLocks noChangeArrowheads="1"/>
            </p:cNvSpPr>
            <p:nvPr/>
          </p:nvSpPr>
          <p:spPr bwMode="auto">
            <a:xfrm>
              <a:off x="3998913" y="2709863"/>
              <a:ext cx="757236" cy="407711"/>
            </a:xfrm>
            <a:prstGeom prst="rect">
              <a:avLst/>
            </a:prstGeom>
            <a:noFill/>
            <a:ln>
              <a:noFill/>
            </a:ln>
          </p:spPr>
          <p:txBody>
            <a:bodyPr>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r>
                <a:rPr lang="en-US" sz="1200" b="1">
                  <a:solidFill>
                    <a:srgbClr val="FF0000"/>
                  </a:solidFill>
                  <a:latin typeface="Arial" panose="020B0604020202020204" pitchFamily="34" charset="0"/>
                  <a:cs typeface="Arial" panose="020B0604020202020204" pitchFamily="34" charset="0"/>
                </a:rPr>
                <a:t>TrkC</a:t>
              </a:r>
            </a:p>
          </p:txBody>
        </p:sp>
        <p:sp>
          <p:nvSpPr>
            <p:cNvPr id="773" name="TextBox 772"/>
            <p:cNvSpPr txBox="1"/>
            <p:nvPr/>
          </p:nvSpPr>
          <p:spPr>
            <a:xfrm>
              <a:off x="5459828" y="2710069"/>
              <a:ext cx="884245" cy="588917"/>
            </a:xfrm>
            <a:prstGeom prst="rect">
              <a:avLst/>
            </a:prstGeom>
            <a:noFill/>
          </p:spPr>
          <p:txBody>
            <a:bodyPr>
              <a:spAutoFit/>
            </a:bodyPr>
            <a:lstStyle/>
            <a:p>
              <a:pPr>
                <a:defRPr/>
              </a:pPr>
              <a:r>
                <a:rPr lang="en-US" sz="1200" b="1" dirty="0">
                  <a:solidFill>
                    <a:schemeClr val="accent4"/>
                  </a:solidFill>
                  <a:latin typeface="Arial" panose="020B0604020202020204"/>
                  <a:cs typeface="Arial" panose="020B0604020202020204"/>
                </a:rPr>
                <a:t>p75</a:t>
              </a:r>
              <a:r>
                <a:rPr lang="en-US" sz="1200" b="1" baseline="30000" dirty="0">
                  <a:solidFill>
                    <a:schemeClr val="accent4"/>
                  </a:solidFill>
                  <a:latin typeface="Arial" panose="020B0604020202020204"/>
                  <a:cs typeface="Arial" panose="020B0604020202020204"/>
                </a:rPr>
                <a:t>NTR</a:t>
              </a:r>
            </a:p>
          </p:txBody>
        </p:sp>
        <p:cxnSp>
          <p:nvCxnSpPr>
            <p:cNvPr id="777" name="Straight Arrow Connector 776"/>
            <p:cNvCxnSpPr/>
            <p:nvPr/>
          </p:nvCxnSpPr>
          <p:spPr>
            <a:xfrm flipH="1">
              <a:off x="2197486" y="1687642"/>
              <a:ext cx="792170" cy="9684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2" name="Straight Arrow Connector 781"/>
            <p:cNvCxnSpPr/>
            <p:nvPr/>
          </p:nvCxnSpPr>
          <p:spPr>
            <a:xfrm flipH="1">
              <a:off x="3586561" y="1613024"/>
              <a:ext cx="215902" cy="10573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86" name="Straight Arrow Connector 785"/>
            <p:cNvCxnSpPr/>
            <p:nvPr/>
          </p:nvCxnSpPr>
          <p:spPr>
            <a:xfrm>
              <a:off x="4647020" y="1613024"/>
              <a:ext cx="249239" cy="103671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785" name="Rectangle 845"/>
            <p:cNvSpPr>
              <a:spLocks noChangeArrowheads="1"/>
            </p:cNvSpPr>
            <p:nvPr/>
          </p:nvSpPr>
          <p:spPr bwMode="auto">
            <a:xfrm>
              <a:off x="1025525" y="5840372"/>
              <a:ext cx="6810694" cy="951326"/>
            </a:xfrm>
            <a:prstGeom prst="rect">
              <a:avLst/>
            </a:prstGeom>
            <a:noFill/>
            <a:ln>
              <a:noFill/>
            </a:ln>
          </p:spPr>
          <p:txBody>
            <a:bodyPr wrap="square">
              <a:spAutoFit/>
            </a:bodyPr>
            <a:lstStyle/>
            <a:p>
              <a:pPr algn="ctr"/>
              <a:r>
                <a:rPr lang="en-US" sz="1200" b="1" dirty="0">
                  <a:solidFill>
                    <a:srgbClr val="0000FF"/>
                  </a:solidFill>
                  <a:latin typeface="Arial" panose="020B0604020202020204" pitchFamily="34" charset="0"/>
                  <a:cs typeface="Arial" panose="020B0604020202020204" pitchFamily="34" charset="0"/>
                </a:rPr>
                <a:t>Potential therapeutic indications</a:t>
              </a:r>
              <a:r>
                <a:rPr lang="en-US" sz="1200" b="1" dirty="0">
                  <a:solidFill>
                    <a:srgbClr val="595959"/>
                  </a:solidFill>
                  <a:latin typeface="Arial" panose="020B0604020202020204" pitchFamily="34" charset="0"/>
                  <a:cs typeface="Arial" panose="020B0604020202020204" pitchFamily="34" charset="0"/>
                </a:rPr>
                <a:t>: Alzheimer’s disease, Parkinson’s disease, ALS, Multiple Sclerosis, Diabetic retinopathy</a:t>
              </a:r>
            </a:p>
          </p:txBody>
        </p:sp>
        <p:sp>
          <p:nvSpPr>
            <p:cNvPr id="848" name="Rectangle 847"/>
            <p:cNvSpPr/>
            <p:nvPr/>
          </p:nvSpPr>
          <p:spPr>
            <a:xfrm>
              <a:off x="1025901" y="4256412"/>
              <a:ext cx="6481820" cy="1766749"/>
            </a:xfrm>
            <a:prstGeom prst="rect">
              <a:avLst/>
            </a:prstGeom>
          </p:spPr>
          <p:txBody>
            <a:bodyPr>
              <a:spAutoFit/>
            </a:bodyPr>
            <a:lstStyle/>
            <a:p>
              <a:pPr algn="ctr">
                <a:defRPr/>
              </a:pPr>
              <a:r>
                <a:rPr lang="en-US" sz="1200" b="1" dirty="0">
                  <a:solidFill>
                    <a:schemeClr val="tx1">
                      <a:lumMod val="85000"/>
                      <a:lumOff val="15000"/>
                    </a:schemeClr>
                  </a:solidFill>
                  <a:latin typeface="Arial" panose="020B0604020202020204"/>
                  <a:cs typeface="Arial" panose="020B0604020202020204"/>
                </a:rPr>
                <a:t>Cell survival</a:t>
              </a:r>
            </a:p>
            <a:p>
              <a:pPr algn="ctr">
                <a:defRPr/>
              </a:pPr>
              <a:r>
                <a:rPr lang="en-US" sz="1200" b="1" dirty="0">
                  <a:solidFill>
                    <a:schemeClr val="tx1">
                      <a:lumMod val="85000"/>
                      <a:lumOff val="15000"/>
                    </a:schemeClr>
                  </a:solidFill>
                  <a:latin typeface="Arial" panose="020B0604020202020204"/>
                  <a:cs typeface="Arial" panose="020B0604020202020204"/>
                </a:rPr>
                <a:t>Axonal outgrowth</a:t>
              </a:r>
            </a:p>
            <a:p>
              <a:pPr algn="ctr">
                <a:defRPr/>
              </a:pPr>
              <a:r>
                <a:rPr lang="en-US" sz="1200" b="1" dirty="0">
                  <a:solidFill>
                    <a:schemeClr val="tx1">
                      <a:lumMod val="85000"/>
                      <a:lumOff val="15000"/>
                    </a:schemeClr>
                  </a:solidFill>
                  <a:latin typeface="Arial" panose="020B0604020202020204"/>
                  <a:cs typeface="Arial" panose="020B0604020202020204"/>
                </a:rPr>
                <a:t>Stem cell proliferation-Neurogenesis</a:t>
              </a:r>
            </a:p>
            <a:p>
              <a:pPr algn="ctr">
                <a:defRPr/>
              </a:pPr>
              <a:r>
                <a:rPr lang="en-US" sz="1200" b="1" dirty="0">
                  <a:solidFill>
                    <a:schemeClr val="tx1">
                      <a:lumMod val="85000"/>
                      <a:lumOff val="15000"/>
                    </a:schemeClr>
                  </a:solidFill>
                  <a:latin typeface="Arial" panose="020B0604020202020204"/>
                  <a:cs typeface="Arial" panose="020B0604020202020204"/>
                </a:rPr>
                <a:t>Immune response regulation</a:t>
              </a:r>
            </a:p>
            <a:p>
              <a:pPr algn="ctr">
                <a:defRPr/>
              </a:pPr>
              <a:r>
                <a:rPr lang="en-US" sz="1200" b="1" dirty="0">
                  <a:solidFill>
                    <a:schemeClr val="tx1">
                      <a:lumMod val="85000"/>
                      <a:lumOff val="15000"/>
                    </a:schemeClr>
                  </a:solidFill>
                  <a:latin typeface="Arial" panose="020B0604020202020204"/>
                  <a:cs typeface="Arial" panose="020B0604020202020204"/>
                </a:rPr>
                <a:t>Promote local membrane trafficking</a:t>
              </a:r>
            </a:p>
            <a:p>
              <a:pPr algn="ctr">
                <a:defRPr/>
              </a:pPr>
              <a:endParaRPr lang="en-US" sz="1200" b="1" dirty="0">
                <a:solidFill>
                  <a:schemeClr val="tx1">
                    <a:lumMod val="85000"/>
                    <a:lumOff val="15000"/>
                  </a:schemeClr>
                </a:solidFill>
                <a:latin typeface="Arial" panose="020B0604020202020204"/>
                <a:cs typeface="Arial" panose="020B0604020202020204"/>
              </a:endParaRPr>
            </a:p>
          </p:txBody>
        </p:sp>
        <p:grpSp>
          <p:nvGrpSpPr>
            <p:cNvPr id="32787" name="Group 863"/>
            <p:cNvGrpSpPr/>
            <p:nvPr/>
          </p:nvGrpSpPr>
          <p:grpSpPr bwMode="auto">
            <a:xfrm>
              <a:off x="19252" y="13706"/>
              <a:ext cx="5465207" cy="1540457"/>
              <a:chOff x="155018" y="-45882"/>
              <a:chExt cx="5463857" cy="1539762"/>
            </a:xfrm>
          </p:grpSpPr>
          <p:grpSp>
            <p:nvGrpSpPr>
              <p:cNvPr id="32792" name="Group 855"/>
              <p:cNvGrpSpPr/>
              <p:nvPr/>
            </p:nvGrpSpPr>
            <p:grpSpPr bwMode="auto">
              <a:xfrm>
                <a:off x="3576157" y="-45882"/>
                <a:ext cx="2042718" cy="1539762"/>
                <a:chOff x="8925800" y="1241226"/>
                <a:chExt cx="2042718" cy="1539762"/>
              </a:xfrm>
            </p:grpSpPr>
            <p:pic>
              <p:nvPicPr>
                <p:cNvPr id="32794" name="Picture 850"/>
                <p:cNvPicPr>
                  <a:picLocks noChangeAspect="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8925800" y="1551742"/>
                  <a:ext cx="2042718" cy="1229246"/>
                </a:xfrm>
                <a:prstGeom prst="rect">
                  <a:avLst/>
                </a:prstGeom>
                <a:noFill/>
                <a:ln>
                  <a:noFill/>
                </a:ln>
              </p:spPr>
            </p:pic>
            <p:sp>
              <p:nvSpPr>
                <p:cNvPr id="853" name="Isosceles Triangle 852"/>
                <p:cNvSpPr/>
                <p:nvPr/>
              </p:nvSpPr>
              <p:spPr>
                <a:xfrm rot="10800000">
                  <a:off x="10489980" y="1467151"/>
                  <a:ext cx="61897" cy="309446"/>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32796" name="TextBox 853"/>
                <p:cNvSpPr txBox="1">
                  <a:spLocks noChangeArrowheads="1"/>
                </p:cNvSpPr>
                <p:nvPr/>
              </p:nvSpPr>
              <p:spPr bwMode="auto">
                <a:xfrm>
                  <a:off x="10387653" y="1241226"/>
                  <a:ext cx="280051" cy="339605"/>
                </a:xfrm>
                <a:prstGeom prst="rect">
                  <a:avLst/>
                </a:prstGeom>
                <a:noFill/>
                <a:ln>
                  <a:noFill/>
                </a:ln>
              </p:spPr>
              <p:txBody>
                <a:bodyPr>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r>
                    <a:rPr lang="en-US" sz="900" b="1">
                      <a:solidFill>
                        <a:srgbClr val="FF0000"/>
                      </a:solidFill>
                    </a:rPr>
                    <a:t>X</a:t>
                  </a:r>
                </a:p>
              </p:txBody>
            </p:sp>
          </p:grpSp>
          <p:sp>
            <p:nvSpPr>
              <p:cNvPr id="32793" name="TextBox 774"/>
              <p:cNvSpPr txBox="1">
                <a:spLocks noChangeArrowheads="1"/>
              </p:cNvSpPr>
              <p:nvPr/>
            </p:nvSpPr>
            <p:spPr bwMode="auto">
              <a:xfrm>
                <a:off x="155018" y="3013"/>
                <a:ext cx="5093413" cy="407527"/>
              </a:xfrm>
              <a:prstGeom prst="rect">
                <a:avLst/>
              </a:prstGeom>
              <a:noFill/>
              <a:ln>
                <a:noFill/>
              </a:ln>
            </p:spPr>
            <p:txBody>
              <a:bodyPr wrap="square">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algn="ctr" eaLnBrk="1" hangingPunct="1"/>
                <a:r>
                  <a:rPr lang="en-US" sz="1200" b="1" dirty="0" err="1">
                    <a:latin typeface="Arial" panose="020B0604020202020204" pitchFamily="34" charset="0"/>
                    <a:cs typeface="Arial" panose="020B0604020202020204" pitchFamily="34" charset="0"/>
                  </a:rPr>
                  <a:t>Neurotrophin</a:t>
                </a:r>
                <a:r>
                  <a:rPr lang="en-US" sz="1200" b="1" dirty="0">
                    <a:latin typeface="Arial" panose="020B0604020202020204" pitchFamily="34" charset="0"/>
                    <a:cs typeface="Arial" panose="020B0604020202020204" pitchFamily="34" charset="0"/>
                  </a:rPr>
                  <a:t> analogs/</a:t>
                </a:r>
                <a:r>
                  <a:rPr lang="en-US" sz="1200" b="1" dirty="0" err="1">
                    <a:latin typeface="Arial" panose="020B0604020202020204" pitchFamily="34" charset="0"/>
                    <a:cs typeface="Arial" panose="020B0604020202020204" pitchFamily="34" charset="0"/>
                  </a:rPr>
                  <a:t>Microneurotrophins</a:t>
                </a:r>
                <a:endParaRPr lang="en-US" sz="1200" b="1" dirty="0">
                  <a:latin typeface="Arial" panose="020B0604020202020204" pitchFamily="34" charset="0"/>
                  <a:cs typeface="Arial" panose="020B0604020202020204" pitchFamily="34" charset="0"/>
                </a:endParaRPr>
              </a:p>
            </p:txBody>
          </p:sp>
        </p:grpSp>
        <p:cxnSp>
          <p:nvCxnSpPr>
            <p:cNvPr id="779" name="Straight Arrow Connector 778"/>
            <p:cNvCxnSpPr/>
            <p:nvPr/>
          </p:nvCxnSpPr>
          <p:spPr>
            <a:xfrm>
              <a:off x="5172487" y="1613024"/>
              <a:ext cx="1201749" cy="6779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2789" name="Picture 870"/>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flipH="1">
              <a:off x="1981200" y="4243388"/>
              <a:ext cx="738188" cy="463550"/>
            </a:xfrm>
            <a:prstGeom prst="rect">
              <a:avLst/>
            </a:prstGeom>
            <a:noFill/>
            <a:ln>
              <a:noFill/>
            </a:ln>
          </p:spPr>
        </p:pic>
        <p:pic>
          <p:nvPicPr>
            <p:cNvPr id="32790" name="Picture 871"/>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930900" y="4243388"/>
              <a:ext cx="712788" cy="463550"/>
            </a:xfrm>
            <a:prstGeom prst="rect">
              <a:avLst/>
            </a:prstGeom>
            <a:noFill/>
            <a:ln>
              <a:noFill/>
            </a:ln>
          </p:spPr>
        </p:pic>
        <p:sp>
          <p:nvSpPr>
            <p:cNvPr id="32791" name="TextBox 1"/>
            <p:cNvSpPr txBox="1">
              <a:spLocks noChangeArrowheads="1"/>
            </p:cNvSpPr>
            <p:nvPr/>
          </p:nvSpPr>
          <p:spPr bwMode="auto">
            <a:xfrm>
              <a:off x="6420997" y="102989"/>
              <a:ext cx="4550565" cy="1664821"/>
            </a:xfrm>
            <a:prstGeom prst="rect">
              <a:avLst/>
            </a:prstGeom>
            <a:noFill/>
            <a:ln>
              <a:noFill/>
            </a:ln>
          </p:spPr>
          <p:txBody>
            <a:bodyPr wrap="square">
              <a:spAutoFit/>
            </a:bodyPr>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r>
                <a:rPr lang="en-US" sz="750" b="1" dirty="0" err="1"/>
                <a:t>Charalampopoulos</a:t>
              </a:r>
              <a:r>
                <a:rPr lang="en-US" sz="750" b="1" dirty="0"/>
                <a:t> et al., PNAS 2004, FASEB J 2006, Neuron 2009, Cell Rep. 2012</a:t>
              </a:r>
            </a:p>
            <a:p>
              <a:pPr eaLnBrk="1" hangingPunct="1"/>
              <a:r>
                <a:rPr lang="en-US" sz="750" b="1" dirty="0" err="1"/>
                <a:t>Calogeropoulou</a:t>
              </a:r>
              <a:r>
                <a:rPr lang="en-US" sz="750" b="1" dirty="0"/>
                <a:t> et al., J Med Chem., 2009</a:t>
              </a:r>
            </a:p>
            <a:p>
              <a:pPr eaLnBrk="1" hangingPunct="1"/>
              <a:r>
                <a:rPr lang="en-US" sz="750" b="1" dirty="0" err="1"/>
                <a:t>Lazaridis</a:t>
              </a:r>
              <a:r>
                <a:rPr lang="en-US" sz="750" b="1" dirty="0"/>
                <a:t> et al., </a:t>
              </a:r>
              <a:r>
                <a:rPr lang="en-US" sz="750" b="1" dirty="0" err="1"/>
                <a:t>PLoS</a:t>
              </a:r>
              <a:r>
                <a:rPr lang="en-US" sz="750" b="1" dirty="0"/>
                <a:t> Biol., 2011</a:t>
              </a:r>
            </a:p>
            <a:p>
              <a:pPr eaLnBrk="1" hangingPunct="1"/>
              <a:r>
                <a:rPr lang="en-US" sz="750" b="1" dirty="0" err="1"/>
                <a:t>Gravanis</a:t>
              </a:r>
              <a:r>
                <a:rPr lang="en-US" sz="750" b="1" dirty="0"/>
                <a:t> et al., Science Sign., 2012, </a:t>
              </a:r>
              <a:r>
                <a:rPr lang="en-US" sz="750" b="1" dirty="0" err="1"/>
                <a:t>Oncotarget</a:t>
              </a:r>
              <a:r>
                <a:rPr lang="en-US" sz="750" b="1" dirty="0"/>
                <a:t>, 2017</a:t>
              </a:r>
            </a:p>
            <a:p>
              <a:pPr eaLnBrk="1" hangingPunct="1"/>
              <a:r>
                <a:rPr lang="en-US" sz="750" b="1" dirty="0" err="1"/>
                <a:t>Pediaditakis</a:t>
              </a:r>
              <a:r>
                <a:rPr lang="en-US" sz="750" b="1" dirty="0"/>
                <a:t> et al, Neuropharmacology, 2016</a:t>
              </a:r>
            </a:p>
            <a:p>
              <a:pPr eaLnBrk="1" hangingPunct="1"/>
              <a:r>
                <a:rPr lang="en-US" sz="750" b="1" dirty="0"/>
                <a:t>Iban-Arias et al., Diabetes, 20217</a:t>
              </a:r>
            </a:p>
            <a:p>
              <a:pPr eaLnBrk="1" hangingPunct="1"/>
              <a:r>
                <a:rPr lang="en-US" sz="750" b="1" dirty="0" err="1"/>
                <a:t>Kourgiantaki</a:t>
              </a:r>
              <a:r>
                <a:rPr lang="en-US" sz="750" b="1" dirty="0"/>
                <a:t> et al., </a:t>
              </a:r>
              <a:r>
                <a:rPr lang="en-US" sz="750" b="1" dirty="0" err="1"/>
                <a:t>npg</a:t>
              </a:r>
              <a:r>
                <a:rPr lang="en-US" sz="750" b="1" dirty="0"/>
                <a:t> Regenerative Medicine, 2020</a:t>
              </a:r>
            </a:p>
            <a:p>
              <a:pPr eaLnBrk="1" hangingPunct="1"/>
              <a:r>
                <a:rPr lang="en-US" sz="750" b="1" dirty="0" err="1"/>
                <a:t>Rogdakis</a:t>
              </a:r>
              <a:r>
                <a:rPr lang="en-US" sz="750" b="1" dirty="0"/>
                <a:t> et al., Biomedicines, 2022</a:t>
              </a:r>
            </a:p>
          </p:txBody>
        </p:sp>
      </p:grpSp>
      <p:pic>
        <p:nvPicPr>
          <p:cNvPr id="2" name="Picture 1"/>
          <p:cNvPicPr>
            <a:picLocks noChangeAspect="1"/>
          </p:cNvPicPr>
          <p:nvPr/>
        </p:nvPicPr>
        <p:blipFill>
          <a:blip r:embed="rId5" cstate="screen"/>
          <a:stretch>
            <a:fillRect/>
          </a:stretch>
        </p:blipFill>
        <p:spPr>
          <a:xfrm>
            <a:off x="258252" y="2247986"/>
            <a:ext cx="2399901" cy="1148252"/>
          </a:xfrm>
          <a:prstGeom prst="rect">
            <a:avLst/>
          </a:prstGeom>
        </p:spPr>
      </p:pic>
      <p:pic>
        <p:nvPicPr>
          <p:cNvPr id="4" name="Picture 3"/>
          <p:cNvPicPr>
            <a:picLocks noChangeAspect="1"/>
          </p:cNvPicPr>
          <p:nvPr/>
        </p:nvPicPr>
        <p:blipFill>
          <a:blip r:embed="rId6" cstate="screen"/>
          <a:stretch>
            <a:fillRect/>
          </a:stretch>
        </p:blipFill>
        <p:spPr>
          <a:xfrm>
            <a:off x="5767343" y="3109780"/>
            <a:ext cx="990252" cy="878205"/>
          </a:xfrm>
          <a:prstGeom prst="rect">
            <a:avLst/>
          </a:prstGeom>
        </p:spPr>
      </p:pic>
      <p:grpSp>
        <p:nvGrpSpPr>
          <p:cNvPr id="759" name="Group 4"/>
          <p:cNvGrpSpPr/>
          <p:nvPr/>
        </p:nvGrpSpPr>
        <p:grpSpPr bwMode="auto">
          <a:xfrm>
            <a:off x="136767" y="368420"/>
            <a:ext cx="2642870" cy="1148253"/>
            <a:chOff x="1106" y="1440"/>
            <a:chExt cx="8434" cy="3555"/>
          </a:xfrm>
        </p:grpSpPr>
        <p:pic>
          <p:nvPicPr>
            <p:cNvPr id="761" name="Picture 5" descr="DHEA_124_93_50"/>
            <p:cNvPicPr>
              <a:picLocks noChangeAspect="1" noChangeArrowheads="1"/>
            </p:cNvPicPr>
            <p:nvPr/>
          </p:nvPicPr>
          <p:blipFill>
            <a:blip r:embed="rId7" cstate="screen">
              <a:lum bright="32000" contrast="54000"/>
              <a:extLst>
                <a:ext uri="{28A0092B-C50C-407E-A947-70E740481C1C}">
                  <a14:useLocalDpi xmlns:a14="http://schemas.microsoft.com/office/drawing/2010/main" xmlns="" val="0"/>
                </a:ext>
              </a:extLst>
            </a:blip>
            <a:srcRect/>
            <a:stretch>
              <a:fillRect/>
            </a:stretch>
          </p:blipFill>
          <p:spPr bwMode="auto">
            <a:xfrm>
              <a:off x="1106" y="1440"/>
              <a:ext cx="8295" cy="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66" name="Group 6"/>
            <p:cNvGrpSpPr/>
            <p:nvPr/>
          </p:nvGrpSpPr>
          <p:grpSpPr bwMode="auto">
            <a:xfrm>
              <a:off x="7200" y="1659"/>
              <a:ext cx="2340" cy="3204"/>
              <a:chOff x="7200" y="1659"/>
              <a:chExt cx="2340" cy="3204"/>
            </a:xfrm>
          </p:grpSpPr>
          <p:sp>
            <p:nvSpPr>
              <p:cNvPr id="767" name="Text Box 7"/>
              <p:cNvSpPr txBox="1">
                <a:spLocks noChangeArrowheads="1"/>
              </p:cNvSpPr>
              <p:nvPr/>
            </p:nvSpPr>
            <p:spPr bwMode="auto">
              <a:xfrm>
                <a:off x="7200" y="2340"/>
                <a:ext cx="720" cy="363"/>
              </a:xfrm>
              <a:prstGeom prst="rect">
                <a:avLst/>
              </a:prstGeom>
              <a:noFill/>
              <a:ln>
                <a:noFill/>
              </a:ln>
            </p:spPr>
            <p:txBody>
              <a:bodyPr lIns="0" tIns="0" rIns="0" bIns="0"/>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spcAft>
                    <a:spcPts val="750"/>
                  </a:spcAft>
                </a:pPr>
                <a:r>
                  <a:rPr lang="el-GR" sz="825" b="1">
                    <a:solidFill>
                      <a:srgbClr val="FFFFFF"/>
                    </a:solidFill>
                    <a:latin typeface="Calibri" panose="020F0502020204030204" charset="0"/>
                    <a:cs typeface="Arial" panose="020B0604020202020204" pitchFamily="34" charset="0"/>
                  </a:rPr>
                  <a:t>20</a:t>
                </a:r>
                <a:endParaRPr lang="el-GR" sz="1500" b="1">
                  <a:latin typeface="Calibri" panose="020F0502020204030204" charset="0"/>
                  <a:cs typeface="Arial" panose="020B0604020202020204" pitchFamily="34" charset="0"/>
                </a:endParaRPr>
              </a:p>
            </p:txBody>
          </p:sp>
          <p:sp>
            <p:nvSpPr>
              <p:cNvPr id="769" name="Line 8"/>
              <p:cNvSpPr>
                <a:spLocks noChangeShapeType="1"/>
              </p:cNvSpPr>
              <p:nvPr/>
            </p:nvSpPr>
            <p:spPr bwMode="auto">
              <a:xfrm>
                <a:off x="7380" y="2700"/>
                <a:ext cx="360" cy="540"/>
              </a:xfrm>
              <a:prstGeom prst="line">
                <a:avLst/>
              </a:prstGeom>
              <a:noFill/>
              <a:ln w="19050">
                <a:solidFill>
                  <a:srgbClr val="FFFFFF"/>
                </a:solidFill>
                <a:round/>
                <a:tailEnd type="triangle" w="med" len="med"/>
              </a:ln>
            </p:spPr>
            <p:txBody>
              <a:bodyPr/>
              <a:lstStyle/>
              <a:p>
                <a:endParaRPr lang="en-US" sz="1013"/>
              </a:p>
            </p:txBody>
          </p:sp>
          <p:sp>
            <p:nvSpPr>
              <p:cNvPr id="771" name="Text Box 9"/>
              <p:cNvSpPr txBox="1">
                <a:spLocks noChangeArrowheads="1"/>
              </p:cNvSpPr>
              <p:nvPr/>
            </p:nvSpPr>
            <p:spPr bwMode="auto">
              <a:xfrm>
                <a:off x="8640" y="1977"/>
                <a:ext cx="900" cy="363"/>
              </a:xfrm>
              <a:prstGeom prst="rect">
                <a:avLst/>
              </a:prstGeom>
              <a:noFill/>
              <a:ln>
                <a:noFill/>
              </a:ln>
            </p:spPr>
            <p:txBody>
              <a:bodyPr lIns="0" tIns="0" rIns="0" bIns="0"/>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spcAft>
                    <a:spcPts val="750"/>
                  </a:spcAft>
                </a:pPr>
                <a:r>
                  <a:rPr lang="el-GR" sz="825" b="1" dirty="0">
                    <a:solidFill>
                      <a:srgbClr val="FFFFFF"/>
                    </a:solidFill>
                    <a:latin typeface="Calibri" panose="020F0502020204030204" charset="0"/>
                    <a:cs typeface="Arial" panose="020B0604020202020204" pitchFamily="34" charset="0"/>
                  </a:rPr>
                  <a:t>23</a:t>
                </a:r>
                <a:endParaRPr lang="el-GR" sz="1500" b="1" dirty="0">
                  <a:latin typeface="Calibri" panose="020F0502020204030204" charset="0"/>
                  <a:cs typeface="Arial" panose="020B0604020202020204" pitchFamily="34" charset="0"/>
                </a:endParaRPr>
              </a:p>
            </p:txBody>
          </p:sp>
          <p:sp>
            <p:nvSpPr>
              <p:cNvPr id="772" name="Line 10"/>
              <p:cNvSpPr>
                <a:spLocks noChangeShapeType="1"/>
              </p:cNvSpPr>
              <p:nvPr/>
            </p:nvSpPr>
            <p:spPr bwMode="auto">
              <a:xfrm flipH="1">
                <a:off x="8280" y="2340"/>
                <a:ext cx="360" cy="720"/>
              </a:xfrm>
              <a:prstGeom prst="line">
                <a:avLst/>
              </a:prstGeom>
              <a:noFill/>
              <a:ln w="19050">
                <a:solidFill>
                  <a:srgbClr val="FFFFFF"/>
                </a:solidFill>
                <a:round/>
                <a:tailEnd type="triangle" w="med" len="med"/>
              </a:ln>
            </p:spPr>
            <p:txBody>
              <a:bodyPr/>
              <a:lstStyle/>
              <a:p>
                <a:endParaRPr lang="en-US" sz="1013"/>
              </a:p>
            </p:txBody>
          </p:sp>
          <p:sp>
            <p:nvSpPr>
              <p:cNvPr id="774" name="Text Box 11"/>
              <p:cNvSpPr txBox="1">
                <a:spLocks noChangeArrowheads="1"/>
              </p:cNvSpPr>
              <p:nvPr/>
            </p:nvSpPr>
            <p:spPr bwMode="auto">
              <a:xfrm>
                <a:off x="7560" y="1659"/>
                <a:ext cx="1296" cy="321"/>
              </a:xfrm>
              <a:prstGeom prst="rect">
                <a:avLst/>
              </a:prstGeom>
              <a:noFill/>
              <a:ln>
                <a:noFill/>
              </a:ln>
            </p:spPr>
            <p:txBody>
              <a:bodyPr lIns="0" tIns="0" rIns="0" bIns="0"/>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spcAft>
                    <a:spcPts val="750"/>
                  </a:spcAft>
                </a:pPr>
                <a:r>
                  <a:rPr lang="el-GR" sz="825" b="1">
                    <a:solidFill>
                      <a:srgbClr val="FFFFFF"/>
                    </a:solidFill>
                    <a:latin typeface="Calibri" panose="020F0502020204030204" charset="0"/>
                    <a:cs typeface="Arial" panose="020B0604020202020204" pitchFamily="34" charset="0"/>
                  </a:rPr>
                  <a:t>DHEA</a:t>
                </a:r>
                <a:endParaRPr lang="el-GR" sz="1500" b="1">
                  <a:latin typeface="Calibri" panose="020F0502020204030204" charset="0"/>
                  <a:cs typeface="Arial" panose="020B0604020202020204" pitchFamily="34" charset="0"/>
                </a:endParaRPr>
              </a:p>
            </p:txBody>
          </p:sp>
          <p:sp>
            <p:nvSpPr>
              <p:cNvPr id="775" name="Line 12"/>
              <p:cNvSpPr>
                <a:spLocks noChangeShapeType="1"/>
              </p:cNvSpPr>
              <p:nvPr/>
            </p:nvSpPr>
            <p:spPr bwMode="auto">
              <a:xfrm flipH="1">
                <a:off x="7920" y="2160"/>
                <a:ext cx="0" cy="1260"/>
              </a:xfrm>
              <a:prstGeom prst="line">
                <a:avLst/>
              </a:prstGeom>
              <a:noFill/>
              <a:ln w="12700">
                <a:solidFill>
                  <a:srgbClr val="FFFFFF"/>
                </a:solidFill>
                <a:round/>
                <a:tailEnd type="triangle" w="med" len="med"/>
              </a:ln>
            </p:spPr>
            <p:txBody>
              <a:bodyPr/>
              <a:lstStyle/>
              <a:p>
                <a:endParaRPr lang="en-US" sz="1013"/>
              </a:p>
            </p:txBody>
          </p:sp>
          <p:sp>
            <p:nvSpPr>
              <p:cNvPr id="776" name="Text Box 13"/>
              <p:cNvSpPr txBox="1">
                <a:spLocks noChangeArrowheads="1"/>
              </p:cNvSpPr>
              <p:nvPr/>
            </p:nvSpPr>
            <p:spPr bwMode="auto">
              <a:xfrm>
                <a:off x="7920" y="4500"/>
                <a:ext cx="900" cy="363"/>
              </a:xfrm>
              <a:prstGeom prst="rect">
                <a:avLst/>
              </a:prstGeom>
              <a:noFill/>
              <a:ln>
                <a:noFill/>
              </a:ln>
            </p:spPr>
            <p:txBody>
              <a:bodyPr lIns="0" tIns="0" rIns="0" bIns="0"/>
              <a:lstStyle>
                <a:lvl1pPr eaLnBrk="0" hangingPunct="0">
                  <a:defRPr sz="2400">
                    <a:solidFill>
                      <a:schemeClr val="tx1"/>
                    </a:solidFill>
                    <a:latin typeface="Times New Roman" panose="02020603050405020304" charset="0"/>
                    <a:ea typeface="MS PGothic" panose="020B0600070205080204" charset="-128"/>
                    <a:cs typeface="MS PGothic" panose="020B0600070205080204" charset="-128"/>
                  </a:defRPr>
                </a:lvl1pPr>
                <a:lvl2pPr marL="742950" indent="-285750" eaLnBrk="0" hangingPunct="0">
                  <a:defRPr sz="2400">
                    <a:solidFill>
                      <a:schemeClr val="tx1"/>
                    </a:solidFill>
                    <a:latin typeface="Times New Roman" panose="02020603050405020304" charset="0"/>
                    <a:ea typeface="MS PGothic" panose="020B0600070205080204" charset="-128"/>
                  </a:defRPr>
                </a:lvl2pPr>
                <a:lvl3pPr marL="1143000" indent="-228600" eaLnBrk="0" hangingPunct="0">
                  <a:defRPr sz="2400">
                    <a:solidFill>
                      <a:schemeClr val="tx1"/>
                    </a:solidFill>
                    <a:latin typeface="Times New Roman" panose="02020603050405020304" charset="0"/>
                    <a:ea typeface="MS PGothic" panose="020B0600070205080204" charset="-128"/>
                  </a:defRPr>
                </a:lvl3pPr>
                <a:lvl4pPr marL="1600200" indent="-228600" eaLnBrk="0" hangingPunct="0">
                  <a:defRPr sz="2400">
                    <a:solidFill>
                      <a:schemeClr val="tx1"/>
                    </a:solidFill>
                    <a:latin typeface="Times New Roman" panose="02020603050405020304" charset="0"/>
                    <a:ea typeface="MS PGothic" panose="020B0600070205080204" charset="-128"/>
                  </a:defRPr>
                </a:lvl4pPr>
                <a:lvl5pPr marL="2057400" indent="-228600" eaLnBrk="0" hangingPunct="0">
                  <a:defRPr sz="2400">
                    <a:solidFill>
                      <a:schemeClr val="tx1"/>
                    </a:solidFill>
                    <a:latin typeface="Times New Roman" panose="020206030504050203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Times New Roman" panose="02020603050405020304" charset="0"/>
                    <a:ea typeface="MS PGothic" panose="020B0600070205080204" charset="-128"/>
                  </a:defRPr>
                </a:lvl9pPr>
              </a:lstStyle>
              <a:p>
                <a:pPr eaLnBrk="1" hangingPunct="1">
                  <a:spcAft>
                    <a:spcPts val="750"/>
                  </a:spcAft>
                </a:pPr>
                <a:r>
                  <a:rPr lang="el-GR" sz="825" b="1">
                    <a:solidFill>
                      <a:srgbClr val="FFFFFF"/>
                    </a:solidFill>
                    <a:latin typeface="Calibri" panose="020F0502020204030204" charset="0"/>
                    <a:cs typeface="Arial" panose="020B0604020202020204" pitchFamily="34" charset="0"/>
                  </a:rPr>
                  <a:t>27</a:t>
                </a:r>
                <a:endParaRPr lang="el-GR" sz="1500" b="1">
                  <a:latin typeface="Calibri" panose="020F0502020204030204" charset="0"/>
                  <a:cs typeface="Arial" panose="020B0604020202020204" pitchFamily="34" charset="0"/>
                </a:endParaRPr>
              </a:p>
            </p:txBody>
          </p:sp>
          <p:sp>
            <p:nvSpPr>
              <p:cNvPr id="778" name="Line 14"/>
              <p:cNvSpPr>
                <a:spLocks noChangeShapeType="1"/>
              </p:cNvSpPr>
              <p:nvPr/>
            </p:nvSpPr>
            <p:spPr bwMode="auto">
              <a:xfrm flipH="1" flipV="1">
                <a:off x="7920" y="4020"/>
                <a:ext cx="120" cy="480"/>
              </a:xfrm>
              <a:prstGeom prst="line">
                <a:avLst/>
              </a:prstGeom>
              <a:noFill/>
              <a:ln w="19050">
                <a:solidFill>
                  <a:srgbClr val="FFFFFF"/>
                </a:solidFill>
                <a:round/>
                <a:tailEnd type="triangle" w="med" len="med"/>
              </a:ln>
            </p:spPr>
            <p:txBody>
              <a:bodyPr/>
              <a:lstStyle/>
              <a:p>
                <a:endParaRPr lang="en-US" sz="1013"/>
              </a:p>
            </p:txBody>
          </p:sp>
        </p:grpSp>
      </p:grpSp>
      <p:pic>
        <p:nvPicPr>
          <p:cNvPr id="770" name="Picture 10">
            <a:extLst>
              <a:ext uri="{FF2B5EF4-FFF2-40B4-BE49-F238E27FC236}">
                <a16:creationId xmlns:a16="http://schemas.microsoft.com/office/drawing/2014/main" xmlns="" id="{2331A86E-4C65-0243-BDC9-2486A87BEA97}"/>
              </a:ext>
            </a:extLst>
          </p:cNvPr>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5126346" y="4546129"/>
            <a:ext cx="1566675" cy="565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80" name="TextBox 779">
            <a:extLst>
              <a:ext uri="{FF2B5EF4-FFF2-40B4-BE49-F238E27FC236}">
                <a16:creationId xmlns:a16="http://schemas.microsoft.com/office/drawing/2014/main" xmlns="" id="{F4E10AAC-248B-E74F-92F4-DA3E01D471E5}"/>
              </a:ext>
            </a:extLst>
          </p:cNvPr>
          <p:cNvSpPr txBox="1"/>
          <p:nvPr/>
        </p:nvSpPr>
        <p:spPr>
          <a:xfrm>
            <a:off x="0" y="4863021"/>
            <a:ext cx="5133200" cy="307777"/>
          </a:xfrm>
          <a:prstGeom prst="rect">
            <a:avLst/>
          </a:prstGeom>
          <a:noFill/>
        </p:spPr>
        <p:txBody>
          <a:bodyPr wrap="none" rtlCol="0">
            <a:spAutoFit/>
          </a:bodyPr>
          <a:lstStyle/>
          <a:p>
            <a:r>
              <a:rPr lang="en-US" sz="1400" b="1" dirty="0">
                <a:solidFill>
                  <a:srgbClr val="FF0000"/>
                </a:solidFill>
              </a:rPr>
              <a:t>- Patent issued in America, Australia, India and European countries</a:t>
            </a:r>
          </a:p>
        </p:txBody>
      </p:sp>
      <p:pic>
        <p:nvPicPr>
          <p:cNvPr id="5" name="Picture 12">
            <a:extLst>
              <a:ext uri="{FF2B5EF4-FFF2-40B4-BE49-F238E27FC236}">
                <a16:creationId xmlns:a16="http://schemas.microsoft.com/office/drawing/2014/main" xmlns="" id="{8CDB4A44-7054-F943-832B-2CF339C8EE24}"/>
              </a:ext>
            </a:extLst>
          </p:cNvPr>
          <p:cNvPicPr>
            <a:picLocks noChangeAspect="1"/>
          </p:cNvPicPr>
          <p:nvPr/>
        </p:nvPicPr>
        <p:blipFill rotWithShape="1">
          <a:blip r:embed="rId9" cstate="screen"/>
          <a:srcRect/>
          <a:stretch/>
        </p:blipFill>
        <p:spPr>
          <a:xfrm>
            <a:off x="6657229" y="1215856"/>
            <a:ext cx="2485387" cy="342988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9" presetClass="entr" presetSubtype="0" fill="hold" grpId="1" nodeType="withEffect">
                                  <p:stCondLst>
                                    <p:cond delay="0"/>
                                  </p:stCondLst>
                                  <p:childTnLst>
                                    <p:set>
                                      <p:cBhvr>
                                        <p:cTn id="12" dur="1" fill="hold">
                                          <p:stCondLst>
                                            <p:cond delay="0"/>
                                          </p:stCondLst>
                                        </p:cTn>
                                        <p:tgtEl>
                                          <p:spTgt spid="780"/>
                                        </p:tgtEl>
                                        <p:attrNameLst>
                                          <p:attrName>style.visibility</p:attrName>
                                        </p:attrNameLst>
                                      </p:cBhvr>
                                      <p:to>
                                        <p:strVal val="visible"/>
                                      </p:to>
                                    </p:set>
                                    <p:animEffect transition="in" filter="dissolve">
                                      <p:cBhvr>
                                        <p:cTn id="13" dur="500"/>
                                        <p:tgtEl>
                                          <p:spTgt spid="780"/>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770"/>
                                        </p:tgtEl>
                                        <p:attrNameLst>
                                          <p:attrName>style.visibility</p:attrName>
                                        </p:attrNameLst>
                                      </p:cBhvr>
                                      <p:to>
                                        <p:strVal val="visible"/>
                                      </p:to>
                                    </p:set>
                                    <p:animEffect transition="in" filter="dissolve">
                                      <p:cBhvr>
                                        <p:cTn id="19" dur="500"/>
                                        <p:tgtEl>
                                          <p:spTgt spid="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0" y="13287"/>
            <a:ext cx="5021943" cy="548720"/>
          </a:xfrm>
          <a:prstGeom prst="rect">
            <a:avLst/>
          </a:prstGeom>
        </p:spPr>
        <p:txBody>
          <a:bodyPr spcFirstLastPara="1" vert="horz" wrap="square" lIns="0" tIns="0" rIns="0" bIns="0" rtlCol="0" anchor="ctr" anchorCtr="0">
            <a:noAutofit/>
          </a:bodyPr>
          <a:lstStyle/>
          <a:p>
            <a:pPr>
              <a:spcBef>
                <a:spcPts val="0"/>
              </a:spcBef>
            </a:pPr>
            <a:r>
              <a:rPr lang="en-GB" sz="2100" b="1" dirty="0" err="1">
                <a:solidFill>
                  <a:srgbClr val="FF0000"/>
                </a:solidFill>
              </a:rPr>
              <a:t>Neurotrophin</a:t>
            </a:r>
            <a:r>
              <a:rPr lang="en-GB" sz="2100" b="1" dirty="0">
                <a:solidFill>
                  <a:srgbClr val="FF0000"/>
                </a:solidFill>
              </a:rPr>
              <a:t> </a:t>
            </a:r>
            <a:r>
              <a:rPr lang="en-GB" sz="2100" b="1" dirty="0" err="1">
                <a:solidFill>
                  <a:srgbClr val="FF0000"/>
                </a:solidFill>
              </a:rPr>
              <a:t>analogs</a:t>
            </a:r>
            <a:r>
              <a:rPr lang="en-GB" sz="2100" b="1" dirty="0">
                <a:solidFill>
                  <a:srgbClr val="FF0000"/>
                </a:solidFill>
              </a:rPr>
              <a:t> in Alzheimer’s Disease</a:t>
            </a:r>
            <a:endParaRPr sz="2100" b="1" dirty="0">
              <a:solidFill>
                <a:srgbClr val="FF0000"/>
              </a:solidFill>
            </a:endParaRPr>
          </a:p>
        </p:txBody>
      </p:sp>
      <p:pic>
        <p:nvPicPr>
          <p:cNvPr id="122" name="Google Shape;122;p28"/>
          <p:cNvPicPr preferRelativeResize="0"/>
          <p:nvPr/>
        </p:nvPicPr>
        <p:blipFill rotWithShape="1">
          <a:blip r:embed="rId3" cstate="screen"/>
          <a:srcRect/>
          <a:stretch>
            <a:fillRect/>
          </a:stretch>
        </p:blipFill>
        <p:spPr>
          <a:xfrm>
            <a:off x="2990368" y="482952"/>
            <a:ext cx="5964198" cy="3637935"/>
          </a:xfrm>
          <a:prstGeom prst="rect">
            <a:avLst/>
          </a:prstGeom>
          <a:noFill/>
          <a:ln>
            <a:noFill/>
          </a:ln>
        </p:spPr>
      </p:pic>
      <p:sp>
        <p:nvSpPr>
          <p:cNvPr id="123" name="Google Shape;123;p28"/>
          <p:cNvSpPr txBox="1"/>
          <p:nvPr/>
        </p:nvSpPr>
        <p:spPr>
          <a:xfrm>
            <a:off x="0" y="482952"/>
            <a:ext cx="2990368" cy="2569666"/>
          </a:xfrm>
          <a:prstGeom prst="rect">
            <a:avLst/>
          </a:prstGeom>
          <a:noFill/>
          <a:ln>
            <a:noFill/>
          </a:ln>
        </p:spPr>
        <p:txBody>
          <a:bodyPr spcFirstLastPara="1" wrap="square" lIns="82925" tIns="82925" rIns="82925" bIns="82925" anchor="t" anchorCtr="0">
            <a:spAutoFit/>
          </a:bodyPr>
          <a:lstStyle/>
          <a:p>
            <a:pPr algn="just"/>
            <a:r>
              <a:rPr lang="en-GB" sz="1301" b="1" dirty="0"/>
              <a:t>BNN27 </a:t>
            </a:r>
            <a:r>
              <a:rPr lang="en-GB" sz="1301" dirty="0"/>
              <a:t>is a newly developed 17-spiro-steroid </a:t>
            </a:r>
            <a:r>
              <a:rPr lang="en-GB" sz="1301" dirty="0" err="1"/>
              <a:t>analog</a:t>
            </a:r>
            <a:r>
              <a:rPr lang="en-GB" sz="1301" dirty="0"/>
              <a:t> that mimics the neuroprotective effects of NGF, acting as selective activator of its receptors, TrkA and p75NTR, </a:t>
            </a:r>
            <a:r>
              <a:rPr lang="en-GB" sz="1301" b="1" dirty="0"/>
              <a:t>promoting neuronal survival and adult hippocampal neurogenesis</a:t>
            </a:r>
            <a:r>
              <a:rPr lang="en-GB" sz="1301" dirty="0"/>
              <a:t>, </a:t>
            </a:r>
            <a:r>
              <a:rPr lang="en-GB" sz="1301" b="1" dirty="0"/>
              <a:t>decreasing amyloid-beta accumulation and reversing cognitive deficits in the 5xFAD mouse model of AD.</a:t>
            </a:r>
            <a:endParaRPr lang="el-GR" sz="1301" dirty="0"/>
          </a:p>
          <a:p>
            <a:endParaRPr lang="pl-PL" sz="1301" i="1" dirty="0"/>
          </a:p>
          <a:p>
            <a:endParaRPr sz="1301" dirty="0"/>
          </a:p>
        </p:txBody>
      </p:sp>
      <p:sp>
        <p:nvSpPr>
          <p:cNvPr id="125" name="Google Shape;125;p28"/>
          <p:cNvSpPr txBox="1"/>
          <p:nvPr/>
        </p:nvSpPr>
        <p:spPr>
          <a:xfrm>
            <a:off x="4385830" y="4492466"/>
            <a:ext cx="4691682" cy="738633"/>
          </a:xfrm>
          <a:prstGeom prst="rect">
            <a:avLst/>
          </a:prstGeom>
          <a:noFill/>
          <a:ln>
            <a:noFill/>
          </a:ln>
        </p:spPr>
        <p:txBody>
          <a:bodyPr spcFirstLastPara="1" wrap="square" lIns="91425" tIns="91425" rIns="91425" bIns="91425" anchor="t" anchorCtr="0">
            <a:spAutoFit/>
          </a:bodyPr>
          <a:lstStyle/>
          <a:p>
            <a:pPr algn="r"/>
            <a:r>
              <a:rPr lang="en-GB" sz="1200" i="1" dirty="0"/>
              <a:t>Kokkali et al., Molecular Psychiatry 2024</a:t>
            </a:r>
          </a:p>
          <a:p>
            <a:pPr algn="r"/>
            <a:r>
              <a:rPr lang="en-GB" sz="1200" i="1" dirty="0" err="1"/>
              <a:t>Zota</a:t>
            </a:r>
            <a:r>
              <a:rPr lang="en-GB" sz="1200" i="1" dirty="0"/>
              <a:t> et al, Glia, 2024</a:t>
            </a:r>
          </a:p>
          <a:p>
            <a:pPr algn="r"/>
            <a:r>
              <a:rPr lang="en-GB" sz="1200" i="1" dirty="0" err="1"/>
              <a:t>Charou</a:t>
            </a:r>
            <a:r>
              <a:rPr lang="en-GB" sz="1200" i="1" dirty="0"/>
              <a:t> et al., Stem Cell Research &amp; Therapy, 2024</a:t>
            </a:r>
            <a:endParaRPr sz="1200" i="1" dirty="0"/>
          </a:p>
        </p:txBody>
      </p:sp>
      <p:pic>
        <p:nvPicPr>
          <p:cNvPr id="6" name="Picture 5">
            <a:extLst>
              <a:ext uri="{FF2B5EF4-FFF2-40B4-BE49-F238E27FC236}">
                <a16:creationId xmlns:a16="http://schemas.microsoft.com/office/drawing/2014/main" xmlns="" id="{D11F3E7C-1F5A-8448-8114-6AB693550CEE}"/>
              </a:ext>
            </a:extLst>
          </p:cNvPr>
          <p:cNvPicPr>
            <a:picLocks noChangeAspect="1"/>
          </p:cNvPicPr>
          <p:nvPr/>
        </p:nvPicPr>
        <p:blipFill>
          <a:blip r:embed="rId4" cstate="screen"/>
          <a:stretch>
            <a:fillRect/>
          </a:stretch>
        </p:blipFill>
        <p:spPr>
          <a:xfrm>
            <a:off x="8229600" y="0"/>
            <a:ext cx="660157" cy="417651"/>
          </a:xfrm>
          <a:prstGeom prst="rect">
            <a:avLst/>
          </a:prstGeom>
        </p:spPr>
      </p:pic>
      <p:sp>
        <p:nvSpPr>
          <p:cNvPr id="7" name="TextBox 6">
            <a:extLst>
              <a:ext uri="{FF2B5EF4-FFF2-40B4-BE49-F238E27FC236}">
                <a16:creationId xmlns:a16="http://schemas.microsoft.com/office/drawing/2014/main" xmlns="" id="{BF878DF0-450D-8944-9741-9BB9EAC05EEA}"/>
              </a:ext>
            </a:extLst>
          </p:cNvPr>
          <p:cNvSpPr txBox="1"/>
          <p:nvPr/>
        </p:nvSpPr>
        <p:spPr>
          <a:xfrm>
            <a:off x="6435993" y="89283"/>
            <a:ext cx="2641519" cy="276999"/>
          </a:xfrm>
          <a:prstGeom prst="rect">
            <a:avLst/>
          </a:prstGeom>
          <a:noFill/>
        </p:spPr>
        <p:txBody>
          <a:bodyPr wrap="square" rtlCol="0">
            <a:spAutoFit/>
          </a:bodyPr>
          <a:lstStyle/>
          <a:p>
            <a:r>
              <a:rPr lang="en-US" sz="1200" b="1" dirty="0"/>
              <a:t>5xFAD mouse model of AD</a:t>
            </a:r>
            <a:endParaRPr lang="el-GR" sz="1200" b="1" dirty="0"/>
          </a:p>
        </p:txBody>
      </p:sp>
      <p:pic>
        <p:nvPicPr>
          <p:cNvPr id="8" name="Picture 6">
            <a:extLst>
              <a:ext uri="{FF2B5EF4-FFF2-40B4-BE49-F238E27FC236}">
                <a16:creationId xmlns:a16="http://schemas.microsoft.com/office/drawing/2014/main" xmlns="" id="{76FCC229-EE6D-1D44-ACA9-9DEDC3AEE557}"/>
              </a:ext>
            </a:extLst>
          </p:cNvPr>
          <p:cNvPicPr>
            <a:picLocks noChangeAspect="1"/>
          </p:cNvPicPr>
          <p:nvPr/>
        </p:nvPicPr>
        <p:blipFill>
          <a:blip r:embed="rId5" cstate="screen"/>
          <a:stretch>
            <a:fillRect/>
          </a:stretch>
        </p:blipFill>
        <p:spPr>
          <a:xfrm>
            <a:off x="25045" y="2726315"/>
            <a:ext cx="1092555" cy="677285"/>
          </a:xfrm>
          <a:prstGeom prst="rect">
            <a:avLst/>
          </a:prstGeom>
        </p:spPr>
      </p:pic>
      <p:pic>
        <p:nvPicPr>
          <p:cNvPr id="9" name="Picture 5">
            <a:extLst>
              <a:ext uri="{FF2B5EF4-FFF2-40B4-BE49-F238E27FC236}">
                <a16:creationId xmlns:a16="http://schemas.microsoft.com/office/drawing/2014/main" xmlns="" id="{405D0733-31A3-2247-B055-2E5A470DE5BB}"/>
              </a:ext>
            </a:extLst>
          </p:cNvPr>
          <p:cNvPicPr>
            <a:picLocks noChangeAspect="1"/>
          </p:cNvPicPr>
          <p:nvPr/>
        </p:nvPicPr>
        <p:blipFill>
          <a:blip r:embed="rId6" cstate="screen"/>
          <a:stretch>
            <a:fillRect/>
          </a:stretch>
        </p:blipFill>
        <p:spPr>
          <a:xfrm>
            <a:off x="1151897" y="2822775"/>
            <a:ext cx="908853" cy="548719"/>
          </a:xfrm>
          <a:prstGeom prst="rect">
            <a:avLst/>
          </a:prstGeom>
        </p:spPr>
      </p:pic>
      <p:pic>
        <p:nvPicPr>
          <p:cNvPr id="10" name="Picture 2" descr="icture">
            <a:extLst>
              <a:ext uri="{FF2B5EF4-FFF2-40B4-BE49-F238E27FC236}">
                <a16:creationId xmlns:a16="http://schemas.microsoft.com/office/drawing/2014/main" xmlns="" id="{ACEEF992-FD7A-5147-AE21-D6E4161B969F}"/>
              </a:ext>
            </a:extLst>
          </p:cNvPr>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0" y="3403600"/>
            <a:ext cx="1850058" cy="172499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9">
            <a:extLst>
              <a:ext uri="{FF2B5EF4-FFF2-40B4-BE49-F238E27FC236}">
                <a16:creationId xmlns:a16="http://schemas.microsoft.com/office/drawing/2014/main" xmlns="" id="{2ACE813B-3898-0F4A-B9C0-EE324F4D3EC5}"/>
              </a:ext>
            </a:extLst>
          </p:cNvPr>
          <p:cNvPicPr>
            <a:picLocks noChangeAspect="1"/>
          </p:cNvPicPr>
          <p:nvPr/>
        </p:nvPicPr>
        <p:blipFill>
          <a:blip r:embed="rId8" cstate="screen"/>
          <a:stretch>
            <a:fillRect/>
          </a:stretch>
        </p:blipFill>
        <p:spPr>
          <a:xfrm>
            <a:off x="1891156" y="3667937"/>
            <a:ext cx="1353065" cy="1460659"/>
          </a:xfrm>
          <a:prstGeom prst="rect">
            <a:avLst/>
          </a:prstGeom>
        </p:spPr>
      </p:pic>
      <p:sp>
        <p:nvSpPr>
          <p:cNvPr id="2" name="TextBox 1">
            <a:extLst>
              <a:ext uri="{FF2B5EF4-FFF2-40B4-BE49-F238E27FC236}">
                <a16:creationId xmlns:a16="http://schemas.microsoft.com/office/drawing/2014/main" xmlns="" id="{757CDB35-EC60-C649-AB4C-9A031778BF9A}"/>
              </a:ext>
            </a:extLst>
          </p:cNvPr>
          <p:cNvSpPr txBox="1"/>
          <p:nvPr/>
        </p:nvSpPr>
        <p:spPr>
          <a:xfrm>
            <a:off x="3244221" y="4237557"/>
            <a:ext cx="2788909" cy="769441"/>
          </a:xfrm>
          <a:prstGeom prst="rect">
            <a:avLst/>
          </a:prstGeom>
          <a:noFill/>
        </p:spPr>
        <p:txBody>
          <a:bodyPr wrap="square" rtlCol="0">
            <a:spAutoFit/>
          </a:bodyPr>
          <a:lstStyle/>
          <a:p>
            <a:pPr algn="just"/>
            <a:r>
              <a:rPr lang="en-US" sz="1100" b="1" u="sng" dirty="0" err="1"/>
              <a:t>EuroNeurotrophin</a:t>
            </a:r>
            <a:r>
              <a:rPr lang="en-US" sz="1100" b="1" u="sng" dirty="0"/>
              <a:t> MSC-ITN program</a:t>
            </a:r>
            <a:r>
              <a:rPr lang="en-US" sz="1100" dirty="0"/>
              <a:t>: Development and biological characterization of novel selective agonists for </a:t>
            </a:r>
            <a:r>
              <a:rPr lang="en-US" sz="1100" dirty="0" err="1"/>
              <a:t>neurotrophin</a:t>
            </a:r>
            <a:r>
              <a:rPr lang="en-US" sz="1100" dirty="0"/>
              <a:t> receptors against Alzheimer’s Disease</a:t>
            </a:r>
            <a:endParaRPr lang="el-GR"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944" y="-10004"/>
            <a:ext cx="8854068" cy="584775"/>
          </a:xfrm>
          <a:prstGeom prst="rect">
            <a:avLst/>
          </a:prstGeom>
          <a:noFill/>
        </p:spPr>
        <p:txBody>
          <a:bodyPr wrap="square" rtlCol="0">
            <a:spAutoFit/>
          </a:bodyPr>
          <a:lstStyle/>
          <a:p>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rPr>
              <a:t>Evaluation of </a:t>
            </a:r>
            <a:r>
              <a:rPr lang="en-US" sz="1600" b="1" dirty="0" err="1">
                <a:latin typeface="Arial Unicode MS" panose="020B0604020202020204" pitchFamily="34" charset="-128"/>
                <a:ea typeface="Arial Unicode MS" panose="020B0604020202020204" pitchFamily="34" charset="-128"/>
                <a:cs typeface="Arial Unicode MS" panose="020B0604020202020204" pitchFamily="34" charset="-128"/>
              </a:rPr>
              <a:t>Microneurotrophins</a:t>
            </a:r>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rPr>
              <a:t> in human iPSC-derived neurons and glia cells</a:t>
            </a:r>
          </a:p>
          <a:p>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rPr>
              <a:t>Resembling human adult neurogenesis </a:t>
            </a:r>
            <a:endParaRPr lang="el-GR"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TextBox 1"/>
          <p:cNvSpPr txBox="1"/>
          <p:nvPr/>
        </p:nvSpPr>
        <p:spPr>
          <a:xfrm>
            <a:off x="3063406" y="549401"/>
            <a:ext cx="2923674" cy="404085"/>
          </a:xfrm>
          <a:prstGeom prst="rect">
            <a:avLst/>
          </a:prstGeom>
          <a:noFill/>
        </p:spPr>
        <p:txBody>
          <a:bodyPr wrap="square" rtlCol="0">
            <a:spAutoFit/>
          </a:bodyPr>
          <a:lstStyle/>
          <a:p>
            <a:pPr marL="214313" indent="-214313">
              <a:buFont typeface="Wingdings" panose="05000000000000000000" pitchFamily="2" charset="2"/>
              <a:buChar char="ü"/>
            </a:pPr>
            <a:r>
              <a:rPr lang="el-GR" sz="1013" dirty="0">
                <a:latin typeface="Arial Unicode MS" panose="020B0604020202020204" pitchFamily="34" charset="-128"/>
                <a:ea typeface="Arial Unicode MS" panose="020B0604020202020204" pitchFamily="34" charset="-128"/>
                <a:cs typeface="Arial Unicode MS" panose="020B0604020202020204" pitchFamily="34" charset="-128"/>
              </a:rPr>
              <a:t>Η</a:t>
            </a:r>
            <a:r>
              <a:rPr lang="en-US" sz="1013" dirty="0" err="1">
                <a:latin typeface="Arial Unicode MS" panose="020B0604020202020204" pitchFamily="34" charset="-128"/>
                <a:ea typeface="Arial Unicode MS" panose="020B0604020202020204" pitchFamily="34" charset="-128"/>
                <a:cs typeface="Arial Unicode MS" panose="020B0604020202020204" pitchFamily="34" charset="-128"/>
              </a:rPr>
              <a:t>ealthy</a:t>
            </a: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 subjects</a:t>
            </a:r>
          </a:p>
          <a:p>
            <a:pPr marL="214313" indent="-214313">
              <a:buFont typeface="Wingdings" panose="05000000000000000000" pitchFamily="2" charset="2"/>
              <a:buChar char="ü"/>
            </a:pP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AD patients (inherited/sporadic)</a:t>
            </a:r>
          </a:p>
        </p:txBody>
      </p:sp>
      <p:sp>
        <p:nvSpPr>
          <p:cNvPr id="11" name="TextBox 10"/>
          <p:cNvSpPr txBox="1"/>
          <p:nvPr/>
        </p:nvSpPr>
        <p:spPr>
          <a:xfrm>
            <a:off x="3548797" y="973743"/>
            <a:ext cx="2046406" cy="559961"/>
          </a:xfrm>
          <a:prstGeom prst="rect">
            <a:avLst/>
          </a:prstGeom>
          <a:noFill/>
        </p:spPr>
        <p:txBody>
          <a:bodyPr wrap="square" rtlCol="0">
            <a:spAutoFit/>
          </a:bodyPr>
          <a:lstStyle/>
          <a:p>
            <a:pPr algn="ct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Differentiation protocol towards cortical neurons, astrocytes, microglia, oligodendrocytes</a:t>
            </a:r>
            <a:endParaRPr lang="el-GR" sz="1013"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11"/>
          <p:cNvSpPr txBox="1"/>
          <p:nvPr/>
        </p:nvSpPr>
        <p:spPr>
          <a:xfrm>
            <a:off x="2942685" y="1695396"/>
            <a:ext cx="2923675" cy="404085"/>
          </a:xfrm>
          <a:prstGeom prst="rect">
            <a:avLst/>
          </a:prstGeom>
          <a:solidFill>
            <a:schemeClr val="bg1"/>
          </a:solidFill>
        </p:spPr>
        <p:txBody>
          <a:bodyPr wrap="square" rtlCol="0">
            <a:spAutoFit/>
          </a:bodyPr>
          <a:lstStyle/>
          <a:p>
            <a:pPr algn="ct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Co-cultures of healthy/diseased neurons/glia </a:t>
            </a:r>
          </a:p>
          <a:p>
            <a:pPr algn="ct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013" dirty="0" err="1">
                <a:latin typeface="Arial Unicode MS" panose="020B0604020202020204" pitchFamily="34" charset="-128"/>
                <a:ea typeface="Arial Unicode MS" panose="020B0604020202020204" pitchFamily="34" charset="-128"/>
                <a:cs typeface="Arial Unicode MS" panose="020B0604020202020204" pitchFamily="34" charset="-128"/>
              </a:rPr>
              <a:t>microneurotrophins</a:t>
            </a:r>
            <a:endParaRPr lang="el-GR" sz="1013"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p:cNvSpPr txBox="1"/>
          <p:nvPr/>
        </p:nvSpPr>
        <p:spPr>
          <a:xfrm>
            <a:off x="1656129" y="2606089"/>
            <a:ext cx="4104456" cy="559961"/>
          </a:xfrm>
          <a:prstGeom prst="rect">
            <a:avLst/>
          </a:prstGeom>
          <a:noFill/>
        </p:spPr>
        <p:txBody>
          <a:bodyPr wrap="square" rtlCol="0">
            <a:spAutoFit/>
          </a:bodyPr>
          <a:lstStyle/>
          <a:p>
            <a:pPr algn="ct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Do we have amelioration of the A</a:t>
            </a:r>
            <a:r>
              <a:rPr lang="el-GR" sz="1013" dirty="0">
                <a:latin typeface="Arial Unicode MS" panose="020B0604020202020204" pitchFamily="34" charset="-128"/>
                <a:ea typeface="Arial Unicode MS" panose="020B0604020202020204" pitchFamily="34" charset="-128"/>
                <a:cs typeface="Arial Unicode MS" panose="020B0604020202020204" pitchFamily="34" charset="-128"/>
              </a:rPr>
              <a:t>β</a:t>
            </a: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 production?</a:t>
            </a:r>
          </a:p>
          <a:p>
            <a:pPr algn="ct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Can we protect precursors or mature cells from A</a:t>
            </a:r>
            <a:r>
              <a:rPr lang="el-GR" sz="1013" dirty="0">
                <a:latin typeface="Arial Unicode MS" panose="020B0604020202020204" pitchFamily="34" charset="-128"/>
                <a:ea typeface="Arial Unicode MS" panose="020B0604020202020204" pitchFamily="34" charset="-128"/>
                <a:cs typeface="Arial Unicode MS" panose="020B0604020202020204" pitchFamily="34" charset="-128"/>
              </a:rPr>
              <a:t>β</a:t>
            </a: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ctr"/>
            <a:r>
              <a:rPr lang="en-US" sz="1013" dirty="0">
                <a:latin typeface="Arial Unicode MS" panose="020B0604020202020204" pitchFamily="34" charset="-128"/>
                <a:ea typeface="Arial Unicode MS" panose="020B0604020202020204" pitchFamily="34" charset="-128"/>
                <a:cs typeface="Arial Unicode MS" panose="020B0604020202020204" pitchFamily="34" charset="-128"/>
              </a:rPr>
              <a:t>Is the differentiation process affected?</a:t>
            </a:r>
            <a:endParaRPr lang="el-GR" sz="1013"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Down Arrow 13"/>
          <p:cNvSpPr/>
          <p:nvPr/>
        </p:nvSpPr>
        <p:spPr>
          <a:xfrm>
            <a:off x="3455101" y="1976598"/>
            <a:ext cx="194198" cy="589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pic>
        <p:nvPicPr>
          <p:cNvPr id="15" name="Picture 4" descr="Αποτέλεσμα εικόνας για ipsc use in neuronal research">
            <a:extLst>
              <a:ext uri="{FF2B5EF4-FFF2-40B4-BE49-F238E27FC236}">
                <a16:creationId xmlns:a16="http://schemas.microsoft.com/office/drawing/2014/main" xmlns="" id="{52059B16-B412-0644-9603-2EC962A15A24}"/>
              </a:ext>
            </a:extLst>
          </p:cNvPr>
          <p:cNvPicPr>
            <a:picLocks noChangeAspect="1" noChangeArrowheads="1"/>
          </p:cNvPicPr>
          <p:nvPr/>
        </p:nvPicPr>
        <p:blipFill>
          <a:blip r:embed="rId3" cstate="screen"/>
          <a:srcRect/>
          <a:stretch>
            <a:fillRect/>
          </a:stretch>
        </p:blipFill>
        <p:spPr bwMode="auto">
          <a:xfrm>
            <a:off x="25152" y="581571"/>
            <a:ext cx="3097242" cy="1955840"/>
          </a:xfrm>
          <a:prstGeom prst="rect">
            <a:avLst/>
          </a:prstGeom>
          <a:noFill/>
        </p:spPr>
      </p:pic>
      <p:pic>
        <p:nvPicPr>
          <p:cNvPr id="16" name="Picture 3">
            <a:extLst>
              <a:ext uri="{FF2B5EF4-FFF2-40B4-BE49-F238E27FC236}">
                <a16:creationId xmlns:a16="http://schemas.microsoft.com/office/drawing/2014/main" xmlns="" id="{6FCA7C25-1FD8-C140-A0FB-8FC09EC7D92C}"/>
              </a:ext>
            </a:extLst>
          </p:cNvPr>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0" y="3887225"/>
            <a:ext cx="2006434" cy="1228924"/>
          </a:xfrm>
          <a:prstGeom prst="rect">
            <a:avLst/>
          </a:prstGeom>
        </p:spPr>
      </p:pic>
      <p:pic>
        <p:nvPicPr>
          <p:cNvPr id="17" name="Picture 2">
            <a:extLst>
              <a:ext uri="{FF2B5EF4-FFF2-40B4-BE49-F238E27FC236}">
                <a16:creationId xmlns:a16="http://schemas.microsoft.com/office/drawing/2014/main" xmlns="" id="{84224273-0819-D241-92AD-8BEF8D56119E}"/>
              </a:ext>
            </a:extLst>
          </p:cNvPr>
          <p:cNvPicPr>
            <a:picLocks noChangeAspect="1"/>
          </p:cNvPicPr>
          <p:nvPr/>
        </p:nvPicPr>
        <p:blipFill rotWithShape="1">
          <a:blip r:embed="rId5" cstate="screen">
            <a:extLst>
              <a:ext uri="{28A0092B-C50C-407E-A947-70E740481C1C}">
                <a14:useLocalDpi xmlns:a14="http://schemas.microsoft.com/office/drawing/2010/main" xmlns="" val="0"/>
              </a:ext>
            </a:extLst>
          </a:blip>
          <a:srcRect/>
          <a:stretch/>
        </p:blipFill>
        <p:spPr>
          <a:xfrm>
            <a:off x="2006434" y="3894025"/>
            <a:ext cx="1970416" cy="1155279"/>
          </a:xfrm>
          <a:prstGeom prst="rect">
            <a:avLst/>
          </a:prstGeom>
        </p:spPr>
      </p:pic>
      <p:sp>
        <p:nvSpPr>
          <p:cNvPr id="4" name="TextBox 3">
            <a:extLst>
              <a:ext uri="{FF2B5EF4-FFF2-40B4-BE49-F238E27FC236}">
                <a16:creationId xmlns:a16="http://schemas.microsoft.com/office/drawing/2014/main" xmlns="" id="{EB89D71E-D542-E44A-BE68-68AF90041C42}"/>
              </a:ext>
            </a:extLst>
          </p:cNvPr>
          <p:cNvSpPr txBox="1"/>
          <p:nvPr/>
        </p:nvSpPr>
        <p:spPr>
          <a:xfrm>
            <a:off x="-68560" y="3324280"/>
            <a:ext cx="4336310" cy="523220"/>
          </a:xfrm>
          <a:prstGeom prst="rect">
            <a:avLst/>
          </a:prstGeom>
          <a:noFill/>
        </p:spPr>
        <p:txBody>
          <a:bodyPr wrap="square" rtlCol="0">
            <a:spAutoFit/>
          </a:bodyPr>
          <a:lstStyle/>
          <a:p>
            <a:r>
              <a:rPr lang="en-US" sz="1400" b="1" dirty="0"/>
              <a:t>Adult neurogenesis is altered in neurological and psychiatric diseases</a:t>
            </a:r>
            <a:endParaRPr lang="el-GR" sz="1400" b="1" dirty="0"/>
          </a:p>
        </p:txBody>
      </p:sp>
      <p:pic>
        <p:nvPicPr>
          <p:cNvPr id="18" name="Εικόνα 17">
            <a:extLst>
              <a:ext uri="{FF2B5EF4-FFF2-40B4-BE49-F238E27FC236}">
                <a16:creationId xmlns:a16="http://schemas.microsoft.com/office/drawing/2014/main" xmlns="" id="{8EDCADD0-303C-CE42-A902-E19D887CC6CF}"/>
              </a:ext>
            </a:extLst>
          </p:cNvPr>
          <p:cNvPicPr>
            <a:picLocks noChangeAspect="1"/>
          </p:cNvPicPr>
          <p:nvPr/>
        </p:nvPicPr>
        <p:blipFill>
          <a:blip r:embed="rId6" cstate="screen"/>
          <a:stretch>
            <a:fillRect/>
          </a:stretch>
        </p:blipFill>
        <p:spPr>
          <a:xfrm flipH="1">
            <a:off x="5373169" y="1960124"/>
            <a:ext cx="1218330" cy="1193963"/>
          </a:xfrm>
          <a:prstGeom prst="rect">
            <a:avLst/>
          </a:prstGeom>
        </p:spPr>
      </p:pic>
      <p:pic>
        <p:nvPicPr>
          <p:cNvPr id="19" name="Picture 3">
            <a:extLst>
              <a:ext uri="{FF2B5EF4-FFF2-40B4-BE49-F238E27FC236}">
                <a16:creationId xmlns:a16="http://schemas.microsoft.com/office/drawing/2014/main" xmlns="" id="{A26239B7-BC34-2543-A985-B4BF48462ABC}"/>
              </a:ext>
            </a:extLst>
          </p:cNvPr>
          <p:cNvPicPr>
            <a:picLocks noChangeAspect="1"/>
          </p:cNvPicPr>
          <p:nvPr/>
        </p:nvPicPr>
        <p:blipFill>
          <a:blip r:embed="rId7" cstate="screen"/>
          <a:stretch>
            <a:fillRect/>
          </a:stretch>
        </p:blipFill>
        <p:spPr>
          <a:xfrm>
            <a:off x="5681221" y="272715"/>
            <a:ext cx="1560286" cy="1687409"/>
          </a:xfrm>
          <a:prstGeom prst="rect">
            <a:avLst/>
          </a:prstGeom>
        </p:spPr>
      </p:pic>
      <p:pic>
        <p:nvPicPr>
          <p:cNvPr id="20" name="Picture 3">
            <a:extLst>
              <a:ext uri="{FF2B5EF4-FFF2-40B4-BE49-F238E27FC236}">
                <a16:creationId xmlns:a16="http://schemas.microsoft.com/office/drawing/2014/main" xmlns="" id="{548A77A7-921C-5F44-BA0E-72D4A410A05C}"/>
              </a:ext>
            </a:extLst>
          </p:cNvPr>
          <p:cNvPicPr>
            <a:picLocks noChangeAspect="1"/>
          </p:cNvPicPr>
          <p:nvPr/>
        </p:nvPicPr>
        <p:blipFill>
          <a:blip r:embed="rId8" cstate="screen"/>
          <a:stretch>
            <a:fillRect/>
          </a:stretch>
        </p:blipFill>
        <p:spPr>
          <a:xfrm>
            <a:off x="4012868" y="3629860"/>
            <a:ext cx="2099512" cy="1413527"/>
          </a:xfrm>
          <a:prstGeom prst="rect">
            <a:avLst/>
          </a:prstGeom>
        </p:spPr>
      </p:pic>
      <p:sp>
        <p:nvSpPr>
          <p:cNvPr id="21" name="TextBox 20">
            <a:extLst>
              <a:ext uri="{FF2B5EF4-FFF2-40B4-BE49-F238E27FC236}">
                <a16:creationId xmlns:a16="http://schemas.microsoft.com/office/drawing/2014/main" xmlns="" id="{37C837C2-E072-7848-B99C-B862836D0D7C}"/>
              </a:ext>
            </a:extLst>
          </p:cNvPr>
          <p:cNvSpPr txBox="1"/>
          <p:nvPr/>
        </p:nvSpPr>
        <p:spPr>
          <a:xfrm>
            <a:off x="3735144" y="3200612"/>
            <a:ext cx="2734269" cy="461665"/>
          </a:xfrm>
          <a:prstGeom prst="rect">
            <a:avLst/>
          </a:prstGeom>
          <a:noFill/>
        </p:spPr>
        <p:txBody>
          <a:bodyPr wrap="square" rtlCol="0">
            <a:spAutoFit/>
          </a:bodyPr>
          <a:lstStyle/>
          <a:p>
            <a:r>
              <a:rPr lang="en-US" sz="1200" b="1" dirty="0" err="1"/>
              <a:t>RNAseq</a:t>
            </a:r>
            <a:r>
              <a:rPr lang="en-US" sz="1200" b="1" dirty="0"/>
              <a:t>/proteomics analysis of human and mouse brain</a:t>
            </a:r>
            <a:endParaRPr lang="el-GR" sz="1200" b="1" dirty="0"/>
          </a:p>
        </p:txBody>
      </p:sp>
      <p:pic>
        <p:nvPicPr>
          <p:cNvPr id="22" name="Picture 7">
            <a:extLst>
              <a:ext uri="{FF2B5EF4-FFF2-40B4-BE49-F238E27FC236}">
                <a16:creationId xmlns:a16="http://schemas.microsoft.com/office/drawing/2014/main" xmlns="" id="{55B0AEFF-5994-2140-8A82-F0FECA1040BF}"/>
              </a:ext>
            </a:extLst>
          </p:cNvPr>
          <p:cNvPicPr>
            <a:picLocks noChangeAspect="1"/>
          </p:cNvPicPr>
          <p:nvPr/>
        </p:nvPicPr>
        <p:blipFill rotWithShape="1">
          <a:blip r:embed="rId9" cstate="screen">
            <a:extLst>
              <a:ext uri="{28A0092B-C50C-407E-A947-70E740481C1C}">
                <a14:useLocalDpi xmlns:a14="http://schemas.microsoft.com/office/drawing/2010/main" xmlns="" val="0"/>
              </a:ext>
            </a:extLst>
          </a:blip>
          <a:srcRect/>
          <a:stretch/>
        </p:blipFill>
        <p:spPr>
          <a:xfrm>
            <a:off x="7290301" y="11031"/>
            <a:ext cx="1814157" cy="670539"/>
          </a:xfrm>
          <a:prstGeom prst="rect">
            <a:avLst/>
          </a:prstGeom>
          <a:ln w="12700">
            <a:solidFill>
              <a:schemeClr val="accent1"/>
            </a:solidFill>
          </a:ln>
        </p:spPr>
      </p:pic>
      <p:grpSp>
        <p:nvGrpSpPr>
          <p:cNvPr id="23" name="25 - Ομάδα">
            <a:extLst>
              <a:ext uri="{FF2B5EF4-FFF2-40B4-BE49-F238E27FC236}">
                <a16:creationId xmlns:a16="http://schemas.microsoft.com/office/drawing/2014/main" xmlns="" id="{7602CD9A-53FA-3648-803D-89FEA544BA2E}"/>
              </a:ext>
            </a:extLst>
          </p:cNvPr>
          <p:cNvGrpSpPr/>
          <p:nvPr/>
        </p:nvGrpSpPr>
        <p:grpSpPr>
          <a:xfrm>
            <a:off x="7319133" y="1625803"/>
            <a:ext cx="1493992" cy="1471844"/>
            <a:chOff x="5019275" y="4032056"/>
            <a:chExt cx="3293536" cy="2827545"/>
          </a:xfrm>
        </p:grpSpPr>
        <p:pic>
          <p:nvPicPr>
            <p:cNvPr id="24" name="4 - Εικόνα">
              <a:extLst>
                <a:ext uri="{FF2B5EF4-FFF2-40B4-BE49-F238E27FC236}">
                  <a16:creationId xmlns:a16="http://schemas.microsoft.com/office/drawing/2014/main" xmlns="" id="{2BB4A9B3-7DC9-F94F-832E-F99DD93F28F6}"/>
                </a:ext>
              </a:extLst>
            </p:cNvPr>
            <p:cNvPicPr/>
            <p:nvPr/>
          </p:nvPicPr>
          <p:blipFill rotWithShape="1">
            <a:blip r:embed="rId10" cstate="screen">
              <a:extLst>
                <a:ext uri="{28A0092B-C50C-407E-A947-70E740481C1C}">
                  <a14:useLocalDpi xmlns:a14="http://schemas.microsoft.com/office/drawing/2010/main" xmlns="" val="0"/>
                </a:ext>
              </a:extLst>
            </a:blip>
            <a:srcRect/>
            <a:stretch/>
          </p:blipFill>
          <p:spPr bwMode="auto">
            <a:xfrm>
              <a:off x="5520568" y="4221088"/>
              <a:ext cx="936104" cy="864096"/>
            </a:xfrm>
            <a:prstGeom prst="rect">
              <a:avLst/>
            </a:prstGeom>
            <a:noFill/>
            <a:ln>
              <a:noFill/>
            </a:ln>
            <a:extLst>
              <a:ext uri="{53640926-AAD7-44D8-BBD7-CCE9431645EC}">
                <a14:shadowObscured xmlns:a14="http://schemas.microsoft.com/office/drawing/2010/main" xmlns=""/>
              </a:ext>
            </a:extLst>
          </p:spPr>
        </p:pic>
        <p:sp>
          <p:nvSpPr>
            <p:cNvPr id="25" name="Text Box 4">
              <a:extLst>
                <a:ext uri="{FF2B5EF4-FFF2-40B4-BE49-F238E27FC236}">
                  <a16:creationId xmlns:a16="http://schemas.microsoft.com/office/drawing/2014/main" xmlns="" id="{D335F4CC-9C50-394B-A898-D46C811BF55F}"/>
                </a:ext>
              </a:extLst>
            </p:cNvPr>
            <p:cNvSpPr txBox="1">
              <a:spLocks noChangeArrowheads="1"/>
            </p:cNvSpPr>
            <p:nvPr/>
          </p:nvSpPr>
          <p:spPr bwMode="auto">
            <a:xfrm>
              <a:off x="7379438" y="5013175"/>
              <a:ext cx="331975" cy="335194"/>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p>
              <a:pPr defTabSz="685800" fontAlgn="base">
                <a:spcBef>
                  <a:spcPct val="0"/>
                </a:spcBef>
                <a:spcAft>
                  <a:spcPts val="750"/>
                </a:spcAft>
              </a:pPr>
              <a:r>
                <a:rPr lang="en-US" sz="800">
                  <a:solidFill>
                    <a:srgbClr val="FFFFFF"/>
                  </a:solidFill>
                  <a:latin typeface="Calibri" pitchFamily="34" charset="0"/>
                  <a:cs typeface="Arial" pitchFamily="34" charset="0"/>
                </a:rPr>
                <a:t>E</a:t>
              </a:r>
              <a:endParaRPr lang="el-GR" sz="800">
                <a:latin typeface="Arial" pitchFamily="34" charset="0"/>
                <a:cs typeface="Arial" pitchFamily="34" charset="0"/>
              </a:endParaRPr>
            </a:p>
          </p:txBody>
        </p:sp>
        <p:pic>
          <p:nvPicPr>
            <p:cNvPr id="26" name="6 - Εικόνα" descr="map2.jpg">
              <a:extLst>
                <a:ext uri="{FF2B5EF4-FFF2-40B4-BE49-F238E27FC236}">
                  <a16:creationId xmlns:a16="http://schemas.microsoft.com/office/drawing/2014/main" xmlns="" id="{F1E271B3-C1A9-7F4B-A72B-7092ADB5772A}"/>
                </a:ext>
              </a:extLst>
            </p:cNvPr>
            <p:cNvPicPr>
              <a:picLocks noChangeAspect="1"/>
            </p:cNvPicPr>
            <p:nvPr/>
          </p:nvPicPr>
          <p:blipFill>
            <a:blip r:embed="rId11" cstate="screen"/>
            <a:stretch>
              <a:fillRect/>
            </a:stretch>
          </p:blipFill>
          <p:spPr>
            <a:xfrm>
              <a:off x="6732240" y="5373216"/>
              <a:ext cx="1308608" cy="1308608"/>
            </a:xfrm>
            <a:prstGeom prst="rect">
              <a:avLst/>
            </a:prstGeom>
          </p:spPr>
        </p:pic>
        <p:sp>
          <p:nvSpPr>
            <p:cNvPr id="27" name="7 - TextBox">
              <a:extLst>
                <a:ext uri="{FF2B5EF4-FFF2-40B4-BE49-F238E27FC236}">
                  <a16:creationId xmlns:a16="http://schemas.microsoft.com/office/drawing/2014/main" xmlns="" id="{3F421123-6489-2B4E-B7D9-1804701DF2EB}"/>
                </a:ext>
              </a:extLst>
            </p:cNvPr>
            <p:cNvSpPr txBox="1"/>
            <p:nvPr/>
          </p:nvSpPr>
          <p:spPr>
            <a:xfrm rot="16200000">
              <a:off x="7505796" y="5860211"/>
              <a:ext cx="1212845" cy="401185"/>
            </a:xfrm>
            <a:prstGeom prst="rect">
              <a:avLst/>
            </a:prstGeom>
            <a:noFill/>
          </p:spPr>
          <p:txBody>
            <a:bodyPr wrap="none" rtlCol="0">
              <a:spAutoFit/>
            </a:bodyPr>
            <a:lstStyle/>
            <a:p>
              <a:r>
                <a:rPr lang="en-US" sz="800" b="1" dirty="0">
                  <a:solidFill>
                    <a:srgbClr val="00B050"/>
                  </a:solidFill>
                </a:rPr>
                <a:t>MAP2</a:t>
              </a:r>
              <a:r>
                <a:rPr lang="en-US" sz="800" b="1" dirty="0"/>
                <a:t>/</a:t>
              </a:r>
              <a:r>
                <a:rPr lang="en-US" sz="800" b="1" dirty="0">
                  <a:solidFill>
                    <a:srgbClr val="0070C0"/>
                  </a:solidFill>
                </a:rPr>
                <a:t>DAPI</a:t>
              </a:r>
              <a:endParaRPr lang="el-GR" sz="800" b="1" dirty="0">
                <a:solidFill>
                  <a:srgbClr val="0070C0"/>
                </a:solidFill>
              </a:endParaRPr>
            </a:p>
          </p:txBody>
        </p:sp>
        <p:pic>
          <p:nvPicPr>
            <p:cNvPr id="28" name="8 - Εικόνα" descr="2nd 3D tuj1+.tif">
              <a:extLst>
                <a:ext uri="{FF2B5EF4-FFF2-40B4-BE49-F238E27FC236}">
                  <a16:creationId xmlns:a16="http://schemas.microsoft.com/office/drawing/2014/main" xmlns="" id="{E491E592-ABDE-2742-B419-0C30D23DD292}"/>
                </a:ext>
              </a:extLst>
            </p:cNvPr>
            <p:cNvPicPr>
              <a:picLocks noChangeAspect="1"/>
            </p:cNvPicPr>
            <p:nvPr/>
          </p:nvPicPr>
          <p:blipFill>
            <a:blip r:embed="rId12" cstate="screen"/>
            <a:stretch>
              <a:fillRect/>
            </a:stretch>
          </p:blipFill>
          <p:spPr>
            <a:xfrm>
              <a:off x="6726400" y="4032056"/>
              <a:ext cx="1308608" cy="1308608"/>
            </a:xfrm>
            <a:prstGeom prst="rect">
              <a:avLst/>
            </a:prstGeom>
          </p:spPr>
        </p:pic>
        <p:sp>
          <p:nvSpPr>
            <p:cNvPr id="29" name="9 - TextBox">
              <a:extLst>
                <a:ext uri="{FF2B5EF4-FFF2-40B4-BE49-F238E27FC236}">
                  <a16:creationId xmlns:a16="http://schemas.microsoft.com/office/drawing/2014/main" xmlns="" id="{8A9A81F9-2866-C040-A215-2304CA2B57BE}"/>
                </a:ext>
              </a:extLst>
            </p:cNvPr>
            <p:cNvSpPr txBox="1"/>
            <p:nvPr/>
          </p:nvSpPr>
          <p:spPr>
            <a:xfrm rot="16200000">
              <a:off x="7553282" y="4526255"/>
              <a:ext cx="1117873" cy="401185"/>
            </a:xfrm>
            <a:prstGeom prst="rect">
              <a:avLst/>
            </a:prstGeom>
            <a:noFill/>
          </p:spPr>
          <p:txBody>
            <a:bodyPr wrap="none" rtlCol="0">
              <a:spAutoFit/>
            </a:bodyPr>
            <a:lstStyle/>
            <a:p>
              <a:r>
                <a:rPr lang="en-US" sz="800" b="1" dirty="0">
                  <a:solidFill>
                    <a:srgbClr val="00B050"/>
                  </a:solidFill>
                </a:rPr>
                <a:t>TUJ1</a:t>
              </a:r>
              <a:r>
                <a:rPr lang="en-US" sz="800" b="1" dirty="0"/>
                <a:t>/</a:t>
              </a:r>
              <a:r>
                <a:rPr lang="en-US" sz="800" b="1" dirty="0">
                  <a:solidFill>
                    <a:srgbClr val="0070C0"/>
                  </a:solidFill>
                </a:rPr>
                <a:t>DAPI</a:t>
              </a:r>
              <a:endParaRPr lang="el-GR" sz="800" b="1" dirty="0">
                <a:solidFill>
                  <a:srgbClr val="0070C0"/>
                </a:solidFill>
              </a:endParaRPr>
            </a:p>
          </p:txBody>
        </p:sp>
        <p:pic>
          <p:nvPicPr>
            <p:cNvPr id="30" name="10 - Εικόνα" descr="2nd 3D synaptophysin.tif">
              <a:extLst>
                <a:ext uri="{FF2B5EF4-FFF2-40B4-BE49-F238E27FC236}">
                  <a16:creationId xmlns:a16="http://schemas.microsoft.com/office/drawing/2014/main" xmlns="" id="{C19AFA13-91F9-3E46-96E6-276BFEF48384}"/>
                </a:ext>
              </a:extLst>
            </p:cNvPr>
            <p:cNvPicPr>
              <a:picLocks noChangeAspect="1"/>
            </p:cNvPicPr>
            <p:nvPr/>
          </p:nvPicPr>
          <p:blipFill>
            <a:blip r:embed="rId13" cstate="screen"/>
            <a:stretch>
              <a:fillRect/>
            </a:stretch>
          </p:blipFill>
          <p:spPr>
            <a:xfrm>
              <a:off x="5376552" y="5373216"/>
              <a:ext cx="1308608" cy="1308608"/>
            </a:xfrm>
            <a:prstGeom prst="rect">
              <a:avLst/>
            </a:prstGeom>
          </p:spPr>
        </p:pic>
        <p:sp>
          <p:nvSpPr>
            <p:cNvPr id="31" name="11 - TextBox">
              <a:extLst>
                <a:ext uri="{FF2B5EF4-FFF2-40B4-BE49-F238E27FC236}">
                  <a16:creationId xmlns:a16="http://schemas.microsoft.com/office/drawing/2014/main" xmlns="" id="{51FBD65E-7750-0744-91DC-4AABF8C0FBE1}"/>
                </a:ext>
              </a:extLst>
            </p:cNvPr>
            <p:cNvSpPr txBox="1"/>
            <p:nvPr/>
          </p:nvSpPr>
          <p:spPr>
            <a:xfrm rot="16200000">
              <a:off x="4211213" y="5650353"/>
              <a:ext cx="2017310" cy="401185"/>
            </a:xfrm>
            <a:prstGeom prst="rect">
              <a:avLst/>
            </a:prstGeom>
            <a:noFill/>
          </p:spPr>
          <p:txBody>
            <a:bodyPr wrap="none" rtlCol="0">
              <a:spAutoFit/>
            </a:bodyPr>
            <a:lstStyle/>
            <a:p>
              <a:r>
                <a:rPr lang="en-US" sz="800" b="1" dirty="0">
                  <a:solidFill>
                    <a:srgbClr val="FF0000"/>
                  </a:solidFill>
                </a:rPr>
                <a:t>SYNAPTOPHYSIN</a:t>
              </a:r>
              <a:r>
                <a:rPr lang="en-US" sz="800" b="1" dirty="0"/>
                <a:t>/</a:t>
              </a:r>
              <a:r>
                <a:rPr lang="en-US" sz="800" b="1" dirty="0">
                  <a:solidFill>
                    <a:srgbClr val="0070C0"/>
                  </a:solidFill>
                </a:rPr>
                <a:t>DAPI</a:t>
              </a:r>
              <a:endParaRPr lang="el-GR" sz="800" b="1" dirty="0">
                <a:solidFill>
                  <a:srgbClr val="0070C0"/>
                </a:solidFill>
              </a:endParaRPr>
            </a:p>
          </p:txBody>
        </p:sp>
      </p:grpSp>
      <p:sp>
        <p:nvSpPr>
          <p:cNvPr id="32" name="TextBox 31">
            <a:extLst>
              <a:ext uri="{FF2B5EF4-FFF2-40B4-BE49-F238E27FC236}">
                <a16:creationId xmlns:a16="http://schemas.microsoft.com/office/drawing/2014/main" xmlns="" id="{3E25432C-BA55-8243-A411-19D5AD14F779}"/>
              </a:ext>
            </a:extLst>
          </p:cNvPr>
          <p:cNvSpPr txBox="1"/>
          <p:nvPr/>
        </p:nvSpPr>
        <p:spPr>
          <a:xfrm>
            <a:off x="7141028" y="635937"/>
            <a:ext cx="1981820" cy="1107996"/>
          </a:xfrm>
          <a:prstGeom prst="rect">
            <a:avLst/>
          </a:prstGeom>
          <a:noFill/>
        </p:spPr>
        <p:txBody>
          <a:bodyPr wrap="square">
            <a:spAutoFit/>
          </a:bodyPr>
          <a:lstStyle/>
          <a:p>
            <a:pPr algn="just"/>
            <a:r>
              <a:rPr lang="en-US" sz="1100" i="1" dirty="0"/>
              <a:t>A spin-off company of FORTH and </a:t>
            </a:r>
            <a:r>
              <a:rPr lang="en-US" sz="1100" i="1" dirty="0" err="1"/>
              <a:t>UoC</a:t>
            </a:r>
            <a:r>
              <a:rPr lang="en-US" sz="1100" i="1" dirty="0"/>
              <a:t> </a:t>
            </a:r>
            <a:r>
              <a:rPr lang="en-US" sz="1100" i="1" dirty="0">
                <a:hlinkClick r:id="rId14"/>
              </a:rPr>
              <a:t>https://www.reneurocell.com/</a:t>
            </a:r>
            <a:endParaRPr lang="en-US" sz="1100" i="1" dirty="0"/>
          </a:p>
          <a:p>
            <a:pPr algn="just"/>
            <a:r>
              <a:rPr lang="en-US" sz="1100" i="1" dirty="0"/>
              <a:t>Innovative Solutions for Advanced Cell Therapies in humans</a:t>
            </a:r>
            <a:endParaRPr lang="el-GR" sz="1100" i="1" dirty="0"/>
          </a:p>
        </p:txBody>
      </p:sp>
      <p:sp>
        <p:nvSpPr>
          <p:cNvPr id="33" name="Down Arrow 2">
            <a:extLst>
              <a:ext uri="{FF2B5EF4-FFF2-40B4-BE49-F238E27FC236}">
                <a16:creationId xmlns:a16="http://schemas.microsoft.com/office/drawing/2014/main" xmlns="" id="{E6522369-BC28-0941-82C4-F1B6E0E84DB6}"/>
              </a:ext>
            </a:extLst>
          </p:cNvPr>
          <p:cNvSpPr/>
          <p:nvPr/>
        </p:nvSpPr>
        <p:spPr>
          <a:xfrm>
            <a:off x="3473088" y="911416"/>
            <a:ext cx="176211" cy="714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pic>
        <p:nvPicPr>
          <p:cNvPr id="34" name="Picture 8">
            <a:extLst>
              <a:ext uri="{FF2B5EF4-FFF2-40B4-BE49-F238E27FC236}">
                <a16:creationId xmlns:a16="http://schemas.microsoft.com/office/drawing/2014/main" xmlns="" id="{5F520CDB-7A81-1A4C-9751-E283E5D865A3}"/>
              </a:ext>
            </a:extLst>
          </p:cNvPr>
          <p:cNvPicPr>
            <a:picLocks noChangeAspect="1"/>
          </p:cNvPicPr>
          <p:nvPr/>
        </p:nvPicPr>
        <p:blipFill>
          <a:blip r:embed="rId15" cstate="screen"/>
          <a:stretch>
            <a:fillRect/>
          </a:stretch>
        </p:blipFill>
        <p:spPr>
          <a:xfrm>
            <a:off x="6760313" y="3256708"/>
            <a:ext cx="1714631" cy="513228"/>
          </a:xfrm>
          <a:prstGeom prst="rect">
            <a:avLst/>
          </a:prstGeom>
        </p:spPr>
      </p:pic>
      <p:pic>
        <p:nvPicPr>
          <p:cNvPr id="35" name="image11.png">
            <a:extLst>
              <a:ext uri="{FF2B5EF4-FFF2-40B4-BE49-F238E27FC236}">
                <a16:creationId xmlns:a16="http://schemas.microsoft.com/office/drawing/2014/main" xmlns="" id="{3DA6E542-FCD5-F348-8995-E862AF2E53D2}"/>
              </a:ext>
            </a:extLst>
          </p:cNvPr>
          <p:cNvPicPr>
            <a:picLocks noChangeAspect="1"/>
          </p:cNvPicPr>
          <p:nvPr/>
        </p:nvPicPr>
        <p:blipFill>
          <a:blip r:embed="rId16" cstate="screen"/>
          <a:srcRect/>
          <a:stretch>
            <a:fillRect/>
          </a:stretch>
        </p:blipFill>
        <p:spPr>
          <a:xfrm>
            <a:off x="6469413" y="3754562"/>
            <a:ext cx="2674587" cy="1404720"/>
          </a:xfrm>
          <a:prstGeom prst="rect">
            <a:avLst/>
          </a:prstGeom>
          <a:ln/>
        </p:spPr>
      </p:pic>
      <p:sp>
        <p:nvSpPr>
          <p:cNvPr id="36" name="TextBox 35">
            <a:extLst>
              <a:ext uri="{FF2B5EF4-FFF2-40B4-BE49-F238E27FC236}">
                <a16:creationId xmlns:a16="http://schemas.microsoft.com/office/drawing/2014/main" xmlns="" id="{E83C069F-3B3B-B04E-BFE2-82678C0027B2}"/>
              </a:ext>
            </a:extLst>
          </p:cNvPr>
          <p:cNvSpPr txBox="1"/>
          <p:nvPr/>
        </p:nvSpPr>
        <p:spPr>
          <a:xfrm>
            <a:off x="6591499" y="3047598"/>
            <a:ext cx="2734269" cy="276999"/>
          </a:xfrm>
          <a:prstGeom prst="rect">
            <a:avLst/>
          </a:prstGeom>
          <a:noFill/>
        </p:spPr>
        <p:txBody>
          <a:bodyPr wrap="square" rtlCol="0">
            <a:spAutoFit/>
          </a:bodyPr>
          <a:lstStyle/>
          <a:p>
            <a:r>
              <a:rPr lang="en-US" sz="1200" b="1" u="sng" dirty="0" err="1"/>
              <a:t>SoftReach</a:t>
            </a:r>
            <a:r>
              <a:rPr lang="en-US" sz="1200" b="1" u="sng" dirty="0"/>
              <a:t> EIC PATHFINDER01</a:t>
            </a:r>
            <a:endParaRPr lang="el-GR" sz="1200" b="1" u="sng" dirty="0"/>
          </a:p>
        </p:txBody>
      </p:sp>
      <p:pic>
        <p:nvPicPr>
          <p:cNvPr id="37" name="16 - Εικόνα" descr="1682532107411.jpg">
            <a:extLst>
              <a:ext uri="{FF2B5EF4-FFF2-40B4-BE49-F238E27FC236}">
                <a16:creationId xmlns:a16="http://schemas.microsoft.com/office/drawing/2014/main" xmlns="" id="{03755FE2-D701-EC48-B29A-8125DD8F6E2C}"/>
              </a:ext>
            </a:extLst>
          </p:cNvPr>
          <p:cNvPicPr>
            <a:picLocks noChangeAspect="1"/>
          </p:cNvPicPr>
          <p:nvPr/>
        </p:nvPicPr>
        <p:blipFill>
          <a:blip r:embed="rId17" cstate="screen"/>
          <a:stretch>
            <a:fillRect/>
          </a:stretch>
        </p:blipFill>
        <p:spPr>
          <a:xfrm>
            <a:off x="8539652" y="3104279"/>
            <a:ext cx="576064"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animBg="1"/>
      <p:bldP spid="33" grpId="0" animBg="1"/>
    </p:bldLst>
  </p:timing>
</p:sld>
</file>

<file path=ppt/theme/theme1.xml><?xml version="1.0" encoding="utf-8"?>
<a:theme xmlns:a="http://schemas.openxmlformats.org/drawingml/2006/main" name="Θέμα Office 2013 - 2022">
  <a:themeElements>
    <a:clrScheme name="Θέμα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831</TotalTime>
  <Words>546</Words>
  <Application>Microsoft Office PowerPoint</Application>
  <PresentationFormat>Προβολή στην οθόνη (16:9)</PresentationFormat>
  <Paragraphs>76</Paragraphs>
  <Slides>5</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Office 2013 - 2022</vt:lpstr>
      <vt:lpstr>Διαφάνεια 1</vt:lpstr>
      <vt:lpstr>Introduction Neurotrophins (NGF, BDNF, NT-3) are endogenous growth factors that exert neuroprotective effects by preventing neuronal death and promoting neurogenesis. They act by binding to their respective high-affinity, pro-survival receptors TrkA, TrkB or TrkC, as well as to p75NTR death receptor. While these molecules have been shown to significantly slow or prevent neurodegeneration, their reduced bioavailability and inability to penetrate the blood-brain-barrier limit their use as potential therapeutics. To bypass these limitations, our research team has developed and patented small-sized, lipophilic compounds which selectively resemble neurotrophins’ effects, presenting preferable pharmacological properties and promoting neuroprotection and repair against neurodegeneration.</vt:lpstr>
      <vt:lpstr>Διαφάνεια 3</vt:lpstr>
      <vt:lpstr>Neurotrophin analogs in Alzheimer’s Disease</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dc:creator>
  <cp:lastModifiedBy>George</cp:lastModifiedBy>
  <cp:revision>135</cp:revision>
  <dcterms:created xsi:type="dcterms:W3CDTF">2022-09-15T09:01:00Z</dcterms:created>
  <dcterms:modified xsi:type="dcterms:W3CDTF">2025-02-18T14:47:29Z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998F9A03490644B8ADCD28332992A849</vt:lpwstr>
  </property>
  <property fmtid="{D5CDD505-2E9C-101B-9397-08002B2CF9AE}" pid="3" name="KSOProductBuildVer">
    <vt:lpwstr>1033-11.2.0.11516</vt:lpwstr>
  </property>
</Properties>
</file>