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99" r:id="rId1"/>
  </p:sldMasterIdLst>
  <p:notesMasterIdLst>
    <p:notesMasterId r:id="rId7"/>
  </p:notesMasterIdLst>
  <p:handoutMasterIdLst>
    <p:handoutMasterId r:id="rId8"/>
  </p:handoutMasterIdLst>
  <p:sldIdLst>
    <p:sldId id="256" r:id="rId2"/>
    <p:sldId id="314" r:id="rId3"/>
    <p:sldId id="295" r:id="rId4"/>
    <p:sldId id="311" r:id="rId5"/>
    <p:sldId id="313" r:id="rId6"/>
  </p:sldIdLst>
  <p:sldSz cx="9144000" cy="5143500" type="screen16x9"/>
  <p:notesSz cx="6797675" cy="9926638"/>
  <p:defaultTextStyle>
    <a:defPPr>
      <a:defRPr lang="el-GR"/>
    </a:defPPr>
    <a:lvl1pPr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50021"/>
    <a:srgbClr val="003366"/>
    <a:srgbClr val="AA465F"/>
    <a:srgbClr val="CC0066"/>
    <a:srgbClr val="A34B73"/>
    <a:srgbClr val="FF9900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Μεσαίο στυλ 2 - Έμφαση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46F890A9-2807-4EBB-B81D-B2AA78EC7F39}" styleName="Σκούρο στυλ 2 - Έμφαση 5/Έμφαση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69012ECD-51FC-41F1-AA8D-1B2483CD663E}" styleName="Φωτεινό στυλ 2 - Έμφαση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869" y="-125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24" tIns="46762" rIns="93524" bIns="46762" numCol="1" anchor="t" anchorCtr="0" compatLnSpc="1">
            <a:prstTxWarp prst="textNoShape">
              <a:avLst/>
            </a:prstTxWarp>
          </a:bodyPr>
          <a:lstStyle>
            <a:lvl1pPr algn="l" defTabSz="935038">
              <a:defRPr sz="1200">
                <a:latin typeface="Arial" charset="0"/>
              </a:defRPr>
            </a:lvl1pPr>
          </a:lstStyle>
          <a:p>
            <a:endParaRPr lang="el-GR" altLang="el-GR"/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24" tIns="46762" rIns="93524" bIns="46762" numCol="1" anchor="t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</a:defRPr>
            </a:lvl1pPr>
          </a:lstStyle>
          <a:p>
            <a:endParaRPr lang="el-GR" altLang="el-GR"/>
          </a:p>
        </p:txBody>
      </p:sp>
      <p:sp>
        <p:nvSpPr>
          <p:cNvPr id="135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24" tIns="46762" rIns="93524" bIns="46762" numCol="1" anchor="b" anchorCtr="0" compatLnSpc="1">
            <a:prstTxWarp prst="textNoShape">
              <a:avLst/>
            </a:prstTxWarp>
          </a:bodyPr>
          <a:lstStyle>
            <a:lvl1pPr algn="l" defTabSz="935038">
              <a:defRPr sz="1200">
                <a:latin typeface="Arial" charset="0"/>
              </a:defRPr>
            </a:lvl1pPr>
          </a:lstStyle>
          <a:p>
            <a:endParaRPr lang="el-GR" altLang="el-GR"/>
          </a:p>
        </p:txBody>
      </p:sp>
      <p:sp>
        <p:nvSpPr>
          <p:cNvPr id="135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524" tIns="46762" rIns="93524" bIns="46762" numCol="1" anchor="b" anchorCtr="0" compatLnSpc="1">
            <a:prstTxWarp prst="textNoShape">
              <a:avLst/>
            </a:prstTxWarp>
          </a:bodyPr>
          <a:lstStyle>
            <a:lvl1pPr algn="r" defTabSz="935038">
              <a:defRPr sz="1200">
                <a:latin typeface="Arial" charset="0"/>
              </a:defRPr>
            </a:lvl1pPr>
          </a:lstStyle>
          <a:p>
            <a:fld id="{18D9C62A-6BB1-4F76-95E8-0F0426096F1A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533301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/>
            </a:lvl1pPr>
          </a:lstStyle>
          <a:p>
            <a:endParaRPr lang="el-GR" altLang="el-GR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4813" cy="496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fld id="{1BFCDFEC-C144-49AF-A745-2D7A016986B0}" type="datetimeFigureOut">
              <a:rPr lang="el-GR" altLang="el-GR"/>
              <a:pPr/>
              <a:t>17/2/2025</a:t>
            </a:fld>
            <a:endParaRPr lang="el-GR" altLang="el-GR"/>
          </a:p>
        </p:txBody>
      </p:sp>
      <p:sp>
        <p:nvSpPr>
          <p:cNvPr id="409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14875"/>
            <a:ext cx="5437187" cy="446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71" tIns="45286" rIns="90571" bIns="4528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l-GR" noProof="0" smtClean="0"/>
              <a:t>Κάντε κλικ για να επεξεργαστείτε τα στυλ κειμένου του υποδείγματος</a:t>
            </a:r>
          </a:p>
          <a:p>
            <a:pPr lvl="1"/>
            <a:r>
              <a:rPr lang="el-GR" noProof="0" smtClean="0"/>
              <a:t>Δεύτερου επιπέδου</a:t>
            </a:r>
          </a:p>
          <a:p>
            <a:pPr lvl="2"/>
            <a:r>
              <a:rPr lang="el-GR" noProof="0" smtClean="0"/>
              <a:t>Τρίτου επιπέδου</a:t>
            </a:r>
          </a:p>
          <a:p>
            <a:pPr lvl="3"/>
            <a:r>
              <a:rPr lang="el-GR" noProof="0" smtClean="0"/>
              <a:t>Τέταρτου επιπέδου</a:t>
            </a:r>
          </a:p>
          <a:p>
            <a:pPr lvl="4"/>
            <a:r>
              <a:rPr lang="el-GR" noProof="0" smtClean="0"/>
              <a:t>Πέμπτου επιπέδου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71" tIns="45286" rIns="90571" bIns="45286" numCol="1" anchor="b" anchorCtr="0" compatLnSpc="1">
            <a:prstTxWarp prst="textNoShape">
              <a:avLst/>
            </a:prstTxWarp>
          </a:bodyPr>
          <a:lstStyle>
            <a:lvl1pPr algn="l" defTabSz="906463" eaLnBrk="0" hangingPunct="0">
              <a:defRPr sz="1200"/>
            </a:lvl1pPr>
          </a:lstStyle>
          <a:p>
            <a:endParaRPr lang="el-GR" altLang="el-GR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28163"/>
            <a:ext cx="2944813" cy="496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0571" tIns="45286" rIns="90571" bIns="45286" numCol="1" anchor="b" anchorCtr="0" compatLnSpc="1">
            <a:prstTxWarp prst="textNoShape">
              <a:avLst/>
            </a:prstTxWarp>
          </a:bodyPr>
          <a:lstStyle>
            <a:lvl1pPr algn="r" defTabSz="906463" eaLnBrk="0" hangingPunct="0">
              <a:defRPr sz="1200"/>
            </a:lvl1pPr>
          </a:lstStyle>
          <a:p>
            <a:fld id="{58ED1684-0DD3-4786-BB59-B325A3687418}" type="slidenum">
              <a:rPr lang="el-GR" altLang="el-GR"/>
              <a:pPr/>
              <a:t>‹#›</a:t>
            </a:fld>
            <a:endParaRPr lang="el-GR" altLang="el-GR"/>
          </a:p>
        </p:txBody>
      </p:sp>
    </p:spTree>
    <p:extLst>
      <p:ext uri="{BB962C8B-B14F-4D97-AF65-F5344CB8AC3E}">
        <p14:creationId xmlns:p14="http://schemas.microsoft.com/office/powerpoint/2010/main" val="1608029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400300"/>
            <a:ext cx="7543800" cy="1143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3543300"/>
            <a:ext cx="6858000" cy="74295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Στυλ κύριου υπότιτλου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35562-747D-48EB-8A93-75B798B9C9B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514350"/>
            <a:ext cx="7239000" cy="291465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E74FD-31A2-4754-8EB2-57A36005AD1C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514351"/>
            <a:ext cx="1828800" cy="4057649"/>
          </a:xfrm>
        </p:spPr>
        <p:txBody>
          <a:bodyPr vert="eaVert"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514351"/>
            <a:ext cx="5715000" cy="3657600"/>
          </a:xfrm>
        </p:spPr>
        <p:txBody>
          <a:bodyPr vert="eaVert" anchor="t" anchorCtr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9E5BEE1-1A03-421A-8E58-FE1805C1B868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AD35562-747D-48EB-8A93-75B798B9C9B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2286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457450"/>
            <a:ext cx="7543800" cy="12573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3714750"/>
            <a:ext cx="6858000" cy="6858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76A503-4884-4DA5-AFDE-7E0C817FAA65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457201"/>
            <a:ext cx="3657600" cy="282549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EBEEB-B077-4495-9124-6AA5C0375679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457200"/>
            <a:ext cx="3657600" cy="47982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996948"/>
            <a:ext cx="3657600" cy="2286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A6F7ED9-5D1B-4F07-97AE-AD3656A704E6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937022"/>
            <a:ext cx="3657600" cy="119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CEE53-4ED0-47BC-8AEE-2DCB1583FB8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F12936-19F1-45B1-B3FE-72C58EC4C84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l-GR" smtClean="0"/>
              <a:t>Στυλ κύριου τίτλου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342900"/>
            <a:ext cx="4594934" cy="30860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342900"/>
            <a:ext cx="2673657" cy="30861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A21298-A5C9-482D-A5E6-3D7C0BADF031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2153444" y="1885752"/>
            <a:ext cx="28575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3429000"/>
            <a:ext cx="6784848" cy="120015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342900"/>
            <a:ext cx="7543800" cy="21717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 smtClean="0"/>
              <a:t>Κάντε κλικ στο εικονίδιο για να προσθέσετε μια εικόνα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2628900"/>
            <a:ext cx="7391400" cy="603647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881BCE5-C862-47BE-B8FD-8E2CAA951847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3429000"/>
            <a:ext cx="6781800" cy="120015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l-GR" smtClean="0"/>
              <a:t>Στυλ κύριου τίτλου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514350"/>
            <a:ext cx="7543800" cy="291465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4656582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2000" y="4656582"/>
            <a:ext cx="487386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pPr>
              <a:defRPr/>
            </a:pPr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4265676"/>
            <a:ext cx="7620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1AD35562-747D-48EB-8A93-75B798B9C9BA}" type="slidenum">
              <a:rPr lang="el-GR" smtClean="0"/>
              <a:pPr>
                <a:defRPr/>
              </a:pPr>
              <a:t>‹#›</a:t>
            </a:fld>
            <a:endParaRPr lang="el-G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28575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4629150"/>
            <a:ext cx="7543800" cy="20574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0" r:id="rId1"/>
    <p:sldLayoutId id="2147484001" r:id="rId2"/>
    <p:sldLayoutId id="2147484002" r:id="rId3"/>
    <p:sldLayoutId id="2147484003" r:id="rId4"/>
    <p:sldLayoutId id="2147484004" r:id="rId5"/>
    <p:sldLayoutId id="2147484005" r:id="rId6"/>
    <p:sldLayoutId id="2147484006" r:id="rId7"/>
    <p:sldLayoutId id="2147484007" r:id="rId8"/>
    <p:sldLayoutId id="2147484008" r:id="rId9"/>
    <p:sldLayoutId id="2147484009" r:id="rId10"/>
    <p:sldLayoutId id="2147484010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52000" y="411510"/>
            <a:ext cx="6840000" cy="1440000"/>
          </a:xfrm>
        </p:spPr>
        <p:txBody>
          <a:bodyPr anchor="ctr">
            <a:noAutofit/>
          </a:bodyPr>
          <a:lstStyle/>
          <a:p>
            <a:pPr algn="ctr"/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LURASIDONE</a:t>
            </a:r>
            <a:b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</a:br>
            <a:r>
              <a:rPr lang="en-GB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IN </a:t>
            </a:r>
            <a:r>
              <a:rPr lang="en-GB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anose="020F0502020204030204" pitchFamily="34" charset="0"/>
              </a:rPr>
              <a:t>BIPOLAR DISORDER.</a:t>
            </a:r>
            <a:endParaRPr lang="el-GR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anose="020F0502020204030204" pitchFamily="34" charset="0"/>
            </a:endParaRPr>
          </a:p>
        </p:txBody>
      </p:sp>
      <p:sp>
        <p:nvSpPr>
          <p:cNvPr id="13315" name="Rectangle 4"/>
          <p:cNvSpPr>
            <a:spLocks noChangeArrowheads="1"/>
          </p:cNvSpPr>
          <p:nvPr/>
        </p:nvSpPr>
        <p:spPr bwMode="auto">
          <a:xfrm>
            <a:off x="1152000" y="2547558"/>
            <a:ext cx="6840000" cy="208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no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r>
              <a:rPr lang="en-GB" sz="2400" b="1" dirty="0" err="1">
                <a:solidFill>
                  <a:srgbClr val="003366"/>
                </a:solidFill>
                <a:latin typeface="Calibri" panose="020F0502020204030204" pitchFamily="34" charset="0"/>
              </a:rPr>
              <a:t>Istikoglou</a:t>
            </a:r>
            <a:r>
              <a:rPr lang="en-GB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 Ch</a:t>
            </a:r>
            <a:r>
              <a:rPr lang="en-GB" sz="2400" b="1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1</a:t>
            </a:r>
            <a:r>
              <a:rPr lang="en-GB" sz="2400" b="1" dirty="0">
                <a:solidFill>
                  <a:srgbClr val="003366"/>
                </a:solidFill>
                <a:latin typeface="Calibri" panose="020F0502020204030204" pitchFamily="34" charset="0"/>
              </a:rPr>
              <a:t>,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 err="1">
                <a:solidFill>
                  <a:srgbClr val="003366"/>
                </a:solidFill>
                <a:latin typeface="Calibri" panose="020F0502020204030204" pitchFamily="34" charset="0"/>
              </a:rPr>
              <a:t>Andreou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 E</a:t>
            </a:r>
            <a:r>
              <a:rPr lang="en-GB" sz="2400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1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, </a:t>
            </a:r>
            <a:r>
              <a:rPr lang="en-GB" sz="2400" dirty="0" err="1">
                <a:solidFill>
                  <a:srgbClr val="003366"/>
                </a:solidFill>
                <a:latin typeface="Calibri" panose="020F0502020204030204" pitchFamily="34" charset="0"/>
              </a:rPr>
              <a:t>Lampraki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 N</a:t>
            </a:r>
            <a:r>
              <a:rPr lang="en-GB" sz="2400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1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, </a:t>
            </a:r>
            <a:r>
              <a:rPr lang="en-GB" sz="2400" dirty="0" err="1">
                <a:solidFill>
                  <a:srgbClr val="003366"/>
                </a:solidFill>
                <a:latin typeface="Calibri" panose="020F0502020204030204" pitchFamily="34" charset="0"/>
              </a:rPr>
              <a:t>Rizavas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 I</a:t>
            </a:r>
            <a:r>
              <a:rPr lang="en-GB" sz="2400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2</a:t>
            </a:r>
            <a:r>
              <a:rPr lang="en-GB" sz="24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en-GB" sz="2400" dirty="0" err="1" smtClean="0">
                <a:solidFill>
                  <a:srgbClr val="003366"/>
                </a:solidFill>
                <a:latin typeface="Calibri" panose="020F0502020204030204" pitchFamily="34" charset="0"/>
              </a:rPr>
              <a:t>Zisimou</a:t>
            </a:r>
            <a:r>
              <a:rPr lang="en-GB" sz="24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 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M</a:t>
            </a:r>
            <a:r>
              <a:rPr lang="en-GB" sz="2400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1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, </a:t>
            </a:r>
            <a:r>
              <a:rPr lang="en-GB" sz="2400" dirty="0" err="1">
                <a:solidFill>
                  <a:srgbClr val="003366"/>
                </a:solidFill>
                <a:latin typeface="Calibri" panose="020F0502020204030204" pitchFamily="34" charset="0"/>
              </a:rPr>
              <a:t>Mousdi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 D</a:t>
            </a:r>
            <a:r>
              <a:rPr lang="en-GB" sz="2400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1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, </a:t>
            </a:r>
            <a:r>
              <a:rPr lang="en-GB" sz="2400" dirty="0" err="1">
                <a:solidFill>
                  <a:srgbClr val="003366"/>
                </a:solidFill>
                <a:latin typeface="Calibri" panose="020F0502020204030204" pitchFamily="34" charset="0"/>
              </a:rPr>
              <a:t>Mavridis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 G</a:t>
            </a:r>
            <a:r>
              <a:rPr lang="en-GB" sz="2400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1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, </a:t>
            </a:r>
            <a:r>
              <a:rPr lang="en-GB" sz="2400" dirty="0" err="1">
                <a:solidFill>
                  <a:srgbClr val="003366"/>
                </a:solidFill>
                <a:latin typeface="Calibri" panose="020F0502020204030204" pitchFamily="34" charset="0"/>
              </a:rPr>
              <a:t>Ballas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 A</a:t>
            </a:r>
            <a:r>
              <a:rPr lang="en-GB" sz="2400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1</a:t>
            </a:r>
            <a:r>
              <a:rPr lang="en-GB" sz="24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,</a:t>
            </a:r>
          </a:p>
          <a:p>
            <a:r>
              <a:rPr lang="en-GB" sz="24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Georgiou 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N</a:t>
            </a:r>
            <a:r>
              <a:rPr lang="en-GB" sz="2400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1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, </a:t>
            </a:r>
            <a:r>
              <a:rPr lang="en-GB" sz="2400" dirty="0" err="1">
                <a:solidFill>
                  <a:srgbClr val="003366"/>
                </a:solidFill>
                <a:latin typeface="Calibri" panose="020F0502020204030204" pitchFamily="34" charset="0"/>
              </a:rPr>
              <a:t>Papazisi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 M</a:t>
            </a:r>
            <a:r>
              <a:rPr lang="en-GB" sz="2400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1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, </a:t>
            </a:r>
            <a:r>
              <a:rPr lang="en-GB" sz="2400" dirty="0" err="1">
                <a:solidFill>
                  <a:srgbClr val="003366"/>
                </a:solidFill>
                <a:latin typeface="Calibri" panose="020F0502020204030204" pitchFamily="34" charset="0"/>
              </a:rPr>
              <a:t>Karameri</a:t>
            </a:r>
            <a:r>
              <a:rPr lang="en-GB" sz="2400" dirty="0">
                <a:solidFill>
                  <a:srgbClr val="003366"/>
                </a:solidFill>
                <a:latin typeface="Calibri" panose="020F0502020204030204" pitchFamily="34" charset="0"/>
              </a:rPr>
              <a:t> E</a:t>
            </a:r>
            <a:r>
              <a:rPr lang="en-GB" sz="2400" baseline="30000" dirty="0">
                <a:solidFill>
                  <a:srgbClr val="003366"/>
                </a:solidFill>
                <a:latin typeface="Calibri" panose="020F0502020204030204" pitchFamily="34" charset="0"/>
              </a:rPr>
              <a:t>1</a:t>
            </a:r>
            <a:r>
              <a:rPr lang="en-GB" sz="2400" dirty="0" smtClean="0">
                <a:solidFill>
                  <a:srgbClr val="003366"/>
                </a:solidFill>
                <a:latin typeface="Calibri" panose="020F0502020204030204" pitchFamily="34" charset="0"/>
              </a:rPr>
              <a:t>.</a:t>
            </a:r>
            <a:endParaRPr lang="el-GR" sz="2400" dirty="0" smtClean="0">
              <a:solidFill>
                <a:srgbClr val="003366"/>
              </a:solidFill>
              <a:latin typeface="Calibri" panose="020F0502020204030204" pitchFamily="34" charset="0"/>
            </a:endParaRPr>
          </a:p>
          <a:p>
            <a:pPr>
              <a:spcBef>
                <a:spcPts val="1200"/>
              </a:spcBef>
            </a:pPr>
            <a:r>
              <a:rPr lang="en-GB" sz="1800" i="1" baseline="30000" dirty="0">
                <a:solidFill>
                  <a:srgbClr val="A50021"/>
                </a:solidFill>
                <a:latin typeface="Calibri" panose="020F0502020204030204" pitchFamily="34" charset="0"/>
              </a:rPr>
              <a:t>1</a:t>
            </a:r>
            <a:r>
              <a:rPr lang="en-GB" sz="1800" i="1" dirty="0">
                <a:solidFill>
                  <a:srgbClr val="A50021"/>
                </a:solidFill>
                <a:latin typeface="Calibri" panose="020F0502020204030204" pitchFamily="34" charset="0"/>
              </a:rPr>
              <a:t>Department of Psychiatry, "</a:t>
            </a:r>
            <a:r>
              <a:rPr lang="en-GB" sz="18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Konstantopouleio</a:t>
            </a:r>
            <a:r>
              <a:rPr lang="en-GB" sz="1800" i="1" dirty="0">
                <a:solidFill>
                  <a:srgbClr val="A50021"/>
                </a:solidFill>
                <a:latin typeface="Calibri" panose="020F0502020204030204" pitchFamily="34" charset="0"/>
              </a:rPr>
              <a:t>"-</a:t>
            </a:r>
            <a:r>
              <a:rPr lang="en-GB" sz="18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Patision</a:t>
            </a:r>
            <a:r>
              <a:rPr lang="en-GB" sz="1800" i="1" dirty="0">
                <a:solidFill>
                  <a:srgbClr val="A50021"/>
                </a:solidFill>
                <a:latin typeface="Calibri" panose="020F0502020204030204" pitchFamily="34" charset="0"/>
              </a:rPr>
              <a:t> General </a:t>
            </a:r>
            <a:r>
              <a:rPr lang="en-GB" sz="1800" i="1" dirty="0" smtClean="0">
                <a:solidFill>
                  <a:srgbClr val="A50021"/>
                </a:solidFill>
                <a:latin typeface="Calibri" panose="020F0502020204030204" pitchFamily="34" charset="0"/>
              </a:rPr>
              <a:t>Hospital</a:t>
            </a:r>
          </a:p>
          <a:p>
            <a:pPr>
              <a:spcBef>
                <a:spcPts val="0"/>
              </a:spcBef>
            </a:pPr>
            <a:r>
              <a:rPr lang="en-GB" sz="1800" i="1" dirty="0" smtClean="0">
                <a:solidFill>
                  <a:srgbClr val="A50021"/>
                </a:solidFill>
                <a:latin typeface="Calibri" panose="020F0502020204030204" pitchFamily="34" charset="0"/>
              </a:rPr>
              <a:t>of </a:t>
            </a:r>
            <a:r>
              <a:rPr lang="en-GB" sz="1800" i="1" dirty="0" err="1" smtClean="0">
                <a:solidFill>
                  <a:srgbClr val="A50021"/>
                </a:solidFill>
                <a:latin typeface="Calibri" panose="020F0502020204030204" pitchFamily="34" charset="0"/>
              </a:rPr>
              <a:t>Nea</a:t>
            </a:r>
            <a:r>
              <a:rPr lang="en-GB" sz="1800" i="1" dirty="0" smtClean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n-GB" sz="1800" i="1" dirty="0">
                <a:solidFill>
                  <a:srgbClr val="A50021"/>
                </a:solidFill>
                <a:latin typeface="Calibri" panose="020F0502020204030204" pitchFamily="34" charset="0"/>
              </a:rPr>
              <a:t>Ionia, Athens, Greece.</a:t>
            </a:r>
            <a:endParaRPr lang="el-GR" sz="1800" dirty="0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r>
              <a:rPr lang="en-GB" sz="1800" i="1" baseline="30000" dirty="0">
                <a:solidFill>
                  <a:srgbClr val="A50021"/>
                </a:solidFill>
                <a:latin typeface="Calibri" panose="020F0502020204030204" pitchFamily="34" charset="0"/>
              </a:rPr>
              <a:t>2</a:t>
            </a:r>
            <a:r>
              <a:rPr lang="en-GB" sz="1800" i="1" dirty="0">
                <a:solidFill>
                  <a:srgbClr val="A50021"/>
                </a:solidFill>
                <a:latin typeface="Calibri" panose="020F0502020204030204" pitchFamily="34" charset="0"/>
              </a:rPr>
              <a:t>Psychiatric Hospital of Attica, Athens, Greece.</a:t>
            </a:r>
            <a:endParaRPr lang="el-GR" sz="1800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76263" y="1059582"/>
            <a:ext cx="7992000" cy="1440000"/>
          </a:xfrm>
        </p:spPr>
        <p:txBody>
          <a:bodyPr>
            <a:noAutofit/>
          </a:bodyPr>
          <a:lstStyle/>
          <a:p>
            <a:pPr marL="0" indent="0" defTabSz="360000">
              <a:lnSpc>
                <a:spcPct val="150000"/>
              </a:lnSpc>
              <a:spcBef>
                <a:spcPts val="0"/>
              </a:spcBef>
              <a:buSzPct val="130000"/>
              <a:buNone/>
            </a:pPr>
            <a:r>
              <a:rPr lang="en-GB" sz="2000" dirty="0" err="1">
                <a:solidFill>
                  <a:srgbClr val="A50021"/>
                </a:solidFill>
                <a:latin typeface="Calibri" panose="020F0502020204030204" pitchFamily="34" charset="0"/>
              </a:rPr>
              <a:t>Lurasidone</a:t>
            </a:r>
            <a:r>
              <a:rPr lang="en-GB" sz="2000" dirty="0">
                <a:solidFill>
                  <a:srgbClr val="A50021"/>
                </a:solidFill>
                <a:latin typeface="Calibri" panose="020F0502020204030204" pitchFamily="34" charset="0"/>
              </a:rPr>
              <a:t> is a selective dopamine receptor antagonist indicated for the treatment of schizophrenia. </a:t>
            </a:r>
            <a:r>
              <a:rPr lang="en-GB" sz="2000" dirty="0" err="1">
                <a:solidFill>
                  <a:srgbClr val="A50021"/>
                </a:solidFill>
                <a:latin typeface="Calibri" panose="020F0502020204030204" pitchFamily="34" charset="0"/>
              </a:rPr>
              <a:t>Lurasidone</a:t>
            </a:r>
            <a:r>
              <a:rPr lang="en-GB" sz="2000" dirty="0">
                <a:solidFill>
                  <a:srgbClr val="A50021"/>
                </a:solidFill>
                <a:latin typeface="Calibri" panose="020F0502020204030204" pitchFamily="34" charset="0"/>
              </a:rPr>
              <a:t> binds strongly to dopaminergic D2 and serotoninergic 5HT2A and 5HT7 receptors.</a:t>
            </a:r>
            <a:endParaRPr lang="el-GR" sz="2000" dirty="0" smtClean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177000" y="291723"/>
            <a:ext cx="2790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l-GR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BACKGROUND</a:t>
            </a:r>
            <a:endParaRPr lang="el-GR" altLang="el-GR" sz="3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8798144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3"/>
          <p:cNvSpPr>
            <a:spLocks noGrp="1"/>
          </p:cNvSpPr>
          <p:nvPr>
            <p:ph idx="1"/>
          </p:nvPr>
        </p:nvSpPr>
        <p:spPr>
          <a:xfrm>
            <a:off x="576000" y="2787774"/>
            <a:ext cx="7992000" cy="1764000"/>
          </a:xfrm>
        </p:spPr>
        <p:txBody>
          <a:bodyPr>
            <a:noAutofit/>
          </a:bodyPr>
          <a:lstStyle/>
          <a:p>
            <a:pPr marL="0" indent="0" defTabSz="360000">
              <a:spcBef>
                <a:spcPts val="0"/>
              </a:spcBef>
              <a:buSzPct val="130000"/>
              <a:buNone/>
            </a:pPr>
            <a:r>
              <a:rPr lang="en-GB" sz="2000" dirty="0">
                <a:solidFill>
                  <a:srgbClr val="A50021"/>
                </a:solidFill>
                <a:latin typeface="Calibri" panose="020F0502020204030204" pitchFamily="34" charset="0"/>
              </a:rPr>
              <a:t>Ten patients (n=10), 5 men and 5 women, with bipolar disorder, were studied and treated with </a:t>
            </a:r>
            <a:r>
              <a:rPr lang="en-GB" sz="2000" dirty="0" err="1">
                <a:solidFill>
                  <a:srgbClr val="A50021"/>
                </a:solidFill>
                <a:latin typeface="Calibri" panose="020F0502020204030204" pitchFamily="34" charset="0"/>
              </a:rPr>
              <a:t>Lurasidone</a:t>
            </a:r>
            <a:r>
              <a:rPr lang="en-GB" sz="2000" dirty="0">
                <a:solidFill>
                  <a:srgbClr val="A50021"/>
                </a:solidFill>
                <a:latin typeface="Calibri" panose="020F0502020204030204" pitchFamily="34" charset="0"/>
              </a:rPr>
              <a:t> 75mg in combination with Sodium Valproate. The patients were given the YMRS (Young Mania Related Scale) before starting treatment and 30 days after starting treatment with </a:t>
            </a:r>
            <a:r>
              <a:rPr lang="en-GB" sz="2000" dirty="0" err="1">
                <a:solidFill>
                  <a:srgbClr val="A50021"/>
                </a:solidFill>
                <a:latin typeface="Calibri" panose="020F0502020204030204" pitchFamily="34" charset="0"/>
              </a:rPr>
              <a:t>Lurasidone</a:t>
            </a:r>
            <a:r>
              <a:rPr lang="en-GB" sz="2000" dirty="0">
                <a:solidFill>
                  <a:srgbClr val="A50021"/>
                </a:solidFill>
                <a:latin typeface="Calibri" panose="020F0502020204030204" pitchFamily="34" charset="0"/>
              </a:rPr>
              <a:t>.</a:t>
            </a:r>
            <a:endParaRPr lang="el-GR" altLang="el-GR" sz="2000" dirty="0" smtClean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4294967295"/>
          </p:nvPr>
        </p:nvSpPr>
        <p:spPr>
          <a:xfrm>
            <a:off x="576263" y="987574"/>
            <a:ext cx="7991475" cy="792088"/>
          </a:xfrm>
        </p:spPr>
        <p:txBody>
          <a:bodyPr>
            <a:noAutofit/>
          </a:bodyPr>
          <a:lstStyle/>
          <a:p>
            <a:pPr marL="0" indent="0" defTabSz="360000">
              <a:spcBef>
                <a:spcPts val="0"/>
              </a:spcBef>
              <a:buSzPct val="130000"/>
              <a:buNone/>
            </a:pPr>
            <a:r>
              <a:rPr lang="en-GB" sz="2000" dirty="0">
                <a:solidFill>
                  <a:srgbClr val="A50021"/>
                </a:solidFill>
                <a:latin typeface="Calibri" panose="020F0502020204030204" pitchFamily="34" charset="0"/>
              </a:rPr>
              <a:t>The goal of this study is to investigate the contribution of </a:t>
            </a:r>
            <a:r>
              <a:rPr lang="en-GB" sz="2000" dirty="0" err="1">
                <a:solidFill>
                  <a:srgbClr val="A50021"/>
                </a:solidFill>
                <a:latin typeface="Calibri" panose="020F0502020204030204" pitchFamily="34" charset="0"/>
              </a:rPr>
              <a:t>Lurasidone</a:t>
            </a:r>
            <a:r>
              <a:rPr lang="en-GB" sz="2000" dirty="0">
                <a:solidFill>
                  <a:srgbClr val="A50021"/>
                </a:solidFill>
                <a:latin typeface="Calibri" panose="020F0502020204030204" pitchFamily="34" charset="0"/>
              </a:rPr>
              <a:t> to the treatment of affective disorders.</a:t>
            </a:r>
            <a:endParaRPr lang="el-GR" sz="2000" dirty="0" smtClean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3672000" y="291723"/>
            <a:ext cx="1800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l-GR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GOAL</a:t>
            </a:r>
            <a:endParaRPr lang="el-GR" altLang="el-GR" sz="3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2682000" y="2139702"/>
            <a:ext cx="3780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 anchor="ctr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l-GR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METHOD</a:t>
            </a:r>
            <a:endParaRPr lang="el-GR" altLang="el-GR" sz="3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Text Box 3"/>
          <p:cNvSpPr txBox="1">
            <a:spLocks noChangeArrowheads="1"/>
          </p:cNvSpPr>
          <p:nvPr/>
        </p:nvSpPr>
        <p:spPr bwMode="auto">
          <a:xfrm>
            <a:off x="2952000" y="300608"/>
            <a:ext cx="3240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l-GR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RESULTS</a:t>
            </a:r>
            <a:endParaRPr lang="el-GR" altLang="el-GR" sz="3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  <p:sp>
        <p:nvSpPr>
          <p:cNvPr id="5" name="Content Placeholder 3"/>
          <p:cNvSpPr>
            <a:spLocks noGrp="1"/>
          </p:cNvSpPr>
          <p:nvPr>
            <p:ph idx="1"/>
          </p:nvPr>
        </p:nvSpPr>
        <p:spPr>
          <a:xfrm>
            <a:off x="486000" y="967454"/>
            <a:ext cx="8172000" cy="1368000"/>
          </a:xfrm>
        </p:spPr>
        <p:txBody>
          <a:bodyPr>
            <a:noAutofit/>
          </a:bodyPr>
          <a:lstStyle/>
          <a:p>
            <a:pPr marL="0" indent="0" defTabSz="540000">
              <a:spcBef>
                <a:spcPts val="0"/>
              </a:spcBef>
              <a:buNone/>
            </a:pPr>
            <a:r>
              <a:rPr lang="en-GB" sz="2000" dirty="0">
                <a:solidFill>
                  <a:srgbClr val="A50021"/>
                </a:solidFill>
                <a:latin typeface="Calibri" panose="020F0502020204030204" pitchFamily="34" charset="0"/>
              </a:rPr>
              <a:t>Of the 10 patients (n=10), 8 (n=8) responded to treatment at a rate of 80%, of which 5 were women and 3 men, and showed a clear reduction in the YMRS Scale, without knowing the reason why women responded more to the treatment of Bipolar Disorder than men, who had a poor response.</a:t>
            </a:r>
            <a:endParaRPr lang="el-GR" sz="2000" dirty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11" name="Content Placeholder 3"/>
          <p:cNvSpPr txBox="1">
            <a:spLocks/>
          </p:cNvSpPr>
          <p:nvPr/>
        </p:nvSpPr>
        <p:spPr>
          <a:xfrm>
            <a:off x="576263" y="3723878"/>
            <a:ext cx="7991475" cy="900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360000" fontAlgn="auto">
              <a:spcBef>
                <a:spcPts val="0"/>
              </a:spcBef>
              <a:spcAft>
                <a:spcPts val="0"/>
              </a:spcAft>
              <a:buSzPct val="130000"/>
              <a:buNone/>
            </a:pPr>
            <a:r>
              <a:rPr lang="en-GB" sz="2000" dirty="0" err="1">
                <a:solidFill>
                  <a:srgbClr val="A50021"/>
                </a:solidFill>
                <a:latin typeface="Calibri" panose="020F0502020204030204" pitchFamily="34" charset="0"/>
              </a:rPr>
              <a:t>Lurasidone</a:t>
            </a:r>
            <a:r>
              <a:rPr lang="en-GB" sz="2000" dirty="0">
                <a:solidFill>
                  <a:srgbClr val="A50021"/>
                </a:solidFill>
                <a:latin typeface="Calibri" panose="020F0502020204030204" pitchFamily="34" charset="0"/>
              </a:rPr>
              <a:t> may in the future be included in the treatment of Bipolar Disorder, however more studies with a larger number of patients, men and women, are needed.</a:t>
            </a:r>
            <a:endParaRPr lang="el-GR" altLang="el-GR" sz="2000" dirty="0" smtClean="0">
              <a:solidFill>
                <a:srgbClr val="A50021"/>
              </a:solidFill>
              <a:latin typeface="Calibri" pitchFamily="34" charset="0"/>
            </a:endParaRPr>
          </a:p>
        </p:txBody>
      </p:sp>
      <p:sp>
        <p:nvSpPr>
          <p:cNvPr id="12" name="Text Box 3"/>
          <p:cNvSpPr txBox="1">
            <a:spLocks noChangeArrowheads="1"/>
          </p:cNvSpPr>
          <p:nvPr/>
        </p:nvSpPr>
        <p:spPr bwMode="auto">
          <a:xfrm>
            <a:off x="2952000" y="3003798"/>
            <a:ext cx="3240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l-GR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CONCLUSIONS</a:t>
            </a:r>
            <a:endParaRPr lang="el-GR" altLang="el-GR" sz="3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8371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 txBox="1">
            <a:spLocks/>
          </p:cNvSpPr>
          <p:nvPr/>
        </p:nvSpPr>
        <p:spPr>
          <a:xfrm>
            <a:off x="576000" y="1140124"/>
            <a:ext cx="7992000" cy="2160000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9436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686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430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6459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90195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9456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468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60000" indent="-360000" fontAlgn="auto">
              <a:spcBef>
                <a:spcPts val="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+mj-lt"/>
              <a:buAutoNum type="arabicPeriod"/>
            </a:pP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Teresa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Guilera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,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Juan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Pablo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Chart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Pascual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,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Maria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del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Carmen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Blasco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n-US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et al.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Lurasidone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for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the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treatment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of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schizophrenia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in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adult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and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paediatric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populations</a:t>
            </a:r>
            <a:r>
              <a:rPr lang="en-US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.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Drugs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Context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2023; 12:2022-10-1.</a:t>
            </a:r>
            <a:endParaRPr lang="el-GR" sz="2000" i="1" dirty="0" smtClean="0">
              <a:solidFill>
                <a:srgbClr val="A50021"/>
              </a:solidFill>
              <a:latin typeface="Calibri" panose="020F0502020204030204" pitchFamily="34" charset="0"/>
            </a:endParaRPr>
          </a:p>
          <a:p>
            <a:pPr marL="360000" indent="-360000" fontAlgn="auto">
              <a:spcBef>
                <a:spcPts val="1200"/>
              </a:spcBef>
              <a:spcAft>
                <a:spcPts val="0"/>
              </a:spcAft>
              <a:buClr>
                <a:srgbClr val="003366"/>
              </a:buClr>
              <a:buSzPct val="100000"/>
              <a:buFont typeface="+mj-lt"/>
              <a:buAutoNum type="arabicPeriod"/>
            </a:pP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Haro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JM,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McGrath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JJ.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The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Burden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of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schizophrenia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. 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European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</a:t>
            </a:r>
            <a:r>
              <a:rPr lang="en-US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N</a:t>
            </a:r>
            <a:r>
              <a:rPr lang="el-GR" sz="2000" i="1" dirty="0" err="1">
                <a:solidFill>
                  <a:srgbClr val="A50021"/>
                </a:solidFill>
                <a:latin typeface="Calibri" panose="020F0502020204030204" pitchFamily="34" charset="0"/>
              </a:rPr>
              <a:t>europsychopharmacology</a:t>
            </a:r>
            <a:r>
              <a:rPr lang="en-US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 2022; 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57</a:t>
            </a:r>
            <a:r>
              <a:rPr lang="en-US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:</a:t>
            </a:r>
            <a:r>
              <a:rPr lang="el-GR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33-35</a:t>
            </a:r>
            <a:r>
              <a:rPr lang="en-US" sz="2000" i="1" dirty="0">
                <a:solidFill>
                  <a:srgbClr val="A50021"/>
                </a:solidFill>
                <a:latin typeface="Calibri" panose="020F0502020204030204" pitchFamily="34" charset="0"/>
              </a:rPr>
              <a:t>.</a:t>
            </a:r>
            <a:endParaRPr lang="el-GR" sz="2000" i="1" dirty="0" smtClean="0">
              <a:solidFill>
                <a:srgbClr val="A50021"/>
              </a:solidFill>
              <a:latin typeface="Calibri" panose="020F0502020204030204" pitchFamily="34" charset="0"/>
            </a:endParaRP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1512000" y="297974"/>
            <a:ext cx="6120000" cy="5539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ts val="0"/>
              </a:spcBef>
              <a:spcAft>
                <a:spcPts val="0"/>
              </a:spcAft>
            </a:pPr>
            <a:r>
              <a:rPr lang="en-US" altLang="el-GR" sz="3600" b="1" dirty="0" smtClean="0">
                <a:solidFill>
                  <a:srgbClr val="00336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REFERENCES</a:t>
            </a:r>
            <a:endParaRPr lang="el-GR" altLang="el-GR" sz="3600" b="1" dirty="0">
              <a:solidFill>
                <a:srgbClr val="003366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5775262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Τήξη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Θέμα του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6271</TotalTime>
  <Words>311</Words>
  <Application>Microsoft Office PowerPoint</Application>
  <PresentationFormat>Προβολή στην οθόνη (16:9)</PresentationFormat>
  <Paragraphs>20</Paragraphs>
  <Slides>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5</vt:i4>
      </vt:variant>
    </vt:vector>
  </HeadingPairs>
  <TitlesOfParts>
    <vt:vector size="6" baseType="lpstr">
      <vt:lpstr>NewsPrint</vt:lpstr>
      <vt:lpstr>LURASIDONE IN BIPOLAR DISORDER.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LURASIDONE IN BIPOLAR DISORDER.</dc:title>
  <dc:creator/>
  <cp:lastModifiedBy> </cp:lastModifiedBy>
  <cp:revision>294</cp:revision>
  <cp:lastPrinted>2014-05-09T12:31:50Z</cp:lastPrinted>
  <dcterms:created xsi:type="dcterms:W3CDTF">2003-10-26T06:05:16Z</dcterms:created>
  <dcterms:modified xsi:type="dcterms:W3CDTF">2025-02-17T10:40:55Z</dcterms:modified>
</cp:coreProperties>
</file>