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7"/>
  </p:notesMasterIdLst>
  <p:handoutMasterIdLst>
    <p:handoutMasterId r:id="rId8"/>
  </p:handoutMasterIdLst>
  <p:sldIdLst>
    <p:sldId id="256" r:id="rId2"/>
    <p:sldId id="314" r:id="rId3"/>
    <p:sldId id="295" r:id="rId4"/>
    <p:sldId id="311" r:id="rId5"/>
    <p:sldId id="313" r:id="rId6"/>
  </p:sldIdLst>
  <p:sldSz cx="9144000" cy="5143500" type="screen16x9"/>
  <p:notesSz cx="6797675" cy="99266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3366"/>
    <a:srgbClr val="AA465F"/>
    <a:srgbClr val="CC0066"/>
    <a:srgbClr val="A34B73"/>
    <a:srgbClr val="FF99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Σκούρο στυλ 2 - Έμφαση 5/Έμφαση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524" tIns="46762" rIns="93524" bIns="46762" numCol="1" anchor="t" anchorCtr="0" compatLnSpc="1">
            <a:prstTxWarp prst="textNoShape">
              <a:avLst/>
            </a:prstTxWarp>
          </a:bodyPr>
          <a:lstStyle>
            <a:lvl1pPr algn="l" defTabSz="935038"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524" tIns="46762" rIns="93524" bIns="46762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524" tIns="46762" rIns="93524" bIns="46762" numCol="1" anchor="b" anchorCtr="0" compatLnSpc="1">
            <a:prstTxWarp prst="textNoShape">
              <a:avLst/>
            </a:prstTxWarp>
          </a:bodyPr>
          <a:lstStyle>
            <a:lvl1pPr algn="l" defTabSz="935038"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524" tIns="46762" rIns="93524" bIns="46762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latin typeface="Arial" charset="0"/>
              </a:defRPr>
            </a:lvl1pPr>
          </a:lstStyle>
          <a:p>
            <a:fld id="{18D9C62A-6BB1-4F76-95E8-0F0426096F1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33301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71" tIns="45286" rIns="90571" bIns="45286" numCol="1" anchor="t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/>
            </a:lvl1pPr>
          </a:lstStyle>
          <a:p>
            <a:endParaRPr lang="el-GR" altLang="el-G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71" tIns="45286" rIns="90571" bIns="45286" numCol="1" anchor="t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fld id="{1BFCDFEC-C144-49AF-A745-2D7A016986B0}" type="datetimeFigureOut">
              <a:rPr lang="el-GR" altLang="el-GR"/>
              <a:pPr/>
              <a:t>17/2/2025</a:t>
            </a:fld>
            <a:endParaRPr lang="el-GR" altLang="el-G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7187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71" tIns="45286" rIns="90571" bIns="45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71" tIns="45286" rIns="90571" bIns="45286" numCol="1" anchor="b" anchorCtr="0" compatLnSpc="1">
            <a:prstTxWarp prst="textNoShape">
              <a:avLst/>
            </a:prstTxWarp>
          </a:bodyPr>
          <a:lstStyle>
            <a:lvl1pPr algn="l" defTabSz="906463" eaLnBrk="0" hangingPunct="0">
              <a:defRPr sz="1200"/>
            </a:lvl1pPr>
          </a:lstStyle>
          <a:p>
            <a:endParaRPr lang="el-GR" altLang="el-G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71" tIns="45286" rIns="90571" bIns="45286" numCol="1" anchor="b" anchorCtr="0" compatLnSpc="1">
            <a:prstTxWarp prst="textNoShape">
              <a:avLst/>
            </a:prstTxWarp>
          </a:bodyPr>
          <a:lstStyle>
            <a:lvl1pPr algn="r" defTabSz="906463" eaLnBrk="0" hangingPunct="0">
              <a:defRPr sz="1200"/>
            </a:lvl1pPr>
          </a:lstStyle>
          <a:p>
            <a:fld id="{58ED1684-0DD3-4786-BB59-B325A368741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0802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00300"/>
            <a:ext cx="7543800" cy="1143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43300"/>
            <a:ext cx="6858000" cy="74295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35562-747D-48EB-8A93-75B798B9C9B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14350"/>
            <a:ext cx="7239000" cy="291465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E74FD-31A2-4754-8EB2-57A36005AD1C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514351"/>
            <a:ext cx="1828800" cy="4057649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14351"/>
            <a:ext cx="5715000" cy="365760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5BEE1-1A03-421A-8E58-FE1805C1B86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35562-747D-48EB-8A93-75B798B9C9B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57450"/>
            <a:ext cx="7543800" cy="12573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714750"/>
            <a:ext cx="6858000" cy="6858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6A503-4884-4DA5-AFDE-7E0C817FAA6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457201"/>
            <a:ext cx="3657600" cy="2825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1"/>
            <a:ext cx="3657600" cy="2825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EBEEB-B077-4495-9124-6AA5C037567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457200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996948"/>
            <a:ext cx="3657600" cy="2286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457200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996948"/>
            <a:ext cx="3657600" cy="2286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F7ED9-5D1B-4F07-97AE-AD3656A704E6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937022"/>
            <a:ext cx="3657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937022"/>
            <a:ext cx="3657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CEE53-4ED0-47BC-8AEE-2DCB1583FB8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12936-19F1-45B1-B3FE-72C58EC4C84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4848" cy="120015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342900"/>
            <a:ext cx="4594934" cy="30860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342900"/>
            <a:ext cx="2673657" cy="30861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21298-A5C9-482D-A5E6-3D7C0BADF03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153444" y="1885752"/>
            <a:ext cx="28575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3429000"/>
            <a:ext cx="6784848" cy="120015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342900"/>
            <a:ext cx="7543800" cy="21717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2628900"/>
            <a:ext cx="7391400" cy="60364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1BCE5-C862-47BE-B8FD-8E2CAA95184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1800" cy="12001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514350"/>
            <a:ext cx="7543800" cy="29146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465658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4656582"/>
            <a:ext cx="48738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4265676"/>
            <a:ext cx="762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1AD35562-747D-48EB-8A93-75B798B9C9BA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4629150"/>
            <a:ext cx="7543800" cy="20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000" y="411510"/>
            <a:ext cx="6840000" cy="1440000"/>
          </a:xfrm>
        </p:spPr>
        <p:txBody>
          <a:bodyPr anchor="ctr">
            <a:no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LURASIDONE</a:t>
            </a:r>
            <a:b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BIPOLAR DISORDER.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152000" y="2547558"/>
            <a:ext cx="6840000" cy="20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GB" sz="2400" b="1" dirty="0" err="1">
                <a:solidFill>
                  <a:srgbClr val="003366"/>
                </a:solidFill>
                <a:latin typeface="Calibri" panose="020F0502020204030204" pitchFamily="34" charset="0"/>
              </a:rPr>
              <a:t>Istikoglou</a:t>
            </a:r>
            <a:r>
              <a:rPr lang="en-GB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 Ch</a:t>
            </a:r>
            <a:r>
              <a:rPr lang="en-GB" sz="2400" b="1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,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Andreou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E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Lampraki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N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Rizavas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I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2</a:t>
            </a:r>
            <a:r>
              <a:rPr lang="en-GB" sz="24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,</a:t>
            </a:r>
          </a:p>
          <a:p>
            <a:r>
              <a:rPr lang="en-GB" sz="2400" dirty="0" err="1" smtClean="0">
                <a:solidFill>
                  <a:srgbClr val="003366"/>
                </a:solidFill>
                <a:latin typeface="Calibri" panose="020F0502020204030204" pitchFamily="34" charset="0"/>
              </a:rPr>
              <a:t>Zisimou</a:t>
            </a:r>
            <a:r>
              <a:rPr lang="en-GB" sz="24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M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Mousdi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D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Mavridis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G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Ballas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A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,</a:t>
            </a:r>
          </a:p>
          <a:p>
            <a:r>
              <a:rPr lang="en-GB" sz="24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Georgiou 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N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Papazisi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M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, </a:t>
            </a:r>
            <a:r>
              <a:rPr lang="en-GB" sz="2400" dirty="0" err="1">
                <a:solidFill>
                  <a:srgbClr val="003366"/>
                </a:solidFill>
                <a:latin typeface="Calibri" panose="020F0502020204030204" pitchFamily="34" charset="0"/>
              </a:rPr>
              <a:t>Karameri</a:t>
            </a:r>
            <a:r>
              <a:rPr lang="en-GB" sz="2400" dirty="0">
                <a:solidFill>
                  <a:srgbClr val="003366"/>
                </a:solidFill>
                <a:latin typeface="Calibri" panose="020F0502020204030204" pitchFamily="34" charset="0"/>
              </a:rPr>
              <a:t> E</a:t>
            </a:r>
            <a:r>
              <a:rPr lang="en-GB" sz="2400" baseline="30000" dirty="0">
                <a:solidFill>
                  <a:srgbClr val="003366"/>
                </a:solidFill>
                <a:latin typeface="Calibri" panose="020F0502020204030204" pitchFamily="34" charset="0"/>
              </a:rPr>
              <a:t>1</a:t>
            </a:r>
            <a:r>
              <a:rPr lang="en-GB" sz="24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.</a:t>
            </a:r>
            <a:endParaRPr lang="el-GR" sz="2400" dirty="0" smtClean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800" i="1" baseline="30000" dirty="0">
                <a:solidFill>
                  <a:srgbClr val="A50021"/>
                </a:solidFill>
                <a:latin typeface="Calibri" panose="020F0502020204030204" pitchFamily="34" charset="0"/>
              </a:rPr>
              <a:t>1</a:t>
            </a:r>
            <a:r>
              <a:rPr lang="en-GB" sz="1800" i="1" dirty="0">
                <a:solidFill>
                  <a:srgbClr val="A50021"/>
                </a:solidFill>
                <a:latin typeface="Calibri" panose="020F0502020204030204" pitchFamily="34" charset="0"/>
              </a:rPr>
              <a:t>Department of Psychiatry, "</a:t>
            </a:r>
            <a:r>
              <a:rPr lang="en-GB" sz="18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Konstantopouleio</a:t>
            </a:r>
            <a:r>
              <a:rPr lang="en-GB" sz="1800" i="1" dirty="0">
                <a:solidFill>
                  <a:srgbClr val="A50021"/>
                </a:solidFill>
                <a:latin typeface="Calibri" panose="020F0502020204030204" pitchFamily="34" charset="0"/>
              </a:rPr>
              <a:t>"-</a:t>
            </a:r>
            <a:r>
              <a:rPr lang="en-GB" sz="18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Patision</a:t>
            </a:r>
            <a:r>
              <a:rPr lang="en-GB" sz="1800" i="1" dirty="0">
                <a:solidFill>
                  <a:srgbClr val="A50021"/>
                </a:solidFill>
                <a:latin typeface="Calibri" panose="020F0502020204030204" pitchFamily="34" charset="0"/>
              </a:rPr>
              <a:t> General </a:t>
            </a:r>
            <a:r>
              <a:rPr lang="en-GB" sz="1800" i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Hospital</a:t>
            </a:r>
          </a:p>
          <a:p>
            <a:pPr>
              <a:spcBef>
                <a:spcPts val="0"/>
              </a:spcBef>
            </a:pPr>
            <a:r>
              <a:rPr lang="en-GB" sz="1800" i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of </a:t>
            </a:r>
            <a:r>
              <a:rPr lang="en-GB" sz="1800" i="1" dirty="0" err="1" smtClean="0">
                <a:solidFill>
                  <a:srgbClr val="A50021"/>
                </a:solidFill>
                <a:latin typeface="Calibri" panose="020F0502020204030204" pitchFamily="34" charset="0"/>
              </a:rPr>
              <a:t>Nea</a:t>
            </a:r>
            <a:r>
              <a:rPr lang="en-GB" sz="1800" i="1" dirty="0" smtClean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n-GB" sz="1800" i="1" dirty="0">
                <a:solidFill>
                  <a:srgbClr val="A50021"/>
                </a:solidFill>
                <a:latin typeface="Calibri" panose="020F0502020204030204" pitchFamily="34" charset="0"/>
              </a:rPr>
              <a:t>Ionia, Athens, Greece.</a:t>
            </a:r>
            <a:endParaRPr lang="el-GR" sz="1800" dirty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r>
              <a:rPr lang="en-GB" sz="1800" i="1" baseline="30000" dirty="0">
                <a:solidFill>
                  <a:srgbClr val="A50021"/>
                </a:solidFill>
                <a:latin typeface="Calibri" panose="020F0502020204030204" pitchFamily="34" charset="0"/>
              </a:rPr>
              <a:t>2</a:t>
            </a:r>
            <a:r>
              <a:rPr lang="en-GB" sz="1800" i="1" dirty="0">
                <a:solidFill>
                  <a:srgbClr val="A50021"/>
                </a:solidFill>
                <a:latin typeface="Calibri" panose="020F0502020204030204" pitchFamily="34" charset="0"/>
              </a:rPr>
              <a:t>Psychiatric Hospital of Attica, Athens, Greece.</a:t>
            </a:r>
            <a:endParaRPr lang="el-GR" sz="1800" dirty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76263" y="1059582"/>
            <a:ext cx="7992000" cy="1440000"/>
          </a:xfrm>
        </p:spPr>
        <p:txBody>
          <a:bodyPr>
            <a:noAutofit/>
          </a:bodyPr>
          <a:lstStyle/>
          <a:p>
            <a:pPr marL="0" indent="0" defTabSz="360000">
              <a:lnSpc>
                <a:spcPct val="150000"/>
              </a:lnSpc>
              <a:spcBef>
                <a:spcPts val="0"/>
              </a:spcBef>
              <a:buSzPct val="130000"/>
              <a:buNone/>
            </a:pPr>
            <a:r>
              <a:rPr lang="en-GB" sz="2000" dirty="0" err="1">
                <a:solidFill>
                  <a:srgbClr val="A50021"/>
                </a:solidFill>
                <a:latin typeface="Calibri" panose="020F0502020204030204" pitchFamily="34" charset="0"/>
              </a:rPr>
              <a:t>Lurasidone</a:t>
            </a: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 is a selective dopamine receptor antagonist indicated for the treatment of schizophrenia. </a:t>
            </a:r>
            <a:r>
              <a:rPr lang="en-GB" sz="2000" dirty="0" err="1">
                <a:solidFill>
                  <a:srgbClr val="A50021"/>
                </a:solidFill>
                <a:latin typeface="Calibri" panose="020F0502020204030204" pitchFamily="34" charset="0"/>
              </a:rPr>
              <a:t>Lurasidone</a:t>
            </a: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 binds strongly to dopaminergic D2 and serotoninergic 5HT2A and 5HT7 receptors.</a:t>
            </a:r>
            <a:endParaRPr lang="el-GR" sz="2000" dirty="0" smtClean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177000" y="291723"/>
            <a:ext cx="2790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l-G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BACKGROUND</a:t>
            </a:r>
            <a:endParaRPr lang="el-GR" altLang="el-GR" sz="3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79814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576000" y="2787774"/>
            <a:ext cx="7992000" cy="1764000"/>
          </a:xfrm>
        </p:spPr>
        <p:txBody>
          <a:bodyPr>
            <a:noAutofit/>
          </a:bodyPr>
          <a:lstStyle/>
          <a:p>
            <a:pPr marL="0" indent="0" defTabSz="360000">
              <a:spcBef>
                <a:spcPts val="0"/>
              </a:spcBef>
              <a:buSzPct val="130000"/>
              <a:buNone/>
            </a:pP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Ten patients (n=10), 5 men and 5 women, with bipolar disorder, were studied and treated with </a:t>
            </a:r>
            <a:r>
              <a:rPr lang="en-GB" sz="2000" dirty="0" err="1">
                <a:solidFill>
                  <a:srgbClr val="A50021"/>
                </a:solidFill>
                <a:latin typeface="Calibri" panose="020F0502020204030204" pitchFamily="34" charset="0"/>
              </a:rPr>
              <a:t>Lurasidone</a:t>
            </a: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 75mg in combination with Sodium Valproate. The patients were given the YMRS (Young Mania Related Scale) before starting treatment and 30 days after starting treatment with </a:t>
            </a:r>
            <a:r>
              <a:rPr lang="en-GB" sz="2000" dirty="0" err="1">
                <a:solidFill>
                  <a:srgbClr val="A50021"/>
                </a:solidFill>
                <a:latin typeface="Calibri" panose="020F0502020204030204" pitchFamily="34" charset="0"/>
              </a:rPr>
              <a:t>Lurasidone</a:t>
            </a: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.</a:t>
            </a:r>
            <a:endParaRPr lang="el-GR" altLang="el-GR" sz="2000" dirty="0" smtClean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576263" y="987574"/>
            <a:ext cx="7991475" cy="792088"/>
          </a:xfrm>
        </p:spPr>
        <p:txBody>
          <a:bodyPr>
            <a:noAutofit/>
          </a:bodyPr>
          <a:lstStyle/>
          <a:p>
            <a:pPr marL="0" indent="0" defTabSz="360000">
              <a:spcBef>
                <a:spcPts val="0"/>
              </a:spcBef>
              <a:buSzPct val="130000"/>
              <a:buNone/>
            </a:pP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The goal of this study is to investigate the contribution of </a:t>
            </a:r>
            <a:r>
              <a:rPr lang="en-GB" sz="2000" dirty="0" err="1">
                <a:solidFill>
                  <a:srgbClr val="A50021"/>
                </a:solidFill>
                <a:latin typeface="Calibri" panose="020F0502020204030204" pitchFamily="34" charset="0"/>
              </a:rPr>
              <a:t>Lurasidone</a:t>
            </a: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 to the treatment of affective disorders.</a:t>
            </a:r>
            <a:endParaRPr lang="el-GR" sz="2000" dirty="0" smtClean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672000" y="291723"/>
            <a:ext cx="1800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l-G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GOAL</a:t>
            </a:r>
            <a:endParaRPr lang="el-GR" altLang="el-GR" sz="3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682000" y="2139702"/>
            <a:ext cx="3780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l-G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METHOD</a:t>
            </a:r>
            <a:endParaRPr lang="el-GR" altLang="el-GR" sz="3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2952000" y="300608"/>
            <a:ext cx="3240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l-G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RESULTS</a:t>
            </a:r>
            <a:endParaRPr lang="el-GR" altLang="el-GR" sz="3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86000" y="967454"/>
            <a:ext cx="8172000" cy="1368000"/>
          </a:xfrm>
        </p:spPr>
        <p:txBody>
          <a:bodyPr>
            <a:noAutofit/>
          </a:bodyPr>
          <a:lstStyle/>
          <a:p>
            <a:pPr marL="0" indent="0" defTabSz="540000">
              <a:spcBef>
                <a:spcPts val="0"/>
              </a:spcBef>
              <a:buNone/>
            </a:pP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Of the 10 patients (n=10), 8 (n=8) responded to treatment at a rate of 80%, of which 5 were women and 3 men, and showed a clear reduction in the YMRS Scale, without knowing the reason why women responded more to the treatment of Bipolar Disorder than men, who had a poor response.</a:t>
            </a:r>
            <a:endParaRPr lang="el-GR" sz="2000" dirty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576263" y="3723878"/>
            <a:ext cx="7991475" cy="900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360000" fontAlgn="auto">
              <a:spcBef>
                <a:spcPts val="0"/>
              </a:spcBef>
              <a:spcAft>
                <a:spcPts val="0"/>
              </a:spcAft>
              <a:buSzPct val="130000"/>
              <a:buNone/>
            </a:pPr>
            <a:r>
              <a:rPr lang="en-GB" sz="2000" dirty="0" err="1">
                <a:solidFill>
                  <a:srgbClr val="A50021"/>
                </a:solidFill>
                <a:latin typeface="Calibri" panose="020F0502020204030204" pitchFamily="34" charset="0"/>
              </a:rPr>
              <a:t>Lurasidone</a:t>
            </a:r>
            <a:r>
              <a:rPr lang="en-GB" sz="2000" dirty="0">
                <a:solidFill>
                  <a:srgbClr val="A50021"/>
                </a:solidFill>
                <a:latin typeface="Calibri" panose="020F0502020204030204" pitchFamily="34" charset="0"/>
              </a:rPr>
              <a:t> may in the future be included in the treatment of Bipolar Disorder, however more studies with a larger number of patients, men and women, are needed.</a:t>
            </a:r>
            <a:endParaRPr lang="el-GR" altLang="el-GR" sz="2000" dirty="0" smtClean="0"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952000" y="3003798"/>
            <a:ext cx="3240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l-G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CONCLUSIONS</a:t>
            </a:r>
            <a:endParaRPr lang="el-GR" altLang="el-GR" sz="3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371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576000" y="1140124"/>
            <a:ext cx="7992000" cy="2160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 fontAlgn="auto"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+mj-lt"/>
              <a:buAutoNum type="arabicPeriod"/>
            </a:pP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Teresa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Guilera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,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Juan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Pablo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Chart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Pascual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,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Maria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del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Carmen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Blasco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n-US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et al.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Lurasidone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for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the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treatment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of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schizophrenia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in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adult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and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paediatric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populations</a:t>
            </a:r>
            <a:r>
              <a:rPr lang="en-US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.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Drugs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Context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2023; 12:2022-10-1.</a:t>
            </a:r>
            <a:endParaRPr lang="el-GR" sz="2000" i="1" dirty="0" smtClean="0">
              <a:solidFill>
                <a:srgbClr val="A50021"/>
              </a:solidFill>
              <a:latin typeface="Calibri" panose="020F0502020204030204" pitchFamily="34" charset="0"/>
            </a:endParaRPr>
          </a:p>
          <a:p>
            <a:pPr marL="360000" indent="-360000" fontAlgn="auto">
              <a:spcBef>
                <a:spcPts val="120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+mj-lt"/>
              <a:buAutoNum type="arabicPeriod"/>
            </a:pP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Haro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JM,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McGrath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JJ.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The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Burden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of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schizophrenia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. 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European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en-US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N</a:t>
            </a:r>
            <a:r>
              <a:rPr lang="el-GR" sz="2000" i="1" dirty="0" err="1">
                <a:solidFill>
                  <a:srgbClr val="A50021"/>
                </a:solidFill>
                <a:latin typeface="Calibri" panose="020F0502020204030204" pitchFamily="34" charset="0"/>
              </a:rPr>
              <a:t>europsychopharmacology</a:t>
            </a:r>
            <a:r>
              <a:rPr lang="en-US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 2022; 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57</a:t>
            </a:r>
            <a:r>
              <a:rPr lang="en-US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:</a:t>
            </a:r>
            <a:r>
              <a:rPr lang="el-GR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33-35</a:t>
            </a:r>
            <a:r>
              <a:rPr lang="en-US" sz="2000" i="1" dirty="0">
                <a:solidFill>
                  <a:srgbClr val="A50021"/>
                </a:solidFill>
                <a:latin typeface="Calibri" panose="020F0502020204030204" pitchFamily="34" charset="0"/>
              </a:rPr>
              <a:t>.</a:t>
            </a:r>
            <a:endParaRPr lang="el-GR" sz="2000" i="1" dirty="0" smtClean="0">
              <a:solidFill>
                <a:srgbClr val="A5002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12000" y="297974"/>
            <a:ext cx="6120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l-G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REFERENCES</a:t>
            </a:r>
            <a:endParaRPr lang="el-GR" altLang="el-GR" sz="3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752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6271</TotalTime>
  <Words>311</Words>
  <Application>Microsoft Office PowerPoint</Application>
  <PresentationFormat>Προβολή στην οθόνη (16:9)</PresentationFormat>
  <Paragraphs>20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NewsPrint</vt:lpstr>
      <vt:lpstr>LURASIDONE IN BIPOLAR DISORDER.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LURASIDONE IN BIPOLAR DISORDER.</dc:title>
  <dc:creator/>
  <cp:lastModifiedBy> </cp:lastModifiedBy>
  <cp:revision>294</cp:revision>
  <cp:lastPrinted>2014-05-09T12:31:50Z</cp:lastPrinted>
  <dcterms:created xsi:type="dcterms:W3CDTF">2003-10-26T06:05:16Z</dcterms:created>
  <dcterms:modified xsi:type="dcterms:W3CDTF">2025-02-17T10:40:55Z</dcterms:modified>
</cp:coreProperties>
</file>