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AFF"/>
    <a:srgbClr val="CBC1EA"/>
    <a:srgbClr val="764CAD"/>
    <a:srgbClr val="1EC077"/>
    <a:srgbClr val="D7BC4F"/>
    <a:srgbClr val="F6686D"/>
    <a:srgbClr val="FFFF00"/>
    <a:srgbClr val="602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4" autoAdjust="0"/>
    <p:restoredTop sz="94660"/>
  </p:normalViewPr>
  <p:slideViewPr>
    <p:cSldViewPr snapToGrid="0">
      <p:cViewPr>
        <p:scale>
          <a:sx n="80" d="100"/>
          <a:sy n="80" d="100"/>
        </p:scale>
        <p:origin x="678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948C8-DC98-3926-5656-AE9BFC6A7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EDED3E-8E49-F2C8-0C37-F48E8125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C150B-3783-CA01-CD78-0C46333B7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CC1C-5624-4E68-83F4-CE9521232F56}" type="datetimeFigureOut">
              <a:rPr lang="hu-HU" smtClean="0"/>
              <a:t>2025. 02. 16.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9A2BB-8F85-94F6-8C46-86DB87A51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3F2E2-B0B6-43BE-A12E-A3054ACE9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0BE6-46A4-4CA3-875D-7D79D8CEBB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0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4E908-A8DA-EB7E-AF13-A33F43967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CB3C73-F73C-CC27-2DFB-DFCA8E994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14ABA-9606-593A-1920-7C658769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CC1C-5624-4E68-83F4-CE9521232F56}" type="datetimeFigureOut">
              <a:rPr lang="hu-HU" smtClean="0"/>
              <a:t>2025. 02. 16.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57082-6F93-EE8F-8FD5-36E12763E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5AD14-DED1-0F1D-C859-B18E2A230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0BE6-46A4-4CA3-875D-7D79D8CEBB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3097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8D571-3916-F31C-E9F9-F752F91B10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6C7C40-9A1E-8548-5F74-6D3315975F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E704B-6302-0287-7726-BC4945D3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CC1C-5624-4E68-83F4-CE9521232F56}" type="datetimeFigureOut">
              <a:rPr lang="hu-HU" smtClean="0"/>
              <a:t>2025. 02. 16.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D44E-9970-190F-332C-2C2B7964F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B1C7C-7275-AAA5-261C-9B9A61B74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0BE6-46A4-4CA3-875D-7D79D8CEBB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992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8BCE0-1B1E-8491-65B8-21911FAFB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B6C17-17F8-1246-10A7-4717585D1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7CE1E-DFB9-4DA2-92B8-BCF05A669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CC1C-5624-4E68-83F4-CE9521232F56}" type="datetimeFigureOut">
              <a:rPr lang="hu-HU" smtClean="0"/>
              <a:t>2025. 02. 16.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B8858-16D9-ACFA-CCD3-78859E49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DE6B6-9B9A-44CA-ABB6-6FF6F3A7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0BE6-46A4-4CA3-875D-7D79D8CEBB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300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E9120-0038-F3EF-9898-BBAE2466E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667A5-49CF-CDA8-D5D8-5445666C0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1D80C-3AC3-56C6-1D84-EA1A4C428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CC1C-5624-4E68-83F4-CE9521232F56}" type="datetimeFigureOut">
              <a:rPr lang="hu-HU" smtClean="0"/>
              <a:t>2025. 02. 16.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181B1-2025-2337-1A2E-4638DED0E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C2E71-1EE9-5040-1A9D-298698CC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0BE6-46A4-4CA3-875D-7D79D8CEBB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546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E965D-9FEB-DFE7-288B-A8103DAA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14943-75BF-5973-044B-026A9BAA9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ECA9C-7BFD-B9B5-E958-4B31F7902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D477C-3CA0-406C-E844-F3AF3520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CC1C-5624-4E68-83F4-CE9521232F56}" type="datetimeFigureOut">
              <a:rPr lang="hu-HU" smtClean="0"/>
              <a:t>2025. 02. 16.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7113D-A132-B12A-FD8A-F8A4D520E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A760D9-AF68-71F7-6ED9-C73680B7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0BE6-46A4-4CA3-875D-7D79D8CEBB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657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10DDA-3961-8D5C-9B4C-DC18A8563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C85EE-DC0D-7052-E167-63A65C7BC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B55B93-6803-5306-5913-E16A896F0E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94FC9B-0A64-B39B-43B0-0DAE1930C2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95896D-109D-E4D8-9F50-FAA84E5DDD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616C6-D48C-DE56-75E0-C67C13EEB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CC1C-5624-4E68-83F4-CE9521232F56}" type="datetimeFigureOut">
              <a:rPr lang="hu-HU" smtClean="0"/>
              <a:t>2025. 02. 16.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6500AA-581B-404E-8C06-FCEA1304F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4D0264-72FF-67D4-2F9F-323A00EEC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0BE6-46A4-4CA3-875D-7D79D8CEBB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5630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6DB16-BDBE-3E7E-5EDA-A1BFDE156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3BFE02-D720-A69F-ED82-008E1DECD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CC1C-5624-4E68-83F4-CE9521232F56}" type="datetimeFigureOut">
              <a:rPr lang="hu-HU" smtClean="0"/>
              <a:t>2025. 02. 16.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13BDBF-7D58-0686-C242-B6EACD7AA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ED17A7-B850-305E-602D-F6D0783E4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0BE6-46A4-4CA3-875D-7D79D8CEBB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297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C393F7-17B3-7F0D-41BD-8D0D4EED8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CC1C-5624-4E68-83F4-CE9521232F56}" type="datetimeFigureOut">
              <a:rPr lang="hu-HU" smtClean="0"/>
              <a:t>2025. 02. 16.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5BCA52-D1BC-E36D-DE8E-6EFB177EA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D39478-0E6C-9C76-CB3D-0660B1180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0BE6-46A4-4CA3-875D-7D79D8CEBB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704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ACE07-4118-6AA8-7DD5-E85EC1B46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068CA-BF3F-C6ED-6CE9-8DD2B059C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FC0EF9-ACA8-3C9E-B27F-5CE9DDF33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89114-AB46-3A3A-748D-6BEB2C11C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CC1C-5624-4E68-83F4-CE9521232F56}" type="datetimeFigureOut">
              <a:rPr lang="hu-HU" smtClean="0"/>
              <a:t>2025. 02. 16.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4C640-9450-849F-4D7E-06F7D7DE8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E9A804-B1E2-33DA-3B4D-350CF23DC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0BE6-46A4-4CA3-875D-7D79D8CEBB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818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F9208-55FD-C5A8-9DD4-22D6B023B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8B81A7-8B12-60C9-045D-8B0EC15D11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16E73C-F075-E246-2EA7-A937E2DEE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0E2C0-A2B7-86E7-1A9C-55FC98D7B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CC1C-5624-4E68-83F4-CE9521232F56}" type="datetimeFigureOut">
              <a:rPr lang="hu-HU" smtClean="0"/>
              <a:t>2025. 02. 16.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E2BCE-7BFF-4638-32CA-D033B21E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3A8318-B2EA-961B-063A-6E6A00496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0BE6-46A4-4CA3-875D-7D79D8CEBB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065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F0120-AAE5-76A0-75DC-2ADBF8AFA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66FB7-C6F0-C9E7-A4F8-DC0456972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AF719-FCB1-3902-372B-07A9578C2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50CC1C-5624-4E68-83F4-CE9521232F56}" type="datetimeFigureOut">
              <a:rPr lang="hu-HU" smtClean="0"/>
              <a:t>2025. 02. 16.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57339-54F9-6F04-B761-A556DD020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18C41-0D70-CD92-2D48-535473D6DF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4B0BE6-46A4-4CA3-875D-7D79D8CEBB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4208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" name="Table 185">
            <a:extLst>
              <a:ext uri="{FF2B5EF4-FFF2-40B4-BE49-F238E27FC236}">
                <a16:creationId xmlns:a16="http://schemas.microsoft.com/office/drawing/2014/main" id="{6A628D48-5C7A-8367-979E-B94A8E4D1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803683"/>
              </p:ext>
            </p:extLst>
          </p:nvPr>
        </p:nvGraphicFramePr>
        <p:xfrm>
          <a:off x="7809992" y="3013783"/>
          <a:ext cx="4250010" cy="2431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0550">
                  <a:extLst>
                    <a:ext uri="{9D8B030D-6E8A-4147-A177-3AD203B41FA5}">
                      <a16:colId xmlns:a16="http://schemas.microsoft.com/office/drawing/2014/main" val="1011044747"/>
                    </a:ext>
                  </a:extLst>
                </a:gridCol>
                <a:gridCol w="290432">
                  <a:extLst>
                    <a:ext uri="{9D8B030D-6E8A-4147-A177-3AD203B41FA5}">
                      <a16:colId xmlns:a16="http://schemas.microsoft.com/office/drawing/2014/main" val="997293523"/>
                    </a:ext>
                  </a:extLst>
                </a:gridCol>
                <a:gridCol w="449388">
                  <a:extLst>
                    <a:ext uri="{9D8B030D-6E8A-4147-A177-3AD203B41FA5}">
                      <a16:colId xmlns:a16="http://schemas.microsoft.com/office/drawing/2014/main" val="1427437683"/>
                    </a:ext>
                  </a:extLst>
                </a:gridCol>
                <a:gridCol w="278896">
                  <a:extLst>
                    <a:ext uri="{9D8B030D-6E8A-4147-A177-3AD203B41FA5}">
                      <a16:colId xmlns:a16="http://schemas.microsoft.com/office/drawing/2014/main" val="3573123043"/>
                    </a:ext>
                  </a:extLst>
                </a:gridCol>
                <a:gridCol w="460924">
                  <a:extLst>
                    <a:ext uri="{9D8B030D-6E8A-4147-A177-3AD203B41FA5}">
                      <a16:colId xmlns:a16="http://schemas.microsoft.com/office/drawing/2014/main" val="384927308"/>
                    </a:ext>
                  </a:extLst>
                </a:gridCol>
                <a:gridCol w="275451">
                  <a:extLst>
                    <a:ext uri="{9D8B030D-6E8A-4147-A177-3AD203B41FA5}">
                      <a16:colId xmlns:a16="http://schemas.microsoft.com/office/drawing/2014/main" val="3784973323"/>
                    </a:ext>
                  </a:extLst>
                </a:gridCol>
                <a:gridCol w="464369">
                  <a:extLst>
                    <a:ext uri="{9D8B030D-6E8A-4147-A177-3AD203B41FA5}">
                      <a16:colId xmlns:a16="http://schemas.microsoft.com/office/drawing/2014/main" val="857726564"/>
                    </a:ext>
                  </a:extLst>
                </a:gridCol>
              </a:tblGrid>
              <a:tr h="319995">
                <a:tc>
                  <a:txBody>
                    <a:bodyPr/>
                    <a:lstStyle/>
                    <a:p>
                      <a:endParaRPr lang="en-GB" sz="700" noProof="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7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ASQ RESULT</a:t>
                      </a:r>
                    </a:p>
                    <a:p>
                      <a:pPr algn="ctr"/>
                      <a:r>
                        <a:rPr lang="en-GB" sz="7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(N=113)</a:t>
                      </a: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764C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388732"/>
                  </a:ext>
                </a:extLst>
              </a:tr>
              <a:tr h="367994">
                <a:tc>
                  <a:txBody>
                    <a:bodyPr/>
                    <a:lstStyle/>
                    <a:p>
                      <a:endParaRPr lang="en-GB" sz="700" noProof="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600" b="1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ACUTE POSITIVE</a:t>
                      </a:r>
                    </a:p>
                    <a:p>
                      <a:pPr algn="ctr"/>
                      <a:r>
                        <a:rPr lang="en-GB" sz="5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(n=12, 10.62%)</a:t>
                      </a: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F668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600" b="1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NON-ACUTE POSITIVE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(n=72, 63.72%)</a:t>
                      </a:r>
                    </a:p>
                  </a:txBody>
                  <a:tcPr anchor="ctr">
                    <a:solidFill>
                      <a:srgbClr val="D7BC4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600" b="1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NEGATIVE</a:t>
                      </a:r>
                    </a:p>
                    <a:p>
                      <a:pPr algn="ctr"/>
                      <a:r>
                        <a:rPr lang="en-GB" sz="5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(n=29, 25.66%)</a:t>
                      </a:r>
                    </a:p>
                  </a:txBody>
                  <a:tcPr anchor="ctr">
                    <a:solidFill>
                      <a:srgbClr val="1EC0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564599"/>
                  </a:ext>
                </a:extLst>
              </a:tr>
              <a:tr h="2079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kern="1200" noProof="0" dirty="0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Open Sans Bold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2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noProof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</a:t>
                      </a: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764C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noProof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764C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noProof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</a:t>
                      </a:r>
                    </a:p>
                  </a:txBody>
                  <a:tcPr anchor="ctr">
                    <a:solidFill>
                      <a:srgbClr val="764C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noProof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764C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noProof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</a:t>
                      </a:r>
                    </a:p>
                  </a:txBody>
                  <a:tcPr anchor="ctr">
                    <a:solidFill>
                      <a:srgbClr val="764C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noProof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764C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005285"/>
                  </a:ext>
                </a:extLst>
              </a:tr>
              <a:tr h="191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 kern="1200" noProof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sym typeface="Open Sans Bold"/>
                        </a:rPr>
                        <a:t>Previous inpatient care</a:t>
                      </a:r>
                    </a:p>
                  </a:txBody>
                  <a:tcPr anchor="ctr">
                    <a:lnT w="12700" cmpd="sng">
                      <a:noFill/>
                    </a:lnT>
                    <a:solidFill>
                      <a:srgbClr val="764C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75.00%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44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61.11%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23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79.31%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785880"/>
                  </a:ext>
                </a:extLst>
              </a:tr>
              <a:tr h="1919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600" b="1" kern="1200" noProof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Suicide attempt in the familial anamnesis</a:t>
                      </a:r>
                    </a:p>
                  </a:txBody>
                  <a:tcPr anchor="ctr">
                    <a:solidFill>
                      <a:srgbClr val="764C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40.66%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29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40.28%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20.69%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059170"/>
                  </a:ext>
                </a:extLst>
              </a:tr>
              <a:tr h="191997">
                <a:tc>
                  <a:txBody>
                    <a:bodyPr/>
                    <a:lstStyle/>
                    <a:p>
                      <a:r>
                        <a:rPr lang="en-GB" sz="600" b="1" noProof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Completed suicide in familial anamnesis</a:t>
                      </a:r>
                    </a:p>
                  </a:txBody>
                  <a:tcPr anchor="ctr">
                    <a:solidFill>
                      <a:srgbClr val="764C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8.33%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17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23.61%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20.69%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484046"/>
                  </a:ext>
                </a:extLst>
              </a:tr>
              <a:tr h="191997">
                <a:tc>
                  <a:txBody>
                    <a:bodyPr/>
                    <a:lstStyle/>
                    <a:p>
                      <a:r>
                        <a:rPr lang="en-GB" sz="600" b="1" noProof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Diagnosed with mood disorder</a:t>
                      </a:r>
                    </a:p>
                  </a:txBody>
                  <a:tcPr anchor="ctr">
                    <a:solidFill>
                      <a:srgbClr val="764C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66.66%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44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61.11%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22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75.86%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35214"/>
                  </a:ext>
                </a:extLst>
              </a:tr>
              <a:tr h="191997">
                <a:tc>
                  <a:txBody>
                    <a:bodyPr/>
                    <a:lstStyle/>
                    <a:p>
                      <a:r>
                        <a:rPr lang="en-GB" sz="600" b="1" noProof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Diagnosed with personality disorder</a:t>
                      </a:r>
                    </a:p>
                  </a:txBody>
                  <a:tcPr anchor="ctr">
                    <a:solidFill>
                      <a:srgbClr val="764C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41.66%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17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23.61%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20.69%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675738"/>
                  </a:ext>
                </a:extLst>
              </a:tr>
              <a:tr h="191997">
                <a:tc>
                  <a:txBody>
                    <a:bodyPr/>
                    <a:lstStyle/>
                    <a:p>
                      <a:r>
                        <a:rPr lang="en-GB" sz="600" b="1" noProof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Diagnosed with schizophrenia</a:t>
                      </a:r>
                    </a:p>
                  </a:txBody>
                  <a:tcPr anchor="ctr">
                    <a:solidFill>
                      <a:srgbClr val="764C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8.33%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13.79%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084874"/>
                  </a:ext>
                </a:extLst>
              </a:tr>
              <a:tr h="191997">
                <a:tc>
                  <a:txBody>
                    <a:bodyPr/>
                    <a:lstStyle/>
                    <a:p>
                      <a:r>
                        <a:rPr lang="en-GB" sz="600" b="1" noProof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Diagnosed with substance abuse</a:t>
                      </a:r>
                    </a:p>
                  </a:txBody>
                  <a:tcPr anchor="ctr">
                    <a:solidFill>
                      <a:srgbClr val="764C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41.66%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24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33.33%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31.03%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063078"/>
                  </a:ext>
                </a:extLst>
              </a:tr>
              <a:tr h="191997">
                <a:tc>
                  <a:txBody>
                    <a:bodyPr/>
                    <a:lstStyle/>
                    <a:p>
                      <a:r>
                        <a:rPr lang="en-GB" sz="600" b="1" noProof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Diagnosed with anxiety disorder</a:t>
                      </a:r>
                    </a:p>
                  </a:txBody>
                  <a:tcPr anchor="ctr">
                    <a:solidFill>
                      <a:srgbClr val="764C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8.33%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6.94%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noProof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13.79%</a:t>
                      </a:r>
                    </a:p>
                  </a:txBody>
                  <a:tcPr anchor="ctr">
                    <a:solidFill>
                      <a:srgbClr val="CBC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494118"/>
                  </a:ext>
                </a:extLst>
              </a:tr>
            </a:tbl>
          </a:graphicData>
        </a:graphic>
      </p:graphicFrame>
      <p:sp>
        <p:nvSpPr>
          <p:cNvPr id="183" name="Rectangle: Rounded Corners 182">
            <a:extLst>
              <a:ext uri="{FF2B5EF4-FFF2-40B4-BE49-F238E27FC236}">
                <a16:creationId xmlns:a16="http://schemas.microsoft.com/office/drawing/2014/main" id="{846E4199-445A-C9E6-2669-BC3DF279B5DA}"/>
              </a:ext>
            </a:extLst>
          </p:cNvPr>
          <p:cNvSpPr/>
          <p:nvPr/>
        </p:nvSpPr>
        <p:spPr>
          <a:xfrm>
            <a:off x="7801405" y="1650222"/>
            <a:ext cx="1938412" cy="2146699"/>
          </a:xfrm>
          <a:prstGeom prst="roundRect">
            <a:avLst>
              <a:gd name="adj" fmla="val 4706"/>
            </a:avLst>
          </a:prstGeom>
          <a:solidFill>
            <a:srgbClr val="CBC1EA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5" name="Rectangle: Rounded Corners 124">
            <a:extLst>
              <a:ext uri="{FF2B5EF4-FFF2-40B4-BE49-F238E27FC236}">
                <a16:creationId xmlns:a16="http://schemas.microsoft.com/office/drawing/2014/main" id="{DB1D4F12-752B-4096-C8A9-E2A72609F7FA}"/>
              </a:ext>
            </a:extLst>
          </p:cNvPr>
          <p:cNvSpPr/>
          <p:nvPr/>
        </p:nvSpPr>
        <p:spPr>
          <a:xfrm>
            <a:off x="4156298" y="1357047"/>
            <a:ext cx="3532121" cy="4091024"/>
          </a:xfrm>
          <a:prstGeom prst="roundRect">
            <a:avLst>
              <a:gd name="adj" fmla="val 2625"/>
            </a:avLst>
          </a:prstGeom>
          <a:solidFill>
            <a:srgbClr val="CBC1EA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75BEFD-CB6F-5281-E351-C0C0DE10A004}"/>
              </a:ext>
            </a:extLst>
          </p:cNvPr>
          <p:cNvSpPr/>
          <p:nvPr/>
        </p:nvSpPr>
        <p:spPr>
          <a:xfrm>
            <a:off x="-1" y="0"/>
            <a:ext cx="12192000" cy="1287159"/>
          </a:xfrm>
          <a:prstGeom prst="rect">
            <a:avLst/>
          </a:prstGeom>
          <a:solidFill>
            <a:srgbClr val="602E9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573F83-3FAE-F7D0-3F98-1CDE7BADBC2E}"/>
              </a:ext>
            </a:extLst>
          </p:cNvPr>
          <p:cNvSpPr txBox="1"/>
          <p:nvPr/>
        </p:nvSpPr>
        <p:spPr>
          <a:xfrm>
            <a:off x="-1" y="77175"/>
            <a:ext cx="1219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ADVANTAGES OF USING A SUICIDE RISK SCREENING TOOL IN CLINICAL PRACTICE</a:t>
            </a:r>
          </a:p>
          <a:p>
            <a:pPr algn="ctr"/>
            <a:r>
              <a:rPr lang="en-GB" sz="1400" b="1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Initial Results of a 5-month Continuous Study to Evaluate a Novel Suicide Risk Screening Instrument in Hungary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97ADA8-767A-237D-0DFD-2C80A80D7683}"/>
              </a:ext>
            </a:extLst>
          </p:cNvPr>
          <p:cNvSpPr txBox="1"/>
          <p:nvPr/>
        </p:nvSpPr>
        <p:spPr>
          <a:xfrm>
            <a:off x="2133214" y="647682"/>
            <a:ext cx="79255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Authors: Selma Kacimi El Hassani</a:t>
            </a:r>
            <a:r>
              <a:rPr lang="en-GB" sz="900" baseline="300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GB" sz="9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David Szokolay</a:t>
            </a:r>
            <a:r>
              <a:rPr lang="en-GB" sz="900" baseline="300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GB" sz="9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Eszter Palocz</a:t>
            </a:r>
            <a:r>
              <a:rPr lang="en-GB" sz="900" baseline="300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GB" sz="9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Aranka Miklosi</a:t>
            </a:r>
            <a:r>
              <a:rPr lang="en-GB" sz="900" baseline="300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GB" sz="9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Livia Priyanka Elek</a:t>
            </a:r>
            <a:r>
              <a:rPr lang="en-GB" sz="900" baseline="300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r>
              <a:rPr lang="en-GB" sz="9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Brigitte Biro</a:t>
            </a:r>
            <a:r>
              <a:rPr lang="en-GB" sz="900" baseline="300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r>
              <a:rPr lang="en-GB" sz="9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Mark Berdi</a:t>
            </a:r>
            <a:r>
              <a:rPr lang="en-GB" sz="900" baseline="300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GB" sz="9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Xenia Gonda</a:t>
            </a:r>
            <a:r>
              <a:rPr lang="en-GB" sz="900" baseline="300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3,4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3091D4-C973-6CEA-7350-D93AFDF8C1A2}"/>
              </a:ext>
            </a:extLst>
          </p:cNvPr>
          <p:cNvSpPr txBox="1"/>
          <p:nvPr/>
        </p:nvSpPr>
        <p:spPr>
          <a:xfrm>
            <a:off x="2343148" y="841526"/>
            <a:ext cx="7505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00" baseline="300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GB" sz="5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Institute of Psychology, Faculty of Education and Psychology, Eotvos Lorand University Budapest, Hungary</a:t>
            </a:r>
          </a:p>
          <a:p>
            <a:pPr algn="ctr"/>
            <a:r>
              <a:rPr lang="en-GB" sz="5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500" baseline="300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GB" sz="5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Institute of Psychology, University of Pecs, Pecs, Hungary</a:t>
            </a:r>
          </a:p>
          <a:p>
            <a:pPr algn="ctr"/>
            <a:r>
              <a:rPr lang="en-GB" sz="500" baseline="300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r>
              <a:rPr lang="en-GB" sz="5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Department of Psychiatry and Psychotherapy, Semmelweis University, Budapest, Hungary </a:t>
            </a:r>
          </a:p>
          <a:p>
            <a:pPr algn="ctr"/>
            <a:r>
              <a:rPr lang="en-GB" sz="500" baseline="300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en-GB" sz="5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Department of Clinical Psychology, Semmelweis University, Budapest, Hungary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4BB8552-298E-A2DD-A79B-0C8BEEF5B884}"/>
              </a:ext>
            </a:extLst>
          </p:cNvPr>
          <p:cNvSpPr/>
          <p:nvPr/>
        </p:nvSpPr>
        <p:spPr>
          <a:xfrm>
            <a:off x="86957" y="1357047"/>
            <a:ext cx="3961167" cy="252000"/>
          </a:xfrm>
          <a:prstGeom prst="roundRect">
            <a:avLst>
              <a:gd name="adj" fmla="val 32716"/>
            </a:avLst>
          </a:prstGeom>
          <a:solidFill>
            <a:srgbClr val="602E9E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C033BDB-9D11-2E27-FB6C-A04A8105046F}"/>
              </a:ext>
            </a:extLst>
          </p:cNvPr>
          <p:cNvSpPr/>
          <p:nvPr/>
        </p:nvSpPr>
        <p:spPr>
          <a:xfrm>
            <a:off x="87199" y="1658507"/>
            <a:ext cx="3961166" cy="1973269"/>
          </a:xfrm>
          <a:prstGeom prst="roundRect">
            <a:avLst>
              <a:gd name="adj" fmla="val 4706"/>
            </a:avLst>
          </a:prstGeom>
          <a:solidFill>
            <a:srgbClr val="CBC1EA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90070FF-3A09-7C9F-4301-FC3F61B364DB}"/>
              </a:ext>
            </a:extLst>
          </p:cNvPr>
          <p:cNvSpPr/>
          <p:nvPr/>
        </p:nvSpPr>
        <p:spPr>
          <a:xfrm>
            <a:off x="234383" y="1748976"/>
            <a:ext cx="1163306" cy="842030"/>
          </a:xfrm>
          <a:prstGeom prst="roundRect">
            <a:avLst>
              <a:gd name="adj" fmla="val 4706"/>
            </a:avLst>
          </a:prstGeom>
          <a:solidFill>
            <a:srgbClr val="E9EAFF"/>
          </a:solidFill>
          <a:ln w="12700">
            <a:solidFill>
              <a:schemeClr val="accent1">
                <a:shade val="1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2019</a:t>
            </a:r>
            <a:r>
              <a:rPr lang="en-GB" sz="700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 more that </a:t>
            </a:r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700.000 people </a:t>
            </a:r>
            <a:r>
              <a:rPr lang="en-GB" sz="700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died by suicide </a:t>
            </a:r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worldwide </a:t>
            </a:r>
            <a:r>
              <a:rPr lang="en-GB" sz="700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[1]</a:t>
            </a:r>
          </a:p>
          <a:p>
            <a:pPr algn="ctr"/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2023 - 1593 people </a:t>
            </a:r>
            <a:r>
              <a:rPr lang="en-GB" sz="700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died by suicide in </a:t>
            </a:r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Hungary</a:t>
            </a:r>
            <a:r>
              <a:rPr lang="en-GB" sz="700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[2]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A285C824-48C5-D454-6305-946F09A1E5D6}"/>
              </a:ext>
            </a:extLst>
          </p:cNvPr>
          <p:cNvSpPr/>
          <p:nvPr/>
        </p:nvSpPr>
        <p:spPr>
          <a:xfrm>
            <a:off x="1474625" y="1750763"/>
            <a:ext cx="1163306" cy="467764"/>
          </a:xfrm>
          <a:prstGeom prst="roundRect">
            <a:avLst>
              <a:gd name="adj" fmla="val 4706"/>
            </a:avLst>
          </a:prstGeom>
          <a:solidFill>
            <a:srgbClr val="E9EAFF"/>
          </a:solidFill>
          <a:ln w="12700">
            <a:solidFill>
              <a:schemeClr val="accent1">
                <a:shade val="1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</a:t>
            </a:r>
            <a:r>
              <a:rPr lang="en-GB" sz="700" noProof="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uicide</a:t>
            </a:r>
            <a:r>
              <a:rPr lang="en-GB" sz="700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is the </a:t>
            </a:r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fourth leading cause of death </a:t>
            </a:r>
            <a:r>
              <a:rPr lang="en-GB" sz="700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worldwide  [1]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011F8CF4-11FA-691E-75E2-3B5DF8106CEE}"/>
              </a:ext>
            </a:extLst>
          </p:cNvPr>
          <p:cNvSpPr/>
          <p:nvPr/>
        </p:nvSpPr>
        <p:spPr>
          <a:xfrm>
            <a:off x="2714867" y="1753998"/>
            <a:ext cx="1163306" cy="837008"/>
          </a:xfrm>
          <a:prstGeom prst="roundRect">
            <a:avLst>
              <a:gd name="adj" fmla="val 4706"/>
            </a:avLst>
          </a:prstGeom>
          <a:solidFill>
            <a:srgbClr val="E9EAFF"/>
          </a:solidFill>
          <a:ln w="12700">
            <a:solidFill>
              <a:schemeClr val="accent1">
                <a:shade val="1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20%</a:t>
            </a:r>
            <a:r>
              <a:rPr lang="en-GB" sz="700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people who die by suicide </a:t>
            </a:r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have consulted a mental health professional prior to their death  </a:t>
            </a:r>
            <a:r>
              <a:rPr lang="en-GB" sz="700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[3]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C702A76-768B-9C99-7E4F-BF4E2DD2472C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816036" y="2591006"/>
            <a:ext cx="0" cy="151694"/>
          </a:xfrm>
          <a:prstGeom prst="straightConnector1">
            <a:avLst/>
          </a:prstGeom>
          <a:ln>
            <a:headEnd type="none"/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7789289-8EA5-EA87-6925-EE093F6BACE7}"/>
              </a:ext>
            </a:extLst>
          </p:cNvPr>
          <p:cNvSpPr/>
          <p:nvPr/>
        </p:nvSpPr>
        <p:spPr>
          <a:xfrm>
            <a:off x="234382" y="2742700"/>
            <a:ext cx="3643791" cy="276372"/>
          </a:xfrm>
          <a:prstGeom prst="roundRect">
            <a:avLst>
              <a:gd name="adj" fmla="val 4706"/>
            </a:avLst>
          </a:prstGeom>
          <a:solidFill>
            <a:srgbClr val="E9EAFF"/>
          </a:solidFill>
          <a:ln w="12700">
            <a:solidFill>
              <a:schemeClr val="accent1">
                <a:shade val="1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r>
              <a:rPr lang="en-GB" sz="700" b="1" noProof="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ffective</a:t>
            </a:r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screening is </a:t>
            </a:r>
            <a:r>
              <a:rPr lang="en-GB" sz="700" b="1" noProof="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</a:t>
            </a:r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crucial </a:t>
            </a:r>
            <a:r>
              <a:rPr lang="en-GB" sz="700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early identification and intervention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6038D39-1AF0-A740-3CAB-245EE13093F1}"/>
              </a:ext>
            </a:extLst>
          </p:cNvPr>
          <p:cNvCxnSpPr>
            <a:cxnSpLocks/>
            <a:stCxn id="20" idx="2"/>
            <a:endCxn id="25" idx="0"/>
          </p:cNvCxnSpPr>
          <p:nvPr/>
        </p:nvCxnSpPr>
        <p:spPr>
          <a:xfrm>
            <a:off x="2056278" y="2218527"/>
            <a:ext cx="0" cy="524173"/>
          </a:xfrm>
          <a:prstGeom prst="straightConnector1">
            <a:avLst/>
          </a:prstGeom>
          <a:ln>
            <a:headEnd type="none"/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2435EC8-2535-FD58-4AFB-F7EF2C4D305E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3296520" y="2591006"/>
            <a:ext cx="0" cy="151694"/>
          </a:xfrm>
          <a:prstGeom prst="straightConnector1">
            <a:avLst/>
          </a:prstGeom>
          <a:ln>
            <a:headEnd type="none"/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CE4EACA-8528-DAF8-6BC7-845C1AE666BA}"/>
              </a:ext>
            </a:extLst>
          </p:cNvPr>
          <p:cNvSpPr/>
          <p:nvPr/>
        </p:nvSpPr>
        <p:spPr>
          <a:xfrm>
            <a:off x="234382" y="3186695"/>
            <a:ext cx="3643790" cy="340621"/>
          </a:xfrm>
          <a:prstGeom prst="roundRect">
            <a:avLst>
              <a:gd name="adj" fmla="val 4706"/>
            </a:avLst>
          </a:prstGeom>
          <a:solidFill>
            <a:srgbClr val="E9EAFF"/>
          </a:solidFill>
          <a:ln w="12700">
            <a:solidFill>
              <a:schemeClr val="accent1">
                <a:shade val="1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GB" sz="700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 is crucial that mental health professionals have the </a:t>
            </a:r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right tools to screen and assess suicide risk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8EA5A02-78F9-EA64-1C74-0EB30EC2583A}"/>
              </a:ext>
            </a:extLst>
          </p:cNvPr>
          <p:cNvCxnSpPr>
            <a:cxnSpLocks/>
            <a:stCxn id="25" idx="2"/>
            <a:endCxn id="41" idx="0"/>
          </p:cNvCxnSpPr>
          <p:nvPr/>
        </p:nvCxnSpPr>
        <p:spPr>
          <a:xfrm flipH="1">
            <a:off x="2056277" y="3019072"/>
            <a:ext cx="1" cy="167623"/>
          </a:xfrm>
          <a:prstGeom prst="straightConnector1">
            <a:avLst/>
          </a:prstGeom>
          <a:ln>
            <a:headEnd type="none"/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461C054-E7B7-9857-5AC2-426767F4ECB1}"/>
              </a:ext>
            </a:extLst>
          </p:cNvPr>
          <p:cNvSpPr/>
          <p:nvPr/>
        </p:nvSpPr>
        <p:spPr>
          <a:xfrm>
            <a:off x="86957" y="3676779"/>
            <a:ext cx="3961166" cy="252000"/>
          </a:xfrm>
          <a:prstGeom prst="roundRect">
            <a:avLst>
              <a:gd name="adj" fmla="val 32716"/>
            </a:avLst>
          </a:prstGeom>
          <a:solidFill>
            <a:srgbClr val="602E9E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OBJECTIVE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A62899D8-0A4D-812E-16DB-734A1E10EF1D}"/>
              </a:ext>
            </a:extLst>
          </p:cNvPr>
          <p:cNvSpPr/>
          <p:nvPr/>
        </p:nvSpPr>
        <p:spPr>
          <a:xfrm>
            <a:off x="84278" y="3978168"/>
            <a:ext cx="3961163" cy="668221"/>
          </a:xfrm>
          <a:prstGeom prst="roundRect">
            <a:avLst>
              <a:gd name="adj" fmla="val 8902"/>
            </a:avLst>
          </a:prstGeom>
          <a:solidFill>
            <a:srgbClr val="CBC1EA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Freeform 290">
            <a:extLst>
              <a:ext uri="{FF2B5EF4-FFF2-40B4-BE49-F238E27FC236}">
                <a16:creationId xmlns:a16="http://schemas.microsoft.com/office/drawing/2014/main" id="{E1CD3874-D2BD-CE59-1592-7EAB25D120BE}"/>
              </a:ext>
            </a:extLst>
          </p:cNvPr>
          <p:cNvSpPr/>
          <p:nvPr/>
        </p:nvSpPr>
        <p:spPr>
          <a:xfrm>
            <a:off x="195039" y="4082584"/>
            <a:ext cx="148092" cy="163521"/>
          </a:xfrm>
          <a:custGeom>
            <a:avLst/>
            <a:gdLst/>
            <a:ahLst/>
            <a:cxnLst/>
            <a:rect l="l" t="t" r="r" b="b"/>
            <a:pathLst>
              <a:path w="802389" h="802389">
                <a:moveTo>
                  <a:pt x="0" y="0"/>
                </a:moveTo>
                <a:lnTo>
                  <a:pt x="802389" y="0"/>
                </a:lnTo>
                <a:lnTo>
                  <a:pt x="802389" y="802388"/>
                </a:lnTo>
                <a:lnTo>
                  <a:pt x="0" y="80238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noProof="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573937D-08E5-4667-E184-FB484A264AE8}"/>
              </a:ext>
            </a:extLst>
          </p:cNvPr>
          <p:cNvSpPr txBox="1"/>
          <p:nvPr/>
        </p:nvSpPr>
        <p:spPr>
          <a:xfrm>
            <a:off x="343132" y="4021102"/>
            <a:ext cx="3656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Provide insight into the Hungarian validity study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the ASQ and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gathered during the research</a:t>
            </a:r>
          </a:p>
        </p:txBody>
      </p:sp>
      <p:sp>
        <p:nvSpPr>
          <p:cNvPr id="57" name="Freeform 290">
            <a:extLst>
              <a:ext uri="{FF2B5EF4-FFF2-40B4-BE49-F238E27FC236}">
                <a16:creationId xmlns:a16="http://schemas.microsoft.com/office/drawing/2014/main" id="{A9E0F317-FEEF-CB83-C19F-71AD7F82D1A3}"/>
              </a:ext>
            </a:extLst>
          </p:cNvPr>
          <p:cNvSpPr/>
          <p:nvPr/>
        </p:nvSpPr>
        <p:spPr>
          <a:xfrm>
            <a:off x="195039" y="4363362"/>
            <a:ext cx="148092" cy="163521"/>
          </a:xfrm>
          <a:custGeom>
            <a:avLst/>
            <a:gdLst/>
            <a:ahLst/>
            <a:cxnLst/>
            <a:rect l="l" t="t" r="r" b="b"/>
            <a:pathLst>
              <a:path w="802389" h="802389">
                <a:moveTo>
                  <a:pt x="0" y="0"/>
                </a:moveTo>
                <a:lnTo>
                  <a:pt x="802389" y="0"/>
                </a:lnTo>
                <a:lnTo>
                  <a:pt x="802389" y="802388"/>
                </a:lnTo>
                <a:lnTo>
                  <a:pt x="0" y="80238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noProof="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E2CC220-B512-D0BD-AD3B-6C2F1A4E4D66}"/>
              </a:ext>
            </a:extLst>
          </p:cNvPr>
          <p:cNvSpPr txBox="1"/>
          <p:nvPr/>
        </p:nvSpPr>
        <p:spPr>
          <a:xfrm>
            <a:off x="343132" y="4301880"/>
            <a:ext cx="36563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Demonstrate the benefits of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incorporating a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risk screening 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tool into the clinical (or even non-clinical) practice</a:t>
            </a: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AD512B43-1538-F883-A73E-718DB4C2CC06}"/>
              </a:ext>
            </a:extLst>
          </p:cNvPr>
          <p:cNvSpPr/>
          <p:nvPr/>
        </p:nvSpPr>
        <p:spPr>
          <a:xfrm>
            <a:off x="97457" y="4702164"/>
            <a:ext cx="3961164" cy="252000"/>
          </a:xfrm>
          <a:prstGeom prst="roundRect">
            <a:avLst>
              <a:gd name="adj" fmla="val 32716"/>
            </a:avLst>
          </a:prstGeom>
          <a:solidFill>
            <a:srgbClr val="602E9E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METHODS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3C6C4D7F-A8D5-0B05-A62C-3F449CEE04D3}"/>
              </a:ext>
            </a:extLst>
          </p:cNvPr>
          <p:cNvSpPr/>
          <p:nvPr/>
        </p:nvSpPr>
        <p:spPr>
          <a:xfrm>
            <a:off x="91836" y="5001834"/>
            <a:ext cx="3961163" cy="1287031"/>
          </a:xfrm>
          <a:prstGeom prst="roundRect">
            <a:avLst>
              <a:gd name="adj" fmla="val 5872"/>
            </a:avLst>
          </a:prstGeom>
          <a:solidFill>
            <a:srgbClr val="CBC1EA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EEDA07F-AAC6-BEAD-3039-101083B7C3A7}"/>
              </a:ext>
            </a:extLst>
          </p:cNvPr>
          <p:cNvSpPr txBox="1"/>
          <p:nvPr/>
        </p:nvSpPr>
        <p:spPr>
          <a:xfrm>
            <a:off x="127869" y="5059196"/>
            <a:ext cx="3856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Since there is almost no validated brief suicide risk screening instrument available in Hungary, we set out to conduct a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validity study of the Hungarian adaptation of ASQ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2BBC8150-DD94-2A80-C36A-8475E24344F9}"/>
              </a:ext>
            </a:extLst>
          </p:cNvPr>
          <p:cNvSpPr/>
          <p:nvPr/>
        </p:nvSpPr>
        <p:spPr>
          <a:xfrm>
            <a:off x="1041184" y="5400965"/>
            <a:ext cx="2066925" cy="187200"/>
          </a:xfrm>
          <a:prstGeom prst="roundRect">
            <a:avLst>
              <a:gd name="adj" fmla="val 28896"/>
            </a:avLst>
          </a:prstGeom>
          <a:solidFill>
            <a:srgbClr val="764CAD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VALIDATION PROCESS</a:t>
            </a: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E6B7FACD-5C33-FAFF-9E94-8600ADCEF0CB}"/>
              </a:ext>
            </a:extLst>
          </p:cNvPr>
          <p:cNvSpPr/>
          <p:nvPr/>
        </p:nvSpPr>
        <p:spPr>
          <a:xfrm>
            <a:off x="272006" y="5754389"/>
            <a:ext cx="1537985" cy="416578"/>
          </a:xfrm>
          <a:prstGeom prst="roundRect">
            <a:avLst>
              <a:gd name="adj" fmla="val 4706"/>
            </a:avLst>
          </a:prstGeom>
          <a:solidFill>
            <a:srgbClr val="E9EAFF"/>
          </a:solidFill>
          <a:ln w="12700">
            <a:solidFill>
              <a:schemeClr val="accent1">
                <a:shade val="1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ASQ </a:t>
            </a:r>
            <a:r>
              <a:rPr lang="en-GB" sz="700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(&amp; test battery covering different patient factors)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2366D9FA-B5EA-5FE7-986F-101391752094}"/>
              </a:ext>
            </a:extLst>
          </p:cNvPr>
          <p:cNvSpPr/>
          <p:nvPr/>
        </p:nvSpPr>
        <p:spPr>
          <a:xfrm>
            <a:off x="950998" y="5663383"/>
            <a:ext cx="180000" cy="180000"/>
          </a:xfrm>
          <a:prstGeom prst="ellipse">
            <a:avLst/>
          </a:prstGeom>
          <a:solidFill>
            <a:srgbClr val="764C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</a:p>
        </p:txBody>
      </p:sp>
      <p:sp>
        <p:nvSpPr>
          <p:cNvPr id="115" name="Rectangle: Rounded Corners 114">
            <a:extLst>
              <a:ext uri="{FF2B5EF4-FFF2-40B4-BE49-F238E27FC236}">
                <a16:creationId xmlns:a16="http://schemas.microsoft.com/office/drawing/2014/main" id="{4A395A56-864A-29F4-815C-00A071986D93}"/>
              </a:ext>
            </a:extLst>
          </p:cNvPr>
          <p:cNvSpPr/>
          <p:nvPr/>
        </p:nvSpPr>
        <p:spPr>
          <a:xfrm>
            <a:off x="2340186" y="5754389"/>
            <a:ext cx="1537986" cy="416578"/>
          </a:xfrm>
          <a:prstGeom prst="roundRect">
            <a:avLst>
              <a:gd name="adj" fmla="val 4706"/>
            </a:avLst>
          </a:prstGeom>
          <a:solidFill>
            <a:srgbClr val="E9EAFF"/>
          </a:solidFill>
          <a:ln w="12700">
            <a:solidFill>
              <a:schemeClr val="accent1">
                <a:shade val="1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BSSA </a:t>
            </a:r>
            <a:r>
              <a:rPr lang="en-GB" sz="700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(gold standard)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109400F0-966C-3253-EE87-34754898878A}"/>
              </a:ext>
            </a:extLst>
          </p:cNvPr>
          <p:cNvSpPr/>
          <p:nvPr/>
        </p:nvSpPr>
        <p:spPr>
          <a:xfrm>
            <a:off x="3019179" y="5661532"/>
            <a:ext cx="180000" cy="180000"/>
          </a:xfrm>
          <a:prstGeom prst="ellipse">
            <a:avLst/>
          </a:prstGeom>
          <a:solidFill>
            <a:srgbClr val="764C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59B85D9-F33D-4DE4-2594-D8E9EA8FC916}"/>
              </a:ext>
            </a:extLst>
          </p:cNvPr>
          <p:cNvCxnSpPr>
            <a:cxnSpLocks/>
            <a:stCxn id="114" idx="3"/>
            <a:endCxn id="115" idx="1"/>
          </p:cNvCxnSpPr>
          <p:nvPr/>
        </p:nvCxnSpPr>
        <p:spPr>
          <a:xfrm>
            <a:off x="1809991" y="5962678"/>
            <a:ext cx="530195" cy="0"/>
          </a:xfrm>
          <a:prstGeom prst="straightConnector1">
            <a:avLst/>
          </a:prstGeom>
          <a:ln>
            <a:headEnd type="none"/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A7A4AEF7-CA75-90B4-648B-E855EC7FC5B1}"/>
              </a:ext>
            </a:extLst>
          </p:cNvPr>
          <p:cNvSpPr txBox="1"/>
          <p:nvPr/>
        </p:nvSpPr>
        <p:spPr>
          <a:xfrm>
            <a:off x="4240385" y="1441718"/>
            <a:ext cx="36802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900" b="1" noProof="0" dirty="0">
                <a:solidFill>
                  <a:srgbClr val="764C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ASQ (Ask Suicide Questionnaire) 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[4]</a:t>
            </a:r>
            <a:endParaRPr lang="en-GB" sz="800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6" name="Freeform 290">
            <a:extLst>
              <a:ext uri="{FF2B5EF4-FFF2-40B4-BE49-F238E27FC236}">
                <a16:creationId xmlns:a16="http://schemas.microsoft.com/office/drawing/2014/main" id="{4089AD2B-DA09-94B0-7703-6505A3BF1F5B}"/>
              </a:ext>
            </a:extLst>
          </p:cNvPr>
          <p:cNvSpPr/>
          <p:nvPr/>
        </p:nvSpPr>
        <p:spPr>
          <a:xfrm>
            <a:off x="4333912" y="1659950"/>
            <a:ext cx="148092" cy="163521"/>
          </a:xfrm>
          <a:custGeom>
            <a:avLst/>
            <a:gdLst/>
            <a:ahLst/>
            <a:cxnLst/>
            <a:rect l="l" t="t" r="r" b="b"/>
            <a:pathLst>
              <a:path w="802389" h="802389">
                <a:moveTo>
                  <a:pt x="0" y="0"/>
                </a:moveTo>
                <a:lnTo>
                  <a:pt x="802389" y="0"/>
                </a:lnTo>
                <a:lnTo>
                  <a:pt x="802389" y="802388"/>
                </a:lnTo>
                <a:lnTo>
                  <a:pt x="0" y="80238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noProof="0" dirty="0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C463DB9A-2C2A-23E5-03E1-249BD7981A3F}"/>
              </a:ext>
            </a:extLst>
          </p:cNvPr>
          <p:cNvSpPr txBox="1"/>
          <p:nvPr/>
        </p:nvSpPr>
        <p:spPr>
          <a:xfrm>
            <a:off x="4482004" y="1644515"/>
            <a:ext cx="353212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5-item suicide risk screening tool</a:t>
            </a:r>
            <a:endParaRPr lang="en-GB" sz="700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8" name="Freeform 290">
            <a:extLst>
              <a:ext uri="{FF2B5EF4-FFF2-40B4-BE49-F238E27FC236}">
                <a16:creationId xmlns:a16="http://schemas.microsoft.com/office/drawing/2014/main" id="{81242272-95BF-470B-2C5F-325615548166}"/>
              </a:ext>
            </a:extLst>
          </p:cNvPr>
          <p:cNvSpPr/>
          <p:nvPr/>
        </p:nvSpPr>
        <p:spPr>
          <a:xfrm>
            <a:off x="4333912" y="1871746"/>
            <a:ext cx="148092" cy="163521"/>
          </a:xfrm>
          <a:custGeom>
            <a:avLst/>
            <a:gdLst/>
            <a:ahLst/>
            <a:cxnLst/>
            <a:rect l="l" t="t" r="r" b="b"/>
            <a:pathLst>
              <a:path w="802389" h="802389">
                <a:moveTo>
                  <a:pt x="0" y="0"/>
                </a:moveTo>
                <a:lnTo>
                  <a:pt x="802389" y="0"/>
                </a:lnTo>
                <a:lnTo>
                  <a:pt x="802389" y="802388"/>
                </a:lnTo>
                <a:lnTo>
                  <a:pt x="0" y="80238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noProof="0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20B53B29-9FC4-EB32-A496-A9773F4CB825}"/>
              </a:ext>
            </a:extLst>
          </p:cNvPr>
          <p:cNvSpPr txBox="1"/>
          <p:nvPr/>
        </p:nvSpPr>
        <p:spPr>
          <a:xfrm>
            <a:off x="4482005" y="1770577"/>
            <a:ext cx="3149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can be used in both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non-clinical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(e.g. GP practice) and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clinical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settings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on patients across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 age groups</a:t>
            </a:r>
          </a:p>
        </p:txBody>
      </p:sp>
      <p:pic>
        <p:nvPicPr>
          <p:cNvPr id="134" name="Picture 133">
            <a:extLst>
              <a:ext uri="{FF2B5EF4-FFF2-40B4-BE49-F238E27FC236}">
                <a16:creationId xmlns:a16="http://schemas.microsoft.com/office/drawing/2014/main" id="{56DF2FA0-4E93-5125-36FA-F9AC539176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0018" y="2088891"/>
            <a:ext cx="2575278" cy="1311103"/>
          </a:xfrm>
          <a:prstGeom prst="rect">
            <a:avLst/>
          </a:prstGeom>
        </p:spPr>
      </p:pic>
      <p:sp>
        <p:nvSpPr>
          <p:cNvPr id="137" name="Rectangle: Rounded Corners 136">
            <a:extLst>
              <a:ext uri="{FF2B5EF4-FFF2-40B4-BE49-F238E27FC236}">
                <a16:creationId xmlns:a16="http://schemas.microsoft.com/office/drawing/2014/main" id="{10ABFD81-CFDC-825A-EF76-CEA19D450BA9}"/>
              </a:ext>
            </a:extLst>
          </p:cNvPr>
          <p:cNvSpPr/>
          <p:nvPr/>
        </p:nvSpPr>
        <p:spPr>
          <a:xfrm>
            <a:off x="4156298" y="5523903"/>
            <a:ext cx="7895120" cy="252000"/>
          </a:xfrm>
          <a:prstGeom prst="roundRect">
            <a:avLst>
              <a:gd name="adj" fmla="val 32716"/>
            </a:avLst>
          </a:prstGeom>
          <a:solidFill>
            <a:srgbClr val="602E9E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DISCUSSION</a:t>
            </a:r>
          </a:p>
        </p:txBody>
      </p:sp>
      <p:sp>
        <p:nvSpPr>
          <p:cNvPr id="138" name="Rectangle: Rounded Corners 137">
            <a:extLst>
              <a:ext uri="{FF2B5EF4-FFF2-40B4-BE49-F238E27FC236}">
                <a16:creationId xmlns:a16="http://schemas.microsoft.com/office/drawing/2014/main" id="{2E3F5F5B-A7D9-1A78-C4BC-9821A073C85C}"/>
              </a:ext>
            </a:extLst>
          </p:cNvPr>
          <p:cNvSpPr/>
          <p:nvPr/>
        </p:nvSpPr>
        <p:spPr>
          <a:xfrm>
            <a:off x="4156298" y="5809730"/>
            <a:ext cx="7895120" cy="476420"/>
          </a:xfrm>
          <a:prstGeom prst="roundRect">
            <a:avLst>
              <a:gd name="adj" fmla="val 17177"/>
            </a:avLst>
          </a:prstGeom>
          <a:solidFill>
            <a:srgbClr val="CBC1EA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9" name="Freeform 290">
            <a:extLst>
              <a:ext uri="{FF2B5EF4-FFF2-40B4-BE49-F238E27FC236}">
                <a16:creationId xmlns:a16="http://schemas.microsoft.com/office/drawing/2014/main" id="{CB181831-97E5-0BA1-8CF2-181AFCCD647F}"/>
              </a:ext>
            </a:extLst>
          </p:cNvPr>
          <p:cNvSpPr/>
          <p:nvPr/>
        </p:nvSpPr>
        <p:spPr>
          <a:xfrm>
            <a:off x="4285104" y="5882626"/>
            <a:ext cx="148092" cy="163521"/>
          </a:xfrm>
          <a:custGeom>
            <a:avLst/>
            <a:gdLst/>
            <a:ahLst/>
            <a:cxnLst/>
            <a:rect l="l" t="t" r="r" b="b"/>
            <a:pathLst>
              <a:path w="802389" h="802389">
                <a:moveTo>
                  <a:pt x="0" y="0"/>
                </a:moveTo>
                <a:lnTo>
                  <a:pt x="802389" y="0"/>
                </a:lnTo>
                <a:lnTo>
                  <a:pt x="802389" y="802388"/>
                </a:lnTo>
                <a:lnTo>
                  <a:pt x="0" y="80238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noProof="0" dirty="0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EC3CA3F-BB8E-6853-362F-54BC22A8C20E}"/>
              </a:ext>
            </a:extLst>
          </p:cNvPr>
          <p:cNvSpPr txBox="1"/>
          <p:nvPr/>
        </p:nvSpPr>
        <p:spPr>
          <a:xfrm>
            <a:off x="4423921" y="5862651"/>
            <a:ext cx="74315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Using the ASQ would make it possible to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conclude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a real clinical setting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 quarter of patients that no further action is needed in their case</a:t>
            </a:r>
          </a:p>
        </p:txBody>
      </p:sp>
      <p:sp>
        <p:nvSpPr>
          <p:cNvPr id="141" name="Freeform 290">
            <a:extLst>
              <a:ext uri="{FF2B5EF4-FFF2-40B4-BE49-F238E27FC236}">
                <a16:creationId xmlns:a16="http://schemas.microsoft.com/office/drawing/2014/main" id="{FDEF1DBA-2BD5-89ED-BE9D-DEF1AED8ADFD}"/>
              </a:ext>
            </a:extLst>
          </p:cNvPr>
          <p:cNvSpPr/>
          <p:nvPr/>
        </p:nvSpPr>
        <p:spPr>
          <a:xfrm>
            <a:off x="4285104" y="6046797"/>
            <a:ext cx="148092" cy="163521"/>
          </a:xfrm>
          <a:custGeom>
            <a:avLst/>
            <a:gdLst/>
            <a:ahLst/>
            <a:cxnLst/>
            <a:rect l="l" t="t" r="r" b="b"/>
            <a:pathLst>
              <a:path w="802389" h="802389">
                <a:moveTo>
                  <a:pt x="0" y="0"/>
                </a:moveTo>
                <a:lnTo>
                  <a:pt x="802389" y="0"/>
                </a:lnTo>
                <a:lnTo>
                  <a:pt x="802389" y="802388"/>
                </a:lnTo>
                <a:lnTo>
                  <a:pt x="0" y="80238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noProof="0" dirty="0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0A8592BF-CE05-0F6D-8754-46A68FE71E3A}"/>
              </a:ext>
            </a:extLst>
          </p:cNvPr>
          <p:cNvSpPr txBox="1"/>
          <p:nvPr/>
        </p:nvSpPr>
        <p:spPr>
          <a:xfrm>
            <a:off x="4423921" y="6030238"/>
            <a:ext cx="742879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Long-term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develop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ASQ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facilitate its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integration into clinical practice 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make it a more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widely used suicide screening tool in Hungary</a:t>
            </a:r>
          </a:p>
        </p:txBody>
      </p:sp>
      <p:sp>
        <p:nvSpPr>
          <p:cNvPr id="143" name="Rectangle: Rounded Corners 142">
            <a:extLst>
              <a:ext uri="{FF2B5EF4-FFF2-40B4-BE49-F238E27FC236}">
                <a16:creationId xmlns:a16="http://schemas.microsoft.com/office/drawing/2014/main" id="{8CD29A10-E05C-B57B-5FBA-E20F3B7EDBAC}"/>
              </a:ext>
            </a:extLst>
          </p:cNvPr>
          <p:cNvSpPr/>
          <p:nvPr/>
        </p:nvSpPr>
        <p:spPr>
          <a:xfrm>
            <a:off x="4862129" y="3492702"/>
            <a:ext cx="2183520" cy="186886"/>
          </a:xfrm>
          <a:prstGeom prst="roundRect">
            <a:avLst>
              <a:gd name="adj" fmla="val 28896"/>
            </a:avLst>
          </a:prstGeom>
          <a:solidFill>
            <a:srgbClr val="764CAD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POSSIBLE ASQ RESULTS</a:t>
            </a:r>
          </a:p>
        </p:txBody>
      </p:sp>
      <p:sp>
        <p:nvSpPr>
          <p:cNvPr id="144" name="Rectangle: Rounded Corners 143">
            <a:extLst>
              <a:ext uri="{FF2B5EF4-FFF2-40B4-BE49-F238E27FC236}">
                <a16:creationId xmlns:a16="http://schemas.microsoft.com/office/drawing/2014/main" id="{ED38D1A6-A488-4ADA-BB24-ED0FD814B94E}"/>
              </a:ext>
            </a:extLst>
          </p:cNvPr>
          <p:cNvSpPr/>
          <p:nvPr/>
        </p:nvSpPr>
        <p:spPr>
          <a:xfrm>
            <a:off x="4346374" y="3722234"/>
            <a:ext cx="1031507" cy="357722"/>
          </a:xfrm>
          <a:prstGeom prst="roundRect">
            <a:avLst>
              <a:gd name="adj" fmla="val 4706"/>
            </a:avLst>
          </a:prstGeom>
          <a:solidFill>
            <a:srgbClr val="F6686D"/>
          </a:solidFill>
          <a:ln w="12700">
            <a:solidFill>
              <a:schemeClr val="accent1">
                <a:shade val="1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ACUTE POSITIVE</a:t>
            </a:r>
            <a:endParaRPr lang="en-GB" sz="700" noProof="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5" name="Rectangle: Rounded Corners 144">
            <a:extLst>
              <a:ext uri="{FF2B5EF4-FFF2-40B4-BE49-F238E27FC236}">
                <a16:creationId xmlns:a16="http://schemas.microsoft.com/office/drawing/2014/main" id="{82547C0B-C9C2-9C8A-3EAA-C6992DDDF684}"/>
              </a:ext>
            </a:extLst>
          </p:cNvPr>
          <p:cNvSpPr/>
          <p:nvPr/>
        </p:nvSpPr>
        <p:spPr>
          <a:xfrm>
            <a:off x="5435109" y="3722234"/>
            <a:ext cx="1031508" cy="357722"/>
          </a:xfrm>
          <a:prstGeom prst="roundRect">
            <a:avLst>
              <a:gd name="adj" fmla="val 4706"/>
            </a:avLst>
          </a:prstGeom>
          <a:solidFill>
            <a:srgbClr val="D7BC4F"/>
          </a:solidFill>
          <a:ln w="12700">
            <a:solidFill>
              <a:schemeClr val="accent1">
                <a:shade val="1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NON-ACUTE POSITIVE</a:t>
            </a:r>
            <a:endParaRPr lang="en-GB" sz="700" noProof="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6" name="Rectangle: Rounded Corners 145">
            <a:extLst>
              <a:ext uri="{FF2B5EF4-FFF2-40B4-BE49-F238E27FC236}">
                <a16:creationId xmlns:a16="http://schemas.microsoft.com/office/drawing/2014/main" id="{CB89E868-D926-C350-C00C-3801D2675250}"/>
              </a:ext>
            </a:extLst>
          </p:cNvPr>
          <p:cNvSpPr/>
          <p:nvPr/>
        </p:nvSpPr>
        <p:spPr>
          <a:xfrm>
            <a:off x="6523845" y="3712462"/>
            <a:ext cx="1031507" cy="367494"/>
          </a:xfrm>
          <a:prstGeom prst="roundRect">
            <a:avLst>
              <a:gd name="adj" fmla="val 4706"/>
            </a:avLst>
          </a:prstGeom>
          <a:solidFill>
            <a:srgbClr val="1EC077"/>
          </a:solidFill>
          <a:ln w="12700">
            <a:solidFill>
              <a:schemeClr val="accent1">
                <a:shade val="1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NEGATIVE</a:t>
            </a:r>
            <a:endParaRPr lang="en-GB" sz="700" noProof="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7" name="Rectangle: Rounded Corners 146">
            <a:extLst>
              <a:ext uri="{FF2B5EF4-FFF2-40B4-BE49-F238E27FC236}">
                <a16:creationId xmlns:a16="http://schemas.microsoft.com/office/drawing/2014/main" id="{4393915F-054F-2DDC-B0A7-FA7C0D5ABFD6}"/>
              </a:ext>
            </a:extLst>
          </p:cNvPr>
          <p:cNvSpPr/>
          <p:nvPr/>
        </p:nvSpPr>
        <p:spPr>
          <a:xfrm>
            <a:off x="4346374" y="4213914"/>
            <a:ext cx="1031507" cy="416578"/>
          </a:xfrm>
          <a:prstGeom prst="roundRect">
            <a:avLst>
              <a:gd name="adj" fmla="val 4706"/>
            </a:avLst>
          </a:prstGeom>
          <a:solidFill>
            <a:srgbClr val="E9EAFF"/>
          </a:solidFill>
          <a:ln w="12700">
            <a:solidFill>
              <a:schemeClr val="accent1">
                <a:shade val="1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FULL PSYCHIATRIC &amp; SAFETY EVALUATION</a:t>
            </a:r>
          </a:p>
        </p:txBody>
      </p:sp>
      <p:sp>
        <p:nvSpPr>
          <p:cNvPr id="148" name="Rectangle: Rounded Corners 147">
            <a:extLst>
              <a:ext uri="{FF2B5EF4-FFF2-40B4-BE49-F238E27FC236}">
                <a16:creationId xmlns:a16="http://schemas.microsoft.com/office/drawing/2014/main" id="{CE810FF9-E624-57DA-4CF2-46B71D0441A4}"/>
              </a:ext>
            </a:extLst>
          </p:cNvPr>
          <p:cNvSpPr/>
          <p:nvPr/>
        </p:nvSpPr>
        <p:spPr>
          <a:xfrm>
            <a:off x="5435110" y="4211016"/>
            <a:ext cx="1031507" cy="416578"/>
          </a:xfrm>
          <a:prstGeom prst="roundRect">
            <a:avLst>
              <a:gd name="adj" fmla="val 4706"/>
            </a:avLst>
          </a:prstGeom>
          <a:solidFill>
            <a:srgbClr val="E9EAFF"/>
          </a:solidFill>
          <a:ln w="12700">
            <a:solidFill>
              <a:schemeClr val="accent1">
                <a:shade val="1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FURTHER ASSESMENT USING BSSA</a:t>
            </a:r>
          </a:p>
        </p:txBody>
      </p:sp>
      <p:sp>
        <p:nvSpPr>
          <p:cNvPr id="149" name="Rectangle: Rounded Corners 148">
            <a:extLst>
              <a:ext uri="{FF2B5EF4-FFF2-40B4-BE49-F238E27FC236}">
                <a16:creationId xmlns:a16="http://schemas.microsoft.com/office/drawing/2014/main" id="{FA408DB8-C507-F5EA-F459-579654AF1EF3}"/>
              </a:ext>
            </a:extLst>
          </p:cNvPr>
          <p:cNvSpPr/>
          <p:nvPr/>
        </p:nvSpPr>
        <p:spPr>
          <a:xfrm>
            <a:off x="6529894" y="4218458"/>
            <a:ext cx="1031507" cy="416578"/>
          </a:xfrm>
          <a:prstGeom prst="roundRect">
            <a:avLst>
              <a:gd name="adj" fmla="val 4706"/>
            </a:avLst>
          </a:prstGeom>
          <a:solidFill>
            <a:srgbClr val="E9EAFF"/>
          </a:solidFill>
          <a:ln w="12700">
            <a:solidFill>
              <a:schemeClr val="accent1">
                <a:shade val="1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noProof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 FURTHER STEPS ARE NEEDED*</a:t>
            </a:r>
          </a:p>
        </p:txBody>
      </p: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EDCFBE47-705A-99A5-0C40-149686BAF49C}"/>
              </a:ext>
            </a:extLst>
          </p:cNvPr>
          <p:cNvCxnSpPr>
            <a:cxnSpLocks/>
            <a:stCxn id="144" idx="2"/>
            <a:endCxn id="147" idx="0"/>
          </p:cNvCxnSpPr>
          <p:nvPr/>
        </p:nvCxnSpPr>
        <p:spPr>
          <a:xfrm>
            <a:off x="4862128" y="4079956"/>
            <a:ext cx="0" cy="133958"/>
          </a:xfrm>
          <a:prstGeom prst="straightConnector1">
            <a:avLst/>
          </a:prstGeom>
          <a:ln>
            <a:headEnd type="none"/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273DDFC2-438B-5B87-08BC-409BF8D16F27}"/>
              </a:ext>
            </a:extLst>
          </p:cNvPr>
          <p:cNvCxnSpPr>
            <a:cxnSpLocks/>
            <a:endCxn id="148" idx="0"/>
          </p:cNvCxnSpPr>
          <p:nvPr/>
        </p:nvCxnSpPr>
        <p:spPr>
          <a:xfrm>
            <a:off x="5950863" y="4079956"/>
            <a:ext cx="1" cy="131060"/>
          </a:xfrm>
          <a:prstGeom prst="straightConnector1">
            <a:avLst/>
          </a:prstGeom>
          <a:ln>
            <a:headEnd type="none"/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9E11575A-BFEC-5ACE-6FB3-BC07412E8DEA}"/>
              </a:ext>
            </a:extLst>
          </p:cNvPr>
          <p:cNvCxnSpPr>
            <a:cxnSpLocks/>
            <a:endCxn id="149" idx="0"/>
          </p:cNvCxnSpPr>
          <p:nvPr/>
        </p:nvCxnSpPr>
        <p:spPr>
          <a:xfrm>
            <a:off x="7045648" y="4079956"/>
            <a:ext cx="0" cy="138502"/>
          </a:xfrm>
          <a:prstGeom prst="straightConnector1">
            <a:avLst/>
          </a:prstGeom>
          <a:ln>
            <a:headEnd type="none"/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BC8CBDED-2C2D-484E-5761-3FFB2CAE8596}"/>
              </a:ext>
            </a:extLst>
          </p:cNvPr>
          <p:cNvSpPr txBox="1"/>
          <p:nvPr/>
        </p:nvSpPr>
        <p:spPr>
          <a:xfrm>
            <a:off x="4284162" y="4642385"/>
            <a:ext cx="30608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6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*But stay alert for the warning signs of suicide.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92E4A10A-5F07-7910-DDCD-59A781F57AB0}"/>
              </a:ext>
            </a:extLst>
          </p:cNvPr>
          <p:cNvSpPr txBox="1"/>
          <p:nvPr/>
        </p:nvSpPr>
        <p:spPr>
          <a:xfrm>
            <a:off x="4240385" y="4880070"/>
            <a:ext cx="36802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900" b="1" noProof="0" dirty="0">
                <a:solidFill>
                  <a:srgbClr val="764C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BSSA (Brief Suicide Safety Assessment) 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[5]</a:t>
            </a:r>
            <a:endParaRPr lang="en-GB" sz="800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B8A00A93-E9AF-71E9-343B-0C91E7D5F532}"/>
              </a:ext>
            </a:extLst>
          </p:cNvPr>
          <p:cNvSpPr txBox="1"/>
          <p:nvPr/>
        </p:nvSpPr>
        <p:spPr>
          <a:xfrm>
            <a:off x="4482004" y="5068736"/>
            <a:ext cx="3149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Assessment guide 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clinicians that helps to choose an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appropriate disposition plan</a:t>
            </a:r>
          </a:p>
        </p:txBody>
      </p:sp>
      <p:sp>
        <p:nvSpPr>
          <p:cNvPr id="165" name="Freeform 290">
            <a:extLst>
              <a:ext uri="{FF2B5EF4-FFF2-40B4-BE49-F238E27FC236}">
                <a16:creationId xmlns:a16="http://schemas.microsoft.com/office/drawing/2014/main" id="{23E50EEB-99B8-C7E9-8552-E26E6017098F}"/>
              </a:ext>
            </a:extLst>
          </p:cNvPr>
          <p:cNvSpPr/>
          <p:nvPr/>
        </p:nvSpPr>
        <p:spPr>
          <a:xfrm>
            <a:off x="4333912" y="5133487"/>
            <a:ext cx="148092" cy="163521"/>
          </a:xfrm>
          <a:custGeom>
            <a:avLst/>
            <a:gdLst/>
            <a:ahLst/>
            <a:cxnLst/>
            <a:rect l="l" t="t" r="r" b="b"/>
            <a:pathLst>
              <a:path w="802389" h="802389">
                <a:moveTo>
                  <a:pt x="0" y="0"/>
                </a:moveTo>
                <a:lnTo>
                  <a:pt x="802389" y="0"/>
                </a:lnTo>
                <a:lnTo>
                  <a:pt x="802389" y="802388"/>
                </a:lnTo>
                <a:lnTo>
                  <a:pt x="0" y="80238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noProof="0" dirty="0"/>
          </a:p>
        </p:txBody>
      </p:sp>
      <p:sp>
        <p:nvSpPr>
          <p:cNvPr id="166" name="Rectangle: Rounded Corners 165">
            <a:extLst>
              <a:ext uri="{FF2B5EF4-FFF2-40B4-BE49-F238E27FC236}">
                <a16:creationId xmlns:a16="http://schemas.microsoft.com/office/drawing/2014/main" id="{21059385-43E3-CC02-5936-38E714B623AD}"/>
              </a:ext>
            </a:extLst>
          </p:cNvPr>
          <p:cNvSpPr/>
          <p:nvPr/>
        </p:nvSpPr>
        <p:spPr>
          <a:xfrm>
            <a:off x="7801405" y="1361102"/>
            <a:ext cx="4250015" cy="252000"/>
          </a:xfrm>
          <a:prstGeom prst="roundRect">
            <a:avLst>
              <a:gd name="adj" fmla="val 32716"/>
            </a:avLst>
          </a:prstGeom>
          <a:solidFill>
            <a:srgbClr val="602E9E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SAMPLE</a:t>
            </a:r>
          </a:p>
        </p:txBody>
      </p:sp>
      <p:sp>
        <p:nvSpPr>
          <p:cNvPr id="167" name="Rectangle: Rounded Corners 166">
            <a:extLst>
              <a:ext uri="{FF2B5EF4-FFF2-40B4-BE49-F238E27FC236}">
                <a16:creationId xmlns:a16="http://schemas.microsoft.com/office/drawing/2014/main" id="{EF93DE54-56B5-362C-DA27-4E8AF76E9DEA}"/>
              </a:ext>
            </a:extLst>
          </p:cNvPr>
          <p:cNvSpPr/>
          <p:nvPr/>
        </p:nvSpPr>
        <p:spPr>
          <a:xfrm>
            <a:off x="7801404" y="1651215"/>
            <a:ext cx="4250014" cy="1019597"/>
          </a:xfrm>
          <a:prstGeom prst="roundRect">
            <a:avLst>
              <a:gd name="adj" fmla="val 6995"/>
            </a:avLst>
          </a:prstGeom>
          <a:solidFill>
            <a:srgbClr val="CBC1EA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D7675083-1CFE-E62F-1D90-AF25DBA63F65}"/>
              </a:ext>
            </a:extLst>
          </p:cNvPr>
          <p:cNvSpPr txBox="1"/>
          <p:nvPr/>
        </p:nvSpPr>
        <p:spPr>
          <a:xfrm>
            <a:off x="7859591" y="1707743"/>
            <a:ext cx="409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collection 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this study is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still in progress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but in the following, we will present data collected in 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one of our research centres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where data collection has already been completed.</a:t>
            </a:r>
          </a:p>
        </p:txBody>
      </p:sp>
      <p:pic>
        <p:nvPicPr>
          <p:cNvPr id="169" name="Picture 168">
            <a:extLst>
              <a:ext uri="{FF2B5EF4-FFF2-40B4-BE49-F238E27FC236}">
                <a16:creationId xmlns:a16="http://schemas.microsoft.com/office/drawing/2014/main" id="{20F79357-3D96-1B24-09E8-B1F0DD33A9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7267" y="2024108"/>
            <a:ext cx="214388" cy="229611"/>
          </a:xfrm>
          <a:prstGeom prst="rect">
            <a:avLst/>
          </a:prstGeom>
        </p:spPr>
      </p:pic>
      <p:pic>
        <p:nvPicPr>
          <p:cNvPr id="175" name="Picture 174">
            <a:extLst>
              <a:ext uri="{FF2B5EF4-FFF2-40B4-BE49-F238E27FC236}">
                <a16:creationId xmlns:a16="http://schemas.microsoft.com/office/drawing/2014/main" id="{144C0B27-5BEA-D994-D540-E03213B5C5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47268" y="2302956"/>
            <a:ext cx="213086" cy="228217"/>
          </a:xfrm>
          <a:prstGeom prst="rect">
            <a:avLst/>
          </a:prstGeom>
        </p:spPr>
      </p:pic>
      <p:pic>
        <p:nvPicPr>
          <p:cNvPr id="176" name="Picture 175">
            <a:extLst>
              <a:ext uri="{FF2B5EF4-FFF2-40B4-BE49-F238E27FC236}">
                <a16:creationId xmlns:a16="http://schemas.microsoft.com/office/drawing/2014/main" id="{988409CE-E8FF-A432-817F-AE766B5527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47268" y="2589037"/>
            <a:ext cx="213086" cy="228217"/>
          </a:xfrm>
          <a:prstGeom prst="rect">
            <a:avLst/>
          </a:prstGeom>
        </p:spPr>
      </p:pic>
      <p:sp>
        <p:nvSpPr>
          <p:cNvPr id="177" name="TextBox 176">
            <a:extLst>
              <a:ext uri="{FF2B5EF4-FFF2-40B4-BE49-F238E27FC236}">
                <a16:creationId xmlns:a16="http://schemas.microsoft.com/office/drawing/2014/main" id="{428728D1-0341-BA3E-698A-55E1356F8E61}"/>
              </a:ext>
            </a:extLst>
          </p:cNvPr>
          <p:cNvSpPr txBox="1"/>
          <p:nvPr/>
        </p:nvSpPr>
        <p:spPr>
          <a:xfrm>
            <a:off x="8114188" y="1993557"/>
            <a:ext cx="3791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General psychiatry and crisis intervention unit of </a:t>
            </a:r>
            <a:r>
              <a:rPr lang="en-GB" sz="700" b="1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Peterfy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Sandor Hospital 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(Budapest, Hungary) 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CEEF346E-9DEB-4897-BC03-ABB8C8139626}"/>
              </a:ext>
            </a:extLst>
          </p:cNvPr>
          <p:cNvSpPr txBox="1"/>
          <p:nvPr/>
        </p:nvSpPr>
        <p:spPr>
          <a:xfrm>
            <a:off x="8114188" y="2267489"/>
            <a:ext cx="3791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 patients </a:t>
            </a:r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who are able to participate in the study (e.g. no cognitive impairment) and who accept the conditions of participation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4C79A8AF-771D-7DE7-293D-C466EA1DB7B6}"/>
              </a:ext>
            </a:extLst>
          </p:cNvPr>
          <p:cNvSpPr txBox="1"/>
          <p:nvPr/>
        </p:nvSpPr>
        <p:spPr>
          <a:xfrm>
            <a:off x="8114188" y="2560331"/>
            <a:ext cx="1524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Between July and November 2024</a:t>
            </a:r>
          </a:p>
        </p:txBody>
      </p:sp>
      <p:pic>
        <p:nvPicPr>
          <p:cNvPr id="184" name="Picture 183">
            <a:extLst>
              <a:ext uri="{FF2B5EF4-FFF2-40B4-BE49-F238E27FC236}">
                <a16:creationId xmlns:a16="http://schemas.microsoft.com/office/drawing/2014/main" id="{5370B0A0-ABF7-1DCB-C4D7-B6097F5D315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54170" y="2921253"/>
            <a:ext cx="1676234" cy="283779"/>
          </a:xfrm>
          <a:prstGeom prst="rect">
            <a:avLst/>
          </a:prstGeom>
        </p:spPr>
      </p:pic>
      <p:sp>
        <p:nvSpPr>
          <p:cNvPr id="185" name="Rectangle: Rounded Corners 184">
            <a:extLst>
              <a:ext uri="{FF2B5EF4-FFF2-40B4-BE49-F238E27FC236}">
                <a16:creationId xmlns:a16="http://schemas.microsoft.com/office/drawing/2014/main" id="{D728F67C-063B-24CD-A902-93ED87699626}"/>
              </a:ext>
            </a:extLst>
          </p:cNvPr>
          <p:cNvSpPr/>
          <p:nvPr/>
        </p:nvSpPr>
        <p:spPr>
          <a:xfrm>
            <a:off x="9833113" y="2736267"/>
            <a:ext cx="2218305" cy="252000"/>
          </a:xfrm>
          <a:prstGeom prst="roundRect">
            <a:avLst>
              <a:gd name="adj" fmla="val 32716"/>
            </a:avLst>
          </a:prstGeom>
          <a:solidFill>
            <a:srgbClr val="602E9E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RESULTS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C1E844DC-4240-FCE2-4CBA-8E23182BB023}"/>
              </a:ext>
            </a:extLst>
          </p:cNvPr>
          <p:cNvSpPr txBox="1"/>
          <p:nvPr/>
        </p:nvSpPr>
        <p:spPr>
          <a:xfrm>
            <a:off x="8043182" y="3166909"/>
            <a:ext cx="39149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48730DC0-C7AF-EA20-BC03-5A8E79B6C42D}"/>
              </a:ext>
            </a:extLst>
          </p:cNvPr>
          <p:cNvSpPr txBox="1"/>
          <p:nvPr/>
        </p:nvSpPr>
        <p:spPr>
          <a:xfrm>
            <a:off x="8883464" y="3162463"/>
            <a:ext cx="5808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WOMEN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679E7376-CC10-43DD-D293-17729BED624C}"/>
              </a:ext>
            </a:extLst>
          </p:cNvPr>
          <p:cNvSpPr txBox="1"/>
          <p:nvPr/>
        </p:nvSpPr>
        <p:spPr>
          <a:xfrm>
            <a:off x="7920595" y="3396882"/>
            <a:ext cx="17252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en-GB" sz="700" b="1" baseline="-250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age</a:t>
            </a:r>
            <a:r>
              <a:rPr lang="en-GB" sz="7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= 43 </a:t>
            </a:r>
          </a:p>
          <a:p>
            <a:r>
              <a:rPr lang="en-GB" sz="7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(SD = 17.37, Min = 18, Max = 94)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13383186-970C-F30D-9AD9-D0E93264C8A9}"/>
              </a:ext>
            </a:extLst>
          </p:cNvPr>
          <p:cNvSpPr txBox="1"/>
          <p:nvPr/>
        </p:nvSpPr>
        <p:spPr>
          <a:xfrm>
            <a:off x="80936" y="6308216"/>
            <a:ext cx="919823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500" b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REFERENCES</a:t>
            </a:r>
          </a:p>
          <a:p>
            <a:pPr algn="just"/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[1] World Health Organization. (2021). Suicide worldwide in 2019: global health estimates.</a:t>
            </a:r>
          </a:p>
          <a:p>
            <a:pPr algn="just"/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[2] Hungarian Central Statistical Office.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Halálozások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száma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aránya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csecsemőhalandóság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születéskor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várható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élettartam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halálozás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főbb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okok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szerint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https://www.ksh.hu/stadat_files/nep/hu/nep0009.html</a:t>
            </a:r>
          </a:p>
          <a:p>
            <a:pPr algn="just"/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[3]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Ahmedani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B. K., Simon, G. E., Stewart, C., Beck, A.,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Waitzfelder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B. E.,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Rossom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R., ... &amp; Solberg, L. I. (2014). Health care contacts in the year before suicide death</a:t>
            </a:r>
            <a:r>
              <a:rPr lang="en-GB" sz="500" i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Journal of general internal medicine, 29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870-877.</a:t>
            </a:r>
          </a:p>
          <a:p>
            <a:pPr algn="just"/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[4] Horowitz, L. M., Bridge, J. A., Teach, S. J., Ballard, E., Klima, J., Rosenstein, D. L., ... &amp; Pao, M. (2012). Ask Suicide-Screening Questions (ASQ): a brief instrument for the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pediatric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emergency department . </a:t>
            </a:r>
            <a:r>
              <a:rPr lang="en-GB" sz="500" i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Archives of </a:t>
            </a:r>
            <a:r>
              <a:rPr lang="en-GB" sz="500" i="1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Pediatrics</a:t>
            </a:r>
            <a:r>
              <a:rPr lang="en-GB" sz="500" i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&amp; Adolescent Medicine, 166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(12), 1170-1176.</a:t>
            </a:r>
          </a:p>
          <a:p>
            <a:pPr algn="just"/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[5] Ayer, L., Horowitz, L. M., </a:t>
            </a:r>
            <a:r>
              <a:rPr lang="en-GB" sz="500" noProof="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Colpe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L., Lowry, N. J., Ryan, P. C., Boudreaux, E., ... &amp; Schoenbaum, M. (2022). Clinical pathway for suicide risk screening in adult primary care settings: special recommendations. </a:t>
            </a:r>
            <a:r>
              <a:rPr lang="en-GB" sz="500" i="1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Journal of the Academy of Consultation-liaison Psychiatry, 63</a:t>
            </a:r>
            <a:r>
              <a:rPr lang="en-GB" sz="5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(5), 497-510.</a:t>
            </a:r>
          </a:p>
          <a:p>
            <a:pPr algn="just"/>
            <a:endParaRPr lang="en-GB" sz="500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514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935</Words>
  <Application>Microsoft Office PowerPoint</Application>
  <PresentationFormat>Widescreen</PresentationFormat>
  <Paragraphs>126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Kacimi El Hassani Selma</dc:creator>
  <cp:lastModifiedBy>Kacimi El Hassani Selma</cp:lastModifiedBy>
  <cp:revision>3</cp:revision>
  <dcterms:created xsi:type="dcterms:W3CDTF">2025-02-15T12:55:45Z</dcterms:created>
  <dcterms:modified xsi:type="dcterms:W3CDTF">2025-02-16T20:05:08Z</dcterms:modified>
</cp:coreProperties>
</file>