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42808525" cy="30279975"/>
  <p:notesSz cx="9144000" cy="6858000"/>
  <p:defaultText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userDrawn="1">
          <p15:clr>
            <a:srgbClr val="A4A3A4"/>
          </p15:clr>
        </p15:guide>
        <p15:guide id="2" pos="1348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3E72"/>
    <a:srgbClr val="EA5D4E"/>
    <a:srgbClr val="D5EEEF"/>
    <a:srgbClr val="006CB5"/>
    <a:srgbClr val="001B54"/>
    <a:srgbClr val="002147"/>
    <a:srgbClr val="8724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 d="100"/>
          <a:sy n="10" d="100"/>
        </p:scale>
        <p:origin x="1868" y="484"/>
      </p:cViewPr>
      <p:guideLst>
        <p:guide orient="horz" pos="9537"/>
        <p:guide pos="134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E59750A7-7B36-4991-942B-44AB197EEAFC}" type="datetimeFigureOut">
              <a:rPr lang="en-US" smtClean="0"/>
              <a:t>2/19/2025</a:t>
            </a:fld>
            <a:endParaRPr lang="en-US"/>
          </a:p>
        </p:txBody>
      </p:sp>
      <p:sp>
        <p:nvSpPr>
          <p:cNvPr id="4" name="Slide Image Placeholder 3"/>
          <p:cNvSpPr>
            <a:spLocks noGrp="1" noRot="1" noChangeAspect="1"/>
          </p:cNvSpPr>
          <p:nvPr>
            <p:ph type="sldImg" idx="2"/>
          </p:nvPr>
        </p:nvSpPr>
        <p:spPr>
          <a:xfrm>
            <a:off x="2935288" y="857250"/>
            <a:ext cx="327342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AC39032E-B385-4F44-B1FE-552AB1A883DF}" type="slidenum">
              <a:rPr lang="en-US" smtClean="0"/>
              <a:t>‹#›</a:t>
            </a:fld>
            <a:endParaRPr lang="en-US"/>
          </a:p>
        </p:txBody>
      </p:sp>
    </p:spTree>
    <p:extLst>
      <p:ext uri="{BB962C8B-B14F-4D97-AF65-F5344CB8AC3E}">
        <p14:creationId xmlns:p14="http://schemas.microsoft.com/office/powerpoint/2010/main" val="1801704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39032E-B385-4F44-B1FE-552AB1A883DF}" type="slidenum">
              <a:rPr lang="en-US" smtClean="0"/>
              <a:t>1</a:t>
            </a:fld>
            <a:endParaRPr lang="en-US"/>
          </a:p>
        </p:txBody>
      </p:sp>
    </p:spTree>
    <p:extLst>
      <p:ext uri="{BB962C8B-B14F-4D97-AF65-F5344CB8AC3E}">
        <p14:creationId xmlns:p14="http://schemas.microsoft.com/office/powerpoint/2010/main" val="383196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641" y="9406422"/>
            <a:ext cx="36387247" cy="6490569"/>
          </a:xfrm>
        </p:spPr>
        <p:txBody>
          <a:bodyPr/>
          <a:lstStyle/>
          <a:p>
            <a:r>
              <a:rPr lang="en-US"/>
              <a:t>Click to edit Master title style</a:t>
            </a:r>
            <a:endParaRPr lang="en-GB"/>
          </a:p>
        </p:txBody>
      </p:sp>
      <p:sp>
        <p:nvSpPr>
          <p:cNvPr id="3" name="Subtitle 2"/>
          <p:cNvSpPr>
            <a:spLocks noGrp="1"/>
          </p:cNvSpPr>
          <p:nvPr>
            <p:ph type="subTitle" idx="1"/>
          </p:nvPr>
        </p:nvSpPr>
        <p:spPr>
          <a:xfrm>
            <a:off x="6421279" y="17158652"/>
            <a:ext cx="29965968" cy="7738216"/>
          </a:xfrm>
        </p:spPr>
        <p:txBody>
          <a:bodyPr/>
          <a:lstStyle>
            <a:lvl1pPr marL="0" indent="0" algn="ctr">
              <a:buNone/>
              <a:defRPr>
                <a:solidFill>
                  <a:schemeClr val="tx1">
                    <a:tint val="75000"/>
                  </a:schemeClr>
                </a:solidFill>
              </a:defRPr>
            </a:lvl1pPr>
            <a:lvl2pPr marL="2088175" indent="0" algn="ctr">
              <a:buNone/>
              <a:defRPr>
                <a:solidFill>
                  <a:schemeClr val="tx1">
                    <a:tint val="75000"/>
                  </a:schemeClr>
                </a:solidFill>
              </a:defRPr>
            </a:lvl2pPr>
            <a:lvl3pPr marL="4176350" indent="0" algn="ctr">
              <a:buNone/>
              <a:defRPr>
                <a:solidFill>
                  <a:schemeClr val="tx1">
                    <a:tint val="75000"/>
                  </a:schemeClr>
                </a:solidFill>
              </a:defRPr>
            </a:lvl3pPr>
            <a:lvl4pPr marL="6264526" indent="0" algn="ctr">
              <a:buNone/>
              <a:defRPr>
                <a:solidFill>
                  <a:schemeClr val="tx1">
                    <a:tint val="75000"/>
                  </a:schemeClr>
                </a:solidFill>
              </a:defRPr>
            </a:lvl4pPr>
            <a:lvl5pPr marL="8352700" indent="0" algn="ctr">
              <a:buNone/>
              <a:defRPr>
                <a:solidFill>
                  <a:schemeClr val="tx1">
                    <a:tint val="75000"/>
                  </a:schemeClr>
                </a:solidFill>
              </a:defRPr>
            </a:lvl5pPr>
            <a:lvl6pPr marL="10440875" indent="0" algn="ctr">
              <a:buNone/>
              <a:defRPr>
                <a:solidFill>
                  <a:schemeClr val="tx1">
                    <a:tint val="75000"/>
                  </a:schemeClr>
                </a:solidFill>
              </a:defRPr>
            </a:lvl6pPr>
            <a:lvl7pPr marL="12529051" indent="0" algn="ctr">
              <a:buNone/>
              <a:defRPr>
                <a:solidFill>
                  <a:schemeClr val="tx1">
                    <a:tint val="75000"/>
                  </a:schemeClr>
                </a:solidFill>
              </a:defRPr>
            </a:lvl7pPr>
            <a:lvl8pPr marL="14617225" indent="0" algn="ctr">
              <a:buNone/>
              <a:defRPr>
                <a:solidFill>
                  <a:schemeClr val="tx1">
                    <a:tint val="75000"/>
                  </a:schemeClr>
                </a:solidFill>
              </a:defRPr>
            </a:lvl8pPr>
            <a:lvl9pPr marL="167054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AA8DBD-5A99-4837-A73D-650F8A5B5429}"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68693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AA8DBD-5A99-4837-A73D-650F8A5B5429}"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5280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036181" y="1212605"/>
            <a:ext cx="9631918" cy="2583610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140429" y="1212605"/>
            <a:ext cx="28182279" cy="258361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AA8DBD-5A99-4837-A73D-650F8A5B5429}"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658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AA8DBD-5A99-4837-A73D-650F8A5B5429}"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410421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81581" y="19457690"/>
            <a:ext cx="36387247" cy="6013939"/>
          </a:xfrm>
        </p:spPr>
        <p:txBody>
          <a:bodyPr anchor="t"/>
          <a:lstStyle>
            <a:lvl1pPr algn="l">
              <a:defRPr sz="18300" b="1" cap="all"/>
            </a:lvl1pPr>
          </a:lstStyle>
          <a:p>
            <a:r>
              <a:rPr lang="en-US"/>
              <a:t>Click to edit Master title style</a:t>
            </a:r>
            <a:endParaRPr lang="en-GB"/>
          </a:p>
        </p:txBody>
      </p:sp>
      <p:sp>
        <p:nvSpPr>
          <p:cNvPr id="3" name="Text Placeholder 2"/>
          <p:cNvSpPr>
            <a:spLocks noGrp="1"/>
          </p:cNvSpPr>
          <p:nvPr>
            <p:ph type="body" idx="1"/>
          </p:nvPr>
        </p:nvSpPr>
        <p:spPr>
          <a:xfrm>
            <a:off x="3381581" y="12833948"/>
            <a:ext cx="36387247" cy="6623742"/>
          </a:xfrm>
        </p:spPr>
        <p:txBody>
          <a:bodyPr anchor="b"/>
          <a:lstStyle>
            <a:lvl1pPr marL="0" indent="0">
              <a:buNone/>
              <a:defRPr sz="9100">
                <a:solidFill>
                  <a:schemeClr val="tx1">
                    <a:tint val="75000"/>
                  </a:schemeClr>
                </a:solidFill>
              </a:defRPr>
            </a:lvl1pPr>
            <a:lvl2pPr marL="2088175" indent="0">
              <a:buNone/>
              <a:defRPr sz="8200">
                <a:solidFill>
                  <a:schemeClr val="tx1">
                    <a:tint val="75000"/>
                  </a:schemeClr>
                </a:solidFill>
              </a:defRPr>
            </a:lvl2pPr>
            <a:lvl3pPr marL="4176350" indent="0">
              <a:buNone/>
              <a:defRPr sz="7300">
                <a:solidFill>
                  <a:schemeClr val="tx1">
                    <a:tint val="75000"/>
                  </a:schemeClr>
                </a:solidFill>
              </a:defRPr>
            </a:lvl3pPr>
            <a:lvl4pPr marL="6264526" indent="0">
              <a:buNone/>
              <a:defRPr sz="6400">
                <a:solidFill>
                  <a:schemeClr val="tx1">
                    <a:tint val="75000"/>
                  </a:schemeClr>
                </a:solidFill>
              </a:defRPr>
            </a:lvl4pPr>
            <a:lvl5pPr marL="8352700" indent="0">
              <a:buNone/>
              <a:defRPr sz="6400">
                <a:solidFill>
                  <a:schemeClr val="tx1">
                    <a:tint val="75000"/>
                  </a:schemeClr>
                </a:solidFill>
              </a:defRPr>
            </a:lvl5pPr>
            <a:lvl6pPr marL="10440875" indent="0">
              <a:buNone/>
              <a:defRPr sz="6400">
                <a:solidFill>
                  <a:schemeClr val="tx1">
                    <a:tint val="75000"/>
                  </a:schemeClr>
                </a:solidFill>
              </a:defRPr>
            </a:lvl6pPr>
            <a:lvl7pPr marL="12529051" indent="0">
              <a:buNone/>
              <a:defRPr sz="6400">
                <a:solidFill>
                  <a:schemeClr val="tx1">
                    <a:tint val="75000"/>
                  </a:schemeClr>
                </a:solidFill>
              </a:defRPr>
            </a:lvl7pPr>
            <a:lvl8pPr marL="14617225" indent="0">
              <a:buNone/>
              <a:defRPr sz="6400">
                <a:solidFill>
                  <a:schemeClr val="tx1">
                    <a:tint val="75000"/>
                  </a:schemeClr>
                </a:solidFill>
              </a:defRPr>
            </a:lvl8pPr>
            <a:lvl9pPr marL="16705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AA8DBD-5A99-4837-A73D-650F8A5B5429}"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52548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140428" y="7065330"/>
            <a:ext cx="18907099" cy="19983384"/>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1761002" y="7065330"/>
            <a:ext cx="18907099" cy="19983384"/>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AA8DBD-5A99-4837-A73D-650F8A5B5429}"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4076811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140426" y="6777952"/>
            <a:ext cx="18914533" cy="2824727"/>
          </a:xfrm>
        </p:spPr>
        <p:txBody>
          <a:bodyPr anchor="b"/>
          <a:lstStyle>
            <a:lvl1pPr marL="0" indent="0">
              <a:buNone/>
              <a:defRPr sz="11000" b="1"/>
            </a:lvl1pPr>
            <a:lvl2pPr marL="2088175" indent="0">
              <a:buNone/>
              <a:defRPr sz="9100" b="1"/>
            </a:lvl2pPr>
            <a:lvl3pPr marL="4176350" indent="0">
              <a:buNone/>
              <a:defRPr sz="8200" b="1"/>
            </a:lvl3pPr>
            <a:lvl4pPr marL="6264526" indent="0">
              <a:buNone/>
              <a:defRPr sz="7300" b="1"/>
            </a:lvl4pPr>
            <a:lvl5pPr marL="8352700" indent="0">
              <a:buNone/>
              <a:defRPr sz="7300" b="1"/>
            </a:lvl5pPr>
            <a:lvl6pPr marL="10440875" indent="0">
              <a:buNone/>
              <a:defRPr sz="7300" b="1"/>
            </a:lvl6pPr>
            <a:lvl7pPr marL="12529051" indent="0">
              <a:buNone/>
              <a:defRPr sz="7300" b="1"/>
            </a:lvl7pPr>
            <a:lvl8pPr marL="14617225" indent="0">
              <a:buNone/>
              <a:defRPr sz="7300" b="1"/>
            </a:lvl8pPr>
            <a:lvl9pPr marL="16705400" indent="0">
              <a:buNone/>
              <a:defRPr sz="7300" b="1"/>
            </a:lvl9pPr>
          </a:lstStyle>
          <a:p>
            <a:pPr lvl="0"/>
            <a:r>
              <a:rPr lang="en-US"/>
              <a:t>Click to edit Master text styles</a:t>
            </a:r>
          </a:p>
        </p:txBody>
      </p:sp>
      <p:sp>
        <p:nvSpPr>
          <p:cNvPr id="4" name="Content Placeholder 3"/>
          <p:cNvSpPr>
            <a:spLocks noGrp="1"/>
          </p:cNvSpPr>
          <p:nvPr>
            <p:ph sz="half" idx="2"/>
          </p:nvPr>
        </p:nvSpPr>
        <p:spPr>
          <a:xfrm>
            <a:off x="2140426" y="9602677"/>
            <a:ext cx="18914533" cy="17446034"/>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1746138" y="6777952"/>
            <a:ext cx="18921963" cy="2824727"/>
          </a:xfrm>
        </p:spPr>
        <p:txBody>
          <a:bodyPr anchor="b"/>
          <a:lstStyle>
            <a:lvl1pPr marL="0" indent="0">
              <a:buNone/>
              <a:defRPr sz="11000" b="1"/>
            </a:lvl1pPr>
            <a:lvl2pPr marL="2088175" indent="0">
              <a:buNone/>
              <a:defRPr sz="9100" b="1"/>
            </a:lvl2pPr>
            <a:lvl3pPr marL="4176350" indent="0">
              <a:buNone/>
              <a:defRPr sz="8200" b="1"/>
            </a:lvl3pPr>
            <a:lvl4pPr marL="6264526" indent="0">
              <a:buNone/>
              <a:defRPr sz="7300" b="1"/>
            </a:lvl4pPr>
            <a:lvl5pPr marL="8352700" indent="0">
              <a:buNone/>
              <a:defRPr sz="7300" b="1"/>
            </a:lvl5pPr>
            <a:lvl6pPr marL="10440875" indent="0">
              <a:buNone/>
              <a:defRPr sz="7300" b="1"/>
            </a:lvl6pPr>
            <a:lvl7pPr marL="12529051" indent="0">
              <a:buNone/>
              <a:defRPr sz="7300" b="1"/>
            </a:lvl7pPr>
            <a:lvl8pPr marL="14617225" indent="0">
              <a:buNone/>
              <a:defRPr sz="7300" b="1"/>
            </a:lvl8pPr>
            <a:lvl9pPr marL="16705400" indent="0">
              <a:buNone/>
              <a:defRPr sz="7300" b="1"/>
            </a:lvl9pPr>
          </a:lstStyle>
          <a:p>
            <a:pPr lvl="0"/>
            <a:r>
              <a:rPr lang="en-US"/>
              <a:t>Click to edit Master text styles</a:t>
            </a:r>
          </a:p>
        </p:txBody>
      </p:sp>
      <p:sp>
        <p:nvSpPr>
          <p:cNvPr id="6" name="Content Placeholder 5"/>
          <p:cNvSpPr>
            <a:spLocks noGrp="1"/>
          </p:cNvSpPr>
          <p:nvPr>
            <p:ph sz="quarter" idx="4"/>
          </p:nvPr>
        </p:nvSpPr>
        <p:spPr>
          <a:xfrm>
            <a:off x="21746138" y="9602677"/>
            <a:ext cx="18921963" cy="17446034"/>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AA8DBD-5A99-4837-A73D-650F8A5B5429}" type="datetimeFigureOut">
              <a:rPr lang="en-GB" smtClean="0"/>
              <a:t>19/02/2025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859692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AA8DBD-5A99-4837-A73D-650F8A5B5429}" type="datetimeFigureOut">
              <a:rPr lang="en-GB" smtClean="0"/>
              <a:t>19/02/2025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077344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8DBD-5A99-4837-A73D-650F8A5B5429}" type="datetimeFigureOut">
              <a:rPr lang="en-GB" smtClean="0"/>
              <a:t>19/02/2025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030559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40430" y="1205591"/>
            <a:ext cx="14083710" cy="5130774"/>
          </a:xfrm>
        </p:spPr>
        <p:txBody>
          <a:bodyPr anchor="b"/>
          <a:lstStyle>
            <a:lvl1pPr algn="l">
              <a:defRPr sz="9100" b="1"/>
            </a:lvl1pPr>
          </a:lstStyle>
          <a:p>
            <a:r>
              <a:rPr lang="en-US"/>
              <a:t>Click to edit Master title style</a:t>
            </a:r>
            <a:endParaRPr lang="en-GB"/>
          </a:p>
        </p:txBody>
      </p:sp>
      <p:sp>
        <p:nvSpPr>
          <p:cNvPr id="3" name="Content Placeholder 2"/>
          <p:cNvSpPr>
            <a:spLocks noGrp="1"/>
          </p:cNvSpPr>
          <p:nvPr>
            <p:ph idx="1"/>
          </p:nvPr>
        </p:nvSpPr>
        <p:spPr>
          <a:xfrm>
            <a:off x="16736946" y="1205594"/>
            <a:ext cx="23931154" cy="25843120"/>
          </a:xfrm>
        </p:spPr>
        <p:txBody>
          <a:bodyPr/>
          <a:lstStyle>
            <a:lvl1pPr>
              <a:defRPr sz="14599"/>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140430" y="6336367"/>
            <a:ext cx="14083710" cy="20712346"/>
          </a:xfrm>
        </p:spPr>
        <p:txBody>
          <a:bodyPr/>
          <a:lstStyle>
            <a:lvl1pPr marL="0" indent="0">
              <a:buNone/>
              <a:defRPr sz="6400"/>
            </a:lvl1pPr>
            <a:lvl2pPr marL="2088175" indent="0">
              <a:buNone/>
              <a:defRPr sz="5500"/>
            </a:lvl2pPr>
            <a:lvl3pPr marL="4176350" indent="0">
              <a:buNone/>
              <a:defRPr sz="4600"/>
            </a:lvl3pPr>
            <a:lvl4pPr marL="6264526" indent="0">
              <a:buNone/>
              <a:defRPr sz="4100"/>
            </a:lvl4pPr>
            <a:lvl5pPr marL="8352700" indent="0">
              <a:buNone/>
              <a:defRPr sz="4100"/>
            </a:lvl5pPr>
            <a:lvl6pPr marL="10440875" indent="0">
              <a:buNone/>
              <a:defRPr sz="4100"/>
            </a:lvl6pPr>
            <a:lvl7pPr marL="12529051" indent="0">
              <a:buNone/>
              <a:defRPr sz="4100"/>
            </a:lvl7pPr>
            <a:lvl8pPr marL="14617225" indent="0">
              <a:buNone/>
              <a:defRPr sz="4100"/>
            </a:lvl8pPr>
            <a:lvl9pPr marL="16705400"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54AA8DBD-5A99-4837-A73D-650F8A5B5429}"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3625915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774" y="21195982"/>
            <a:ext cx="25685115" cy="2502306"/>
          </a:xfrm>
        </p:spPr>
        <p:txBody>
          <a:bodyPr anchor="b"/>
          <a:lstStyle>
            <a:lvl1pPr algn="l">
              <a:defRPr sz="9100" b="1"/>
            </a:lvl1pPr>
          </a:lstStyle>
          <a:p>
            <a:r>
              <a:rPr lang="en-US"/>
              <a:t>Click to edit Master title style</a:t>
            </a:r>
            <a:endParaRPr lang="en-GB"/>
          </a:p>
        </p:txBody>
      </p:sp>
      <p:sp>
        <p:nvSpPr>
          <p:cNvPr id="3" name="Picture Placeholder 2"/>
          <p:cNvSpPr>
            <a:spLocks noGrp="1"/>
          </p:cNvSpPr>
          <p:nvPr>
            <p:ph type="pic" idx="1"/>
          </p:nvPr>
        </p:nvSpPr>
        <p:spPr>
          <a:xfrm>
            <a:off x="8390774" y="2705574"/>
            <a:ext cx="25685115" cy="18167985"/>
          </a:xfrm>
        </p:spPr>
        <p:txBody>
          <a:bodyPr/>
          <a:lstStyle>
            <a:lvl1pPr marL="0" indent="0">
              <a:buNone/>
              <a:defRPr sz="14599"/>
            </a:lvl1pPr>
            <a:lvl2pPr marL="2088175" indent="0">
              <a:buNone/>
              <a:defRPr sz="12800"/>
            </a:lvl2pPr>
            <a:lvl3pPr marL="4176350" indent="0">
              <a:buNone/>
              <a:defRPr sz="11000"/>
            </a:lvl3pPr>
            <a:lvl4pPr marL="6264526" indent="0">
              <a:buNone/>
              <a:defRPr sz="9100"/>
            </a:lvl4pPr>
            <a:lvl5pPr marL="8352700" indent="0">
              <a:buNone/>
              <a:defRPr sz="9100"/>
            </a:lvl5pPr>
            <a:lvl6pPr marL="10440875" indent="0">
              <a:buNone/>
              <a:defRPr sz="9100"/>
            </a:lvl6pPr>
            <a:lvl7pPr marL="12529051" indent="0">
              <a:buNone/>
              <a:defRPr sz="9100"/>
            </a:lvl7pPr>
            <a:lvl8pPr marL="14617225" indent="0">
              <a:buNone/>
              <a:defRPr sz="9100"/>
            </a:lvl8pPr>
            <a:lvl9pPr marL="16705400" indent="0">
              <a:buNone/>
              <a:defRPr sz="9100"/>
            </a:lvl9pPr>
          </a:lstStyle>
          <a:p>
            <a:endParaRPr lang="en-GB"/>
          </a:p>
        </p:txBody>
      </p:sp>
      <p:sp>
        <p:nvSpPr>
          <p:cNvPr id="4" name="Text Placeholder 3"/>
          <p:cNvSpPr>
            <a:spLocks noGrp="1"/>
          </p:cNvSpPr>
          <p:nvPr>
            <p:ph type="body" sz="half" idx="2"/>
          </p:nvPr>
        </p:nvSpPr>
        <p:spPr>
          <a:xfrm>
            <a:off x="8390774" y="23698290"/>
            <a:ext cx="25685115" cy="3553689"/>
          </a:xfrm>
        </p:spPr>
        <p:txBody>
          <a:bodyPr/>
          <a:lstStyle>
            <a:lvl1pPr marL="0" indent="0">
              <a:buNone/>
              <a:defRPr sz="6400"/>
            </a:lvl1pPr>
            <a:lvl2pPr marL="2088175" indent="0">
              <a:buNone/>
              <a:defRPr sz="5500"/>
            </a:lvl2pPr>
            <a:lvl3pPr marL="4176350" indent="0">
              <a:buNone/>
              <a:defRPr sz="4600"/>
            </a:lvl3pPr>
            <a:lvl4pPr marL="6264526" indent="0">
              <a:buNone/>
              <a:defRPr sz="4100"/>
            </a:lvl4pPr>
            <a:lvl5pPr marL="8352700" indent="0">
              <a:buNone/>
              <a:defRPr sz="4100"/>
            </a:lvl5pPr>
            <a:lvl6pPr marL="10440875" indent="0">
              <a:buNone/>
              <a:defRPr sz="4100"/>
            </a:lvl6pPr>
            <a:lvl7pPr marL="12529051" indent="0">
              <a:buNone/>
              <a:defRPr sz="4100"/>
            </a:lvl7pPr>
            <a:lvl8pPr marL="14617225" indent="0">
              <a:buNone/>
              <a:defRPr sz="4100"/>
            </a:lvl8pPr>
            <a:lvl9pPr marL="16705400"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54AA8DBD-5A99-4837-A73D-650F8A5B5429}"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2918702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40428" y="1212605"/>
            <a:ext cx="38527673" cy="5046663"/>
          </a:xfrm>
          <a:prstGeom prst="rect">
            <a:avLst/>
          </a:prstGeom>
        </p:spPr>
        <p:txBody>
          <a:bodyPr vert="horz" lIns="417643" tIns="208822" rIns="417643" bIns="208822"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140428" y="7065330"/>
            <a:ext cx="38527673" cy="19983384"/>
          </a:xfrm>
          <a:prstGeom prst="rect">
            <a:avLst/>
          </a:prstGeom>
        </p:spPr>
        <p:txBody>
          <a:bodyPr vert="horz" lIns="417643" tIns="208822" rIns="417643" bIns="2088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140425" y="28065054"/>
            <a:ext cx="9988657" cy="161212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54AA8DBD-5A99-4837-A73D-650F8A5B5429}" type="datetimeFigureOut">
              <a:rPr lang="en-GB" smtClean="0"/>
              <a:t>19/02/2025</a:t>
            </a:fld>
            <a:endParaRPr lang="en-GB"/>
          </a:p>
        </p:txBody>
      </p:sp>
      <p:sp>
        <p:nvSpPr>
          <p:cNvPr id="5" name="Footer Placeholder 4"/>
          <p:cNvSpPr>
            <a:spLocks noGrp="1"/>
          </p:cNvSpPr>
          <p:nvPr>
            <p:ph type="ftr" sz="quarter" idx="3"/>
          </p:nvPr>
        </p:nvSpPr>
        <p:spPr>
          <a:xfrm>
            <a:off x="14626248" y="28065054"/>
            <a:ext cx="13556033" cy="161212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679443" y="28065054"/>
            <a:ext cx="9988657" cy="161212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6A2A9E7D-30B1-42AD-BA6B-325DA8AC95CE}" type="slidenum">
              <a:rPr lang="en-GB" smtClean="0"/>
              <a:t>‹#›</a:t>
            </a:fld>
            <a:endParaRPr lang="en-GB"/>
          </a:p>
        </p:txBody>
      </p:sp>
    </p:spTree>
    <p:extLst>
      <p:ext uri="{BB962C8B-B14F-4D97-AF65-F5344CB8AC3E}">
        <p14:creationId xmlns:p14="http://schemas.microsoft.com/office/powerpoint/2010/main" val="2381834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350" rtl="0" eaLnBrk="1" latinLnBrk="0" hangingPunct="1">
        <a:spcBef>
          <a:spcPct val="0"/>
        </a:spcBef>
        <a:buNone/>
        <a:defRPr sz="20099" kern="1200">
          <a:solidFill>
            <a:schemeClr val="tx1"/>
          </a:solidFill>
          <a:latin typeface="+mj-lt"/>
          <a:ea typeface="+mj-ea"/>
          <a:cs typeface="+mj-cs"/>
        </a:defRPr>
      </a:lvl1pPr>
    </p:titleStyle>
    <p:bodyStyle>
      <a:lvl1pPr marL="1566131" indent="-1566131" algn="l" defTabSz="4176350" rtl="0" eaLnBrk="1" latinLnBrk="0" hangingPunct="1">
        <a:spcBef>
          <a:spcPct val="20000"/>
        </a:spcBef>
        <a:buFont typeface="Arial" panose="020B0604020202020204" pitchFamily="34" charset="0"/>
        <a:buChar char="•"/>
        <a:defRPr sz="14599" kern="1200">
          <a:solidFill>
            <a:schemeClr val="tx1"/>
          </a:solidFill>
          <a:latin typeface="+mn-lt"/>
          <a:ea typeface="+mn-ea"/>
          <a:cs typeface="+mn-cs"/>
        </a:defRPr>
      </a:lvl1pPr>
      <a:lvl2pPr marL="3393284" indent="-1305110" algn="l" defTabSz="4176350"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20438" indent="-1044088" algn="l" defTabSz="4176350"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08612"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96788"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84963"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73138"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61313"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49488"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76350" rtl="0" eaLnBrk="1" latinLnBrk="0" hangingPunct="1">
        <a:defRPr sz="8200" kern="1200">
          <a:solidFill>
            <a:schemeClr val="tx1"/>
          </a:solidFill>
          <a:latin typeface="+mn-lt"/>
          <a:ea typeface="+mn-ea"/>
          <a:cs typeface="+mn-cs"/>
        </a:defRPr>
      </a:lvl1pPr>
      <a:lvl2pPr marL="2088175" algn="l" defTabSz="4176350" rtl="0" eaLnBrk="1" latinLnBrk="0" hangingPunct="1">
        <a:defRPr sz="8200" kern="1200">
          <a:solidFill>
            <a:schemeClr val="tx1"/>
          </a:solidFill>
          <a:latin typeface="+mn-lt"/>
          <a:ea typeface="+mn-ea"/>
          <a:cs typeface="+mn-cs"/>
        </a:defRPr>
      </a:lvl2pPr>
      <a:lvl3pPr marL="4176350" algn="l" defTabSz="4176350" rtl="0" eaLnBrk="1" latinLnBrk="0" hangingPunct="1">
        <a:defRPr sz="8200" kern="1200">
          <a:solidFill>
            <a:schemeClr val="tx1"/>
          </a:solidFill>
          <a:latin typeface="+mn-lt"/>
          <a:ea typeface="+mn-ea"/>
          <a:cs typeface="+mn-cs"/>
        </a:defRPr>
      </a:lvl3pPr>
      <a:lvl4pPr marL="6264526" algn="l" defTabSz="4176350" rtl="0" eaLnBrk="1" latinLnBrk="0" hangingPunct="1">
        <a:defRPr sz="8200" kern="1200">
          <a:solidFill>
            <a:schemeClr val="tx1"/>
          </a:solidFill>
          <a:latin typeface="+mn-lt"/>
          <a:ea typeface="+mn-ea"/>
          <a:cs typeface="+mn-cs"/>
        </a:defRPr>
      </a:lvl4pPr>
      <a:lvl5pPr marL="8352700" algn="l" defTabSz="4176350" rtl="0" eaLnBrk="1" latinLnBrk="0" hangingPunct="1">
        <a:defRPr sz="8200" kern="1200">
          <a:solidFill>
            <a:schemeClr val="tx1"/>
          </a:solidFill>
          <a:latin typeface="+mn-lt"/>
          <a:ea typeface="+mn-ea"/>
          <a:cs typeface="+mn-cs"/>
        </a:defRPr>
      </a:lvl5pPr>
      <a:lvl6pPr marL="10440875" algn="l" defTabSz="4176350" rtl="0" eaLnBrk="1" latinLnBrk="0" hangingPunct="1">
        <a:defRPr sz="8200" kern="1200">
          <a:solidFill>
            <a:schemeClr val="tx1"/>
          </a:solidFill>
          <a:latin typeface="+mn-lt"/>
          <a:ea typeface="+mn-ea"/>
          <a:cs typeface="+mn-cs"/>
        </a:defRPr>
      </a:lvl6pPr>
      <a:lvl7pPr marL="12529051" algn="l" defTabSz="4176350" rtl="0" eaLnBrk="1" latinLnBrk="0" hangingPunct="1">
        <a:defRPr sz="8200" kern="1200">
          <a:solidFill>
            <a:schemeClr val="tx1"/>
          </a:solidFill>
          <a:latin typeface="+mn-lt"/>
          <a:ea typeface="+mn-ea"/>
          <a:cs typeface="+mn-cs"/>
        </a:defRPr>
      </a:lvl7pPr>
      <a:lvl8pPr marL="14617225" algn="l" defTabSz="4176350" rtl="0" eaLnBrk="1" latinLnBrk="0" hangingPunct="1">
        <a:defRPr sz="8200" kern="1200">
          <a:solidFill>
            <a:schemeClr val="tx1"/>
          </a:solidFill>
          <a:latin typeface="+mn-lt"/>
          <a:ea typeface="+mn-ea"/>
          <a:cs typeface="+mn-cs"/>
        </a:defRPr>
      </a:lvl8pPr>
      <a:lvl9pPr marL="16705400" algn="l" defTabSz="4176350"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ia.Karanikola@cut.ac.cy"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1DDC2-8B48-EBA2-899E-B5B022A77465}"/>
            </a:ext>
          </a:extLst>
        </p:cNvPr>
        <p:cNvGrpSpPr/>
        <p:nvPr/>
      </p:nvGrpSpPr>
      <p:grpSpPr>
        <a:xfrm>
          <a:off x="0" y="0"/>
          <a:ext cx="0" cy="0"/>
          <a:chOff x="0" y="0"/>
          <a:chExt cx="0" cy="0"/>
        </a:xfrm>
      </p:grpSpPr>
      <p:sp>
        <p:nvSpPr>
          <p:cNvPr id="36" name="Rectangle 35">
            <a:extLst>
              <a:ext uri="{FF2B5EF4-FFF2-40B4-BE49-F238E27FC236}">
                <a16:creationId xmlns:a16="http://schemas.microsoft.com/office/drawing/2014/main" id="{27A07FD8-31A3-9C5C-1C2B-DDABBE8D919C}"/>
              </a:ext>
            </a:extLst>
          </p:cNvPr>
          <p:cNvSpPr/>
          <p:nvPr/>
        </p:nvSpPr>
        <p:spPr>
          <a:xfrm>
            <a:off x="-25644" y="-404424"/>
            <a:ext cx="42816282" cy="33712673"/>
          </a:xfrm>
          <a:prstGeom prst="rect">
            <a:avLst/>
          </a:prstGeom>
          <a:solidFill>
            <a:srgbClr val="D5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a:t>
            </a:r>
            <a:endParaRPr lang="en-GB" dirty="0"/>
          </a:p>
        </p:txBody>
      </p:sp>
      <p:sp>
        <p:nvSpPr>
          <p:cNvPr id="57" name="Rectangle 56">
            <a:extLst>
              <a:ext uri="{FF2B5EF4-FFF2-40B4-BE49-F238E27FC236}">
                <a16:creationId xmlns:a16="http://schemas.microsoft.com/office/drawing/2014/main" id="{99B3EA6E-9E73-A22E-8CCF-02394418755C}"/>
              </a:ext>
            </a:extLst>
          </p:cNvPr>
          <p:cNvSpPr/>
          <p:nvPr/>
        </p:nvSpPr>
        <p:spPr>
          <a:xfrm>
            <a:off x="391441" y="5328231"/>
            <a:ext cx="9388782" cy="12083910"/>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p>
        </p:txBody>
      </p:sp>
      <p:sp>
        <p:nvSpPr>
          <p:cNvPr id="7" name="Rectangle 6">
            <a:extLst>
              <a:ext uri="{FF2B5EF4-FFF2-40B4-BE49-F238E27FC236}">
                <a16:creationId xmlns:a16="http://schemas.microsoft.com/office/drawing/2014/main" id="{45100E0F-7D62-0538-5A94-5FBFF1F09CD2}"/>
              </a:ext>
            </a:extLst>
          </p:cNvPr>
          <p:cNvSpPr/>
          <p:nvPr/>
        </p:nvSpPr>
        <p:spPr>
          <a:xfrm>
            <a:off x="-35050" y="-53700"/>
            <a:ext cx="42851332" cy="4960339"/>
          </a:xfrm>
          <a:prstGeom prst="rect">
            <a:avLst/>
          </a:prstGeom>
          <a:solidFill>
            <a:srgbClr val="193E7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aseline="-25000" dirty="0">
              <a:solidFill>
                <a:srgbClr val="001B54"/>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0DF6D523-1148-22FF-1E03-E89E1FA54144}"/>
              </a:ext>
            </a:extLst>
          </p:cNvPr>
          <p:cNvSpPr txBox="1"/>
          <p:nvPr/>
        </p:nvSpPr>
        <p:spPr>
          <a:xfrm>
            <a:off x="8391560" y="150471"/>
            <a:ext cx="31832138" cy="2708434"/>
          </a:xfrm>
          <a:prstGeom prst="rect">
            <a:avLst/>
          </a:prstGeom>
          <a:noFill/>
        </p:spPr>
        <p:txBody>
          <a:bodyPr wrap="square" rtlCol="0">
            <a:spAutoFit/>
          </a:bodyPr>
          <a:lstStyle/>
          <a:p>
            <a:r>
              <a:rPr lang="en-US" sz="8500" b="1" dirty="0">
                <a:solidFill>
                  <a:schemeClr val="bg1"/>
                </a:solidFill>
                <a:latin typeface="Arial" panose="020B0604020202020204" pitchFamily="34" charset="0"/>
                <a:cs typeface="Arial" panose="020B0604020202020204" pitchFamily="34" charset="0"/>
              </a:rPr>
              <a:t>Investigation Of Current Research On Biomarkers Associated With The Diagnosis Of Paedophilia: A Scoping Review</a:t>
            </a:r>
            <a:endParaRPr lang="en-GB" sz="8500" b="1"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CCE4B29F-BADD-172D-F3FD-405F193308B1}"/>
              </a:ext>
            </a:extLst>
          </p:cNvPr>
          <p:cNvSpPr txBox="1"/>
          <p:nvPr/>
        </p:nvSpPr>
        <p:spPr>
          <a:xfrm>
            <a:off x="12230749" y="3186659"/>
            <a:ext cx="24138889" cy="1754326"/>
          </a:xfrm>
          <a:prstGeom prst="rect">
            <a:avLst/>
          </a:prstGeom>
          <a:noFill/>
        </p:spPr>
        <p:txBody>
          <a:bodyPr wrap="square" rtlCol="0">
            <a:spAutoFit/>
          </a:bodyPr>
          <a:lstStyle/>
          <a:p>
            <a:r>
              <a:rPr lang="en-GB" sz="3600" b="1" dirty="0">
                <a:solidFill>
                  <a:schemeClr val="bg1"/>
                </a:solidFill>
                <a:latin typeface="Arial" panose="020B0604020202020204" pitchFamily="34" charset="0"/>
                <a:cs typeface="Arial" panose="020B0604020202020204" pitchFamily="34" charset="0"/>
              </a:rPr>
              <a:t>Karanikola Maria, El </a:t>
            </a:r>
            <a:r>
              <a:rPr lang="en-GB" sz="3600" b="1" dirty="0" err="1">
                <a:solidFill>
                  <a:schemeClr val="bg1"/>
                </a:solidFill>
                <a:latin typeface="Arial" panose="020B0604020202020204" pitchFamily="34" charset="0"/>
                <a:cs typeface="Arial" panose="020B0604020202020204" pitchFamily="34" charset="0"/>
              </a:rPr>
              <a:t>Riz</a:t>
            </a:r>
            <a:r>
              <a:rPr lang="en-GB" sz="3600" b="1" dirty="0">
                <a:solidFill>
                  <a:schemeClr val="bg1"/>
                </a:solidFill>
                <a:latin typeface="Arial" panose="020B0604020202020204" pitchFamily="34" charset="0"/>
                <a:cs typeface="Arial" panose="020B0604020202020204" pitchFamily="34" charset="0"/>
              </a:rPr>
              <a:t> Anna, Chatzittofis Andreas</a:t>
            </a:r>
            <a:br>
              <a:rPr lang="en-GB" sz="3600" b="1" dirty="0">
                <a:solidFill>
                  <a:schemeClr val="bg1"/>
                </a:solidFill>
                <a:latin typeface="Arial" panose="020B0604020202020204" pitchFamily="34" charset="0"/>
                <a:cs typeface="Arial" panose="020B0604020202020204" pitchFamily="34" charset="0"/>
              </a:rPr>
            </a:br>
            <a:r>
              <a:rPr lang="en-GB" sz="3600" b="1" dirty="0">
                <a:solidFill>
                  <a:schemeClr val="bg1"/>
                </a:solidFill>
                <a:latin typeface="Arial" panose="020B0604020202020204" pitchFamily="34" charset="0"/>
                <a:cs typeface="Arial" panose="020B0604020202020204" pitchFamily="34" charset="0"/>
              </a:rPr>
              <a:t>Medical School, University of Cyprus</a:t>
            </a:r>
          </a:p>
          <a:p>
            <a:r>
              <a:rPr lang="en-GB" sz="3600" b="1" dirty="0">
                <a:solidFill>
                  <a:schemeClr val="bg1"/>
                </a:solidFill>
                <a:latin typeface="Arial" panose="020B0604020202020204" pitchFamily="34" charset="0"/>
                <a:cs typeface="Arial" panose="020B0604020202020204" pitchFamily="34" charset="0"/>
              </a:rPr>
              <a:t>Department of Nursing, School of Health Sciences, Cyprus University of Technology</a:t>
            </a:r>
            <a:r>
              <a:rPr lang="en-GB" sz="3600" dirty="0">
                <a:solidFill>
                  <a:schemeClr val="bg1"/>
                </a:solidFill>
                <a:latin typeface="FoundrySterling-Bold" panose="02000700000000000000" pitchFamily="2" charset="0"/>
                <a:cs typeface="Arial" panose="020B0604020202020204" pitchFamily="34" charset="0"/>
              </a:rPr>
              <a:t> </a:t>
            </a:r>
          </a:p>
        </p:txBody>
      </p:sp>
      <p:sp>
        <p:nvSpPr>
          <p:cNvPr id="38" name="TextBox 37">
            <a:extLst>
              <a:ext uri="{FF2B5EF4-FFF2-40B4-BE49-F238E27FC236}">
                <a16:creationId xmlns:a16="http://schemas.microsoft.com/office/drawing/2014/main" id="{3D13F957-5648-B0CA-A600-A3EA388F3941}"/>
              </a:ext>
            </a:extLst>
          </p:cNvPr>
          <p:cNvSpPr txBox="1"/>
          <p:nvPr/>
        </p:nvSpPr>
        <p:spPr>
          <a:xfrm>
            <a:off x="89894" y="5307442"/>
            <a:ext cx="9924745" cy="12221487"/>
          </a:xfrm>
          <a:prstGeom prst="rect">
            <a:avLst/>
          </a:prstGeom>
          <a:noFill/>
        </p:spPr>
        <p:txBody>
          <a:bodyPr wrap="square" rtlCol="0">
            <a:spAutoFit/>
          </a:bodyPr>
          <a:lstStyle/>
          <a:p>
            <a:pPr marL="457200">
              <a:lnSpc>
                <a:spcPct val="115000"/>
              </a:lnSpc>
            </a:pPr>
            <a:r>
              <a:rPr lang="en-US" sz="6000" b="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BACKGRAUND</a:t>
            </a:r>
            <a:endParaRPr lang="el-GR" sz="6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1252538" lvl="0" indent="-371475">
              <a:lnSpc>
                <a:spcPct val="150000"/>
              </a:lnSpc>
              <a:buFont typeface="Symbol" panose="05050102010706020507" pitchFamily="18" charset="2"/>
              <a:buChar char=""/>
            </a:pPr>
            <a:r>
              <a:rPr lang="en-US" sz="4400" dirty="0">
                <a:latin typeface="Calibri" panose="020F0502020204030204" pitchFamily="34" charset="0"/>
                <a:ea typeface="Calibri" panose="020F0502020204030204" pitchFamily="34" charset="0"/>
                <a:cs typeface="Calibri" panose="020F0502020204030204" pitchFamily="34" charset="0"/>
              </a:rPr>
              <a:t>Pedophilia remains a challenging study area due to its sensitive nature &amp; the ethical considerations surrounding research involving individuals with deviant sexual interests. </a:t>
            </a:r>
          </a:p>
          <a:p>
            <a:pPr marL="1252538" lvl="0" indent="-371475">
              <a:lnSpc>
                <a:spcPct val="150000"/>
              </a:lnSpc>
              <a:buFont typeface="Symbol" panose="05050102010706020507" pitchFamily="18" charset="2"/>
              <a:buChar char=""/>
            </a:pPr>
            <a:r>
              <a:rPr lang="en-US" sz="4400" dirty="0">
                <a:latin typeface="Calibri" panose="020F0502020204030204" pitchFamily="34" charset="0"/>
                <a:ea typeface="Calibri" panose="020F0502020204030204" pitchFamily="34" charset="0"/>
                <a:cs typeface="Calibri" panose="020F0502020204030204" pitchFamily="34" charset="0"/>
              </a:rPr>
              <a:t>Nevertheless, when psychiatric diagnoses rely mainly on behavioral descriptions (e.g., DSM/ICD), developing biomarkers poses unique challenges.me</a:t>
            </a:r>
            <a:r>
              <a:rPr lang="en-US" sz="1800" dirty="0">
                <a:effectLst/>
                <a:latin typeface="Calibri" panose="020F0502020204030204" pitchFamily="34" charset="0"/>
                <a:ea typeface="Calibri" panose="020F0502020204030204" pitchFamily="34" charset="0"/>
              </a:rPr>
              <a:t>.</a:t>
            </a:r>
            <a:endParaRPr lang="en-GB" sz="2400" b="1" dirty="0">
              <a:solidFill>
                <a:srgbClr val="EA5D4E"/>
              </a:solidFill>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DFAB94AE-198A-29DD-9EF3-145F0D55B6AF}"/>
              </a:ext>
            </a:extLst>
          </p:cNvPr>
          <p:cNvSpPr/>
          <p:nvPr/>
        </p:nvSpPr>
        <p:spPr>
          <a:xfrm>
            <a:off x="319433" y="17745709"/>
            <a:ext cx="9695206" cy="12083910"/>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4" name="Rectangle 53">
            <a:extLst>
              <a:ext uri="{FF2B5EF4-FFF2-40B4-BE49-F238E27FC236}">
                <a16:creationId xmlns:a16="http://schemas.microsoft.com/office/drawing/2014/main" id="{1D4CA611-1C67-8ADD-10E0-0F03D05E2DD4}"/>
              </a:ext>
            </a:extLst>
          </p:cNvPr>
          <p:cNvSpPr/>
          <p:nvPr/>
        </p:nvSpPr>
        <p:spPr>
          <a:xfrm>
            <a:off x="10387038" y="5412892"/>
            <a:ext cx="31992845" cy="12175367"/>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3" name="Rectangle 62">
            <a:extLst>
              <a:ext uri="{FF2B5EF4-FFF2-40B4-BE49-F238E27FC236}">
                <a16:creationId xmlns:a16="http://schemas.microsoft.com/office/drawing/2014/main" id="{7350F0C6-1AD8-2E8B-74F3-2A3F1269706B}"/>
              </a:ext>
            </a:extLst>
          </p:cNvPr>
          <p:cNvSpPr/>
          <p:nvPr/>
        </p:nvSpPr>
        <p:spPr>
          <a:xfrm>
            <a:off x="10387038" y="18287985"/>
            <a:ext cx="31992845" cy="10749546"/>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effectLst/>
                <a:latin typeface="Calibri" panose="020F0502020204030204" pitchFamily="34" charset="0"/>
                <a:ea typeface="Calibri" panose="020F0502020204030204" pitchFamily="34" charset="0"/>
              </a:rPr>
              <a:t>SEARCH STRATEGY </a:t>
            </a:r>
            <a:endParaRPr lang="en-GB"/>
          </a:p>
        </p:txBody>
      </p:sp>
      <p:sp>
        <p:nvSpPr>
          <p:cNvPr id="28" name="Rectangle 27">
            <a:extLst>
              <a:ext uri="{FF2B5EF4-FFF2-40B4-BE49-F238E27FC236}">
                <a16:creationId xmlns:a16="http://schemas.microsoft.com/office/drawing/2014/main" id="{B4627D7F-F524-FFAA-7B2E-FF0B106B9FCE}"/>
              </a:ext>
            </a:extLst>
          </p:cNvPr>
          <p:cNvSpPr/>
          <p:nvPr/>
        </p:nvSpPr>
        <p:spPr>
          <a:xfrm>
            <a:off x="232851" y="30279975"/>
            <a:ext cx="9781787" cy="2645989"/>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 dirty="0"/>
          </a:p>
        </p:txBody>
      </p:sp>
      <p:sp>
        <p:nvSpPr>
          <p:cNvPr id="49" name="TextBox 48">
            <a:extLst>
              <a:ext uri="{FF2B5EF4-FFF2-40B4-BE49-F238E27FC236}">
                <a16:creationId xmlns:a16="http://schemas.microsoft.com/office/drawing/2014/main" id="{3277A217-4916-CF22-ED49-8214A003B463}"/>
              </a:ext>
            </a:extLst>
          </p:cNvPr>
          <p:cNvSpPr txBox="1"/>
          <p:nvPr/>
        </p:nvSpPr>
        <p:spPr>
          <a:xfrm>
            <a:off x="609686" y="30549699"/>
            <a:ext cx="8625224" cy="2339102"/>
          </a:xfrm>
          <a:prstGeom prst="rect">
            <a:avLst/>
          </a:prstGeom>
          <a:noFill/>
        </p:spPr>
        <p:txBody>
          <a:bodyPr wrap="square" rtlCol="0">
            <a:spAutoFit/>
          </a:bodyPr>
          <a:lstStyle/>
          <a:p>
            <a:r>
              <a:rPr lang="en-GB" sz="4200" b="1" dirty="0">
                <a:solidFill>
                  <a:srgbClr val="193E72"/>
                </a:solidFill>
                <a:latin typeface="Arial" panose="020B0604020202020204" pitchFamily="34" charset="0"/>
                <a:cs typeface="Arial" panose="020B0604020202020204" pitchFamily="34" charset="0"/>
              </a:rPr>
              <a:t>Contact:</a:t>
            </a:r>
          </a:p>
          <a:p>
            <a:r>
              <a:rPr lang="en-GB" sz="4000" dirty="0">
                <a:solidFill>
                  <a:srgbClr val="193E72"/>
                </a:solidFill>
                <a:latin typeface="Arial" panose="020B0604020202020204" pitchFamily="34" charset="0"/>
                <a:cs typeface="Arial" panose="020B0604020202020204" pitchFamily="34" charset="0"/>
              </a:rPr>
              <a:t>Maria Karanikola</a:t>
            </a:r>
            <a:endParaRPr lang="en-US" sz="4000" dirty="0">
              <a:solidFill>
                <a:srgbClr val="193E72"/>
              </a:solidFill>
              <a:latin typeface="Arial" panose="020B0604020202020204" pitchFamily="34" charset="0"/>
              <a:cs typeface="Arial" panose="020B0604020202020204" pitchFamily="34" charset="0"/>
            </a:endParaRPr>
          </a:p>
          <a:p>
            <a:r>
              <a:rPr lang="en-US" sz="4000" dirty="0">
                <a:solidFill>
                  <a:srgbClr val="193E72"/>
                </a:solidFill>
                <a:latin typeface="Arial" panose="020B0604020202020204" pitchFamily="34" charset="0"/>
                <a:cs typeface="Arial" panose="020B0604020202020204" pitchFamily="34" charset="0"/>
              </a:rPr>
              <a:t> </a:t>
            </a:r>
            <a:r>
              <a:rPr lang="en-US" sz="4000" dirty="0">
                <a:solidFill>
                  <a:srgbClr val="193E72"/>
                </a:solidFill>
                <a:latin typeface="Arial" panose="020B0604020202020204" pitchFamily="34" charset="0"/>
                <a:cs typeface="Arial" panose="020B0604020202020204" pitchFamily="34" charset="0"/>
                <a:hlinkClick r:id="rId3"/>
              </a:rPr>
              <a:t>maria.Karanikola@cut.ac.cy</a:t>
            </a:r>
            <a:endParaRPr lang="en-US" sz="4000" dirty="0">
              <a:solidFill>
                <a:srgbClr val="193E72"/>
              </a:solidFill>
              <a:latin typeface="Arial" panose="020B0604020202020204" pitchFamily="34" charset="0"/>
              <a:cs typeface="Arial" panose="020B0604020202020204" pitchFamily="34" charset="0"/>
            </a:endParaRPr>
          </a:p>
          <a:p>
            <a:endParaRPr lang="en-GB" sz="2400" dirty="0">
              <a:solidFill>
                <a:srgbClr val="193E72"/>
              </a:solidFill>
              <a:latin typeface="Arial" panose="020B0604020202020204" pitchFamily="34" charset="0"/>
              <a:cs typeface="Arial" panose="020B0604020202020204" pitchFamily="34" charset="0"/>
            </a:endParaRPr>
          </a:p>
        </p:txBody>
      </p:sp>
      <p:pic>
        <p:nvPicPr>
          <p:cNvPr id="42" name="Picture 41">
            <a:extLst>
              <a:ext uri="{FF2B5EF4-FFF2-40B4-BE49-F238E27FC236}">
                <a16:creationId xmlns:a16="http://schemas.microsoft.com/office/drawing/2014/main" id="{5F0C9DBC-3D6A-21B8-F592-33AB1657CCE0}"/>
              </a:ext>
            </a:extLst>
          </p:cNvPr>
          <p:cNvPicPr>
            <a:picLocks noChangeAspect="1"/>
          </p:cNvPicPr>
          <p:nvPr/>
        </p:nvPicPr>
        <p:blipFill rotWithShape="1">
          <a:blip r:embed="rId4"/>
          <a:srcRect l="35446" b="23513"/>
          <a:stretch/>
        </p:blipFill>
        <p:spPr>
          <a:xfrm>
            <a:off x="8880376" y="3368853"/>
            <a:ext cx="2034110" cy="2410094"/>
          </a:xfrm>
          <a:prstGeom prst="rect">
            <a:avLst/>
          </a:prstGeom>
        </p:spPr>
      </p:pic>
      <p:cxnSp>
        <p:nvCxnSpPr>
          <p:cNvPr id="45" name="Straight Connector 44">
            <a:extLst>
              <a:ext uri="{FF2B5EF4-FFF2-40B4-BE49-F238E27FC236}">
                <a16:creationId xmlns:a16="http://schemas.microsoft.com/office/drawing/2014/main" id="{19FDC209-5369-C1D7-4D48-4E18BBEFA84C}"/>
              </a:ext>
            </a:extLst>
          </p:cNvPr>
          <p:cNvCxnSpPr>
            <a:cxnSpLocks/>
          </p:cNvCxnSpPr>
          <p:nvPr/>
        </p:nvCxnSpPr>
        <p:spPr>
          <a:xfrm>
            <a:off x="8289678" y="3075111"/>
            <a:ext cx="30972568" cy="0"/>
          </a:xfrm>
          <a:prstGeom prst="line">
            <a:avLst/>
          </a:prstGeom>
          <a:ln w="76200">
            <a:solidFill>
              <a:srgbClr val="EA5D4E"/>
            </a:solidFill>
          </a:ln>
        </p:spPr>
        <p:style>
          <a:lnRef idx="1">
            <a:schemeClr val="accent1"/>
          </a:lnRef>
          <a:fillRef idx="0">
            <a:schemeClr val="accent1"/>
          </a:fillRef>
          <a:effectRef idx="0">
            <a:schemeClr val="accent1"/>
          </a:effectRef>
          <a:fontRef idx="minor">
            <a:schemeClr val="tx1"/>
          </a:fontRef>
        </p:style>
      </p:cxnSp>
      <p:pic>
        <p:nvPicPr>
          <p:cNvPr id="3" name="Picture 2" descr="A close up of a logo&#10;&#10;Description generated with high confidence">
            <a:extLst>
              <a:ext uri="{FF2B5EF4-FFF2-40B4-BE49-F238E27FC236}">
                <a16:creationId xmlns:a16="http://schemas.microsoft.com/office/drawing/2014/main" id="{A2FC543A-265B-5435-0BC4-ECBE173DF39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870148" y="1386460"/>
            <a:ext cx="2560450" cy="3137561"/>
          </a:xfrm>
          <a:prstGeom prst="rect">
            <a:avLst/>
          </a:prstGeom>
        </p:spPr>
      </p:pic>
      <p:pic>
        <p:nvPicPr>
          <p:cNvPr id="4" name="Εικόνα 3">
            <a:extLst>
              <a:ext uri="{FF2B5EF4-FFF2-40B4-BE49-F238E27FC236}">
                <a16:creationId xmlns:a16="http://schemas.microsoft.com/office/drawing/2014/main" id="{61F2148E-EAF9-FD7C-2110-1950C81EDB4B}"/>
              </a:ext>
            </a:extLst>
          </p:cNvPr>
          <p:cNvPicPr>
            <a:picLocks noChangeAspect="1"/>
          </p:cNvPicPr>
          <p:nvPr/>
        </p:nvPicPr>
        <p:blipFill>
          <a:blip r:embed="rId6"/>
          <a:stretch>
            <a:fillRect/>
          </a:stretch>
        </p:blipFill>
        <p:spPr>
          <a:xfrm>
            <a:off x="449934" y="306339"/>
            <a:ext cx="7364166" cy="2768772"/>
          </a:xfrm>
          <a:prstGeom prst="rect">
            <a:avLst/>
          </a:prstGeom>
        </p:spPr>
      </p:pic>
      <p:sp>
        <p:nvSpPr>
          <p:cNvPr id="2" name="TextBox 1">
            <a:extLst>
              <a:ext uri="{FF2B5EF4-FFF2-40B4-BE49-F238E27FC236}">
                <a16:creationId xmlns:a16="http://schemas.microsoft.com/office/drawing/2014/main" id="{F5BE7594-89C9-5A72-F1D8-129944A92159}"/>
              </a:ext>
            </a:extLst>
          </p:cNvPr>
          <p:cNvSpPr txBox="1"/>
          <p:nvPr/>
        </p:nvSpPr>
        <p:spPr>
          <a:xfrm>
            <a:off x="-17785" y="17711385"/>
            <a:ext cx="8625224" cy="11524630"/>
          </a:xfrm>
          <a:prstGeom prst="rect">
            <a:avLst/>
          </a:prstGeom>
          <a:noFill/>
        </p:spPr>
        <p:txBody>
          <a:bodyPr wrap="square" rtlCol="0">
            <a:spAutoFit/>
          </a:bodyPr>
          <a:lstStyle/>
          <a:p>
            <a:pPr marL="457200">
              <a:lnSpc>
                <a:spcPct val="150000"/>
              </a:lnSpc>
            </a:pPr>
            <a:r>
              <a:rPr lang="en-US" sz="6000" b="1" dirty="0">
                <a:solidFill>
                  <a:schemeClr val="tx2"/>
                </a:solidFill>
                <a:latin typeface="Calibri" panose="020F0502020204030204" pitchFamily="34" charset="0"/>
                <a:ea typeface="Calibri" panose="020F0502020204030204" pitchFamily="34" charset="0"/>
                <a:cs typeface="Calibri" panose="020F0502020204030204" pitchFamily="34" charset="0"/>
              </a:rPr>
              <a:t> STUDY OBJECTIVES</a:t>
            </a:r>
            <a:endParaRPr lang="el-GR" sz="6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1252538" lvl="0" indent="-371475">
              <a:lnSpc>
                <a:spcPct val="150000"/>
              </a:lnSpc>
              <a:buFont typeface="Symbol" panose="05050102010706020507" pitchFamily="18" charset="2"/>
              <a:buChar char=""/>
            </a:pPr>
            <a:r>
              <a:rPr lang="en-US" sz="4400" dirty="0">
                <a:latin typeface="Calibri" panose="020F0502020204030204" pitchFamily="34" charset="0"/>
                <a:ea typeface="Calibri" panose="020F0502020204030204" pitchFamily="34" charset="0"/>
              </a:rPr>
              <a:t>Systematic investigation of the current research status on possible biomarkers in paedophilia. </a:t>
            </a:r>
          </a:p>
          <a:p>
            <a:pPr marL="1252538" lvl="0" indent="-371475">
              <a:lnSpc>
                <a:spcPct val="150000"/>
              </a:lnSpc>
              <a:buFont typeface="Symbol" panose="05050102010706020507" pitchFamily="18" charset="2"/>
              <a:buChar char=""/>
            </a:pPr>
            <a:r>
              <a:rPr lang="en-US" sz="4400" dirty="0">
                <a:latin typeface="Calibri" panose="020F0502020204030204" pitchFamily="34" charset="0"/>
                <a:ea typeface="Calibri" panose="020F0502020204030204" pitchFamily="34" charset="0"/>
              </a:rPr>
              <a:t>The focus was on biomarkers that might support the diagnostic process, treatment evaluation and assessment of risk &amp; recidivism in individuals diagnosed with paedophilia. </a:t>
            </a:r>
            <a:endParaRPr lang="en-GB" sz="2400" b="1" dirty="0">
              <a:solidFill>
                <a:srgbClr val="EA5D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94058088-53F6-F1DD-0D35-7FF2F4EDF947}"/>
              </a:ext>
            </a:extLst>
          </p:cNvPr>
          <p:cNvSpPr txBox="1"/>
          <p:nvPr/>
        </p:nvSpPr>
        <p:spPr>
          <a:xfrm>
            <a:off x="10416387" y="5629221"/>
            <a:ext cx="31078107" cy="11528220"/>
          </a:xfrm>
          <a:prstGeom prst="rect">
            <a:avLst/>
          </a:prstGeom>
          <a:noFill/>
        </p:spPr>
        <p:txBody>
          <a:bodyPr wrap="square" rtlCol="0">
            <a:spAutoFit/>
          </a:bodyPr>
          <a:lstStyle/>
          <a:p>
            <a:pPr marL="457200" indent="-406400">
              <a:lnSpc>
                <a:spcPct val="115000"/>
              </a:lnSpc>
            </a:pPr>
            <a:r>
              <a:rPr lang="en-US" sz="6000" b="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SEARCH STRATEGY </a:t>
            </a:r>
          </a:p>
          <a:p>
            <a:pPr marL="457200" indent="-406400">
              <a:lnSpc>
                <a:spcPct val="115000"/>
              </a:lnSpc>
            </a:pPr>
            <a:endParaRPr lang="en-US" sz="1000" b="1" dirty="0">
              <a:solidFill>
                <a:schemeClr val="tx2"/>
              </a:solidFill>
              <a:effectLst/>
              <a:latin typeface="Calibri" panose="020F0502020204030204" pitchFamily="34" charset="0"/>
              <a:ea typeface="Calibri" panose="020F0502020204030204" pitchFamily="34" charset="0"/>
              <a:cs typeface="Calibri" panose="020F0502020204030204" pitchFamily="34" charset="0"/>
            </a:endParaRPr>
          </a:p>
          <a:p>
            <a:pPr marL="228600" marR="0" indent="-228600">
              <a:lnSpc>
                <a:spcPct val="115000"/>
              </a:lnSpc>
              <a:spcBef>
                <a:spcPts val="0"/>
              </a:spcBef>
              <a:spcAft>
                <a:spcPts val="800"/>
              </a:spcAft>
            </a:pPr>
            <a:r>
              <a:rPr lang="en-GB" sz="4400" dirty="0">
                <a:effectLst/>
                <a:latin typeface="Calibri" panose="020F0502020204030204" pitchFamily="34" charset="0"/>
                <a:ea typeface="Calibri" panose="020F0502020204030204" pitchFamily="34" charset="0"/>
                <a:cs typeface="Calibri" panose="020F0502020204030204" pitchFamily="34" charset="0"/>
              </a:rPr>
              <a:t>A systematic literature search between January -March of 2024 was conducted.</a:t>
            </a:r>
          </a:p>
          <a:p>
            <a:pPr marL="228600" marR="0" indent="-228600">
              <a:lnSpc>
                <a:spcPct val="115000"/>
              </a:lnSpc>
              <a:spcBef>
                <a:spcPts val="0"/>
              </a:spcBef>
              <a:spcAft>
                <a:spcPts val="800"/>
              </a:spcAft>
            </a:pPr>
            <a:r>
              <a:rPr lang="en-GB" sz="4400" b="1" dirty="0">
                <a:solidFill>
                  <a:schemeClr val="tx2"/>
                </a:solidFill>
                <a:latin typeface="Calibri" panose="020F0502020204030204" pitchFamily="34" charset="0"/>
                <a:ea typeface="Calibri" panose="020F0502020204030204" pitchFamily="34" charset="0"/>
                <a:cs typeface="Calibri" panose="020F0502020204030204" pitchFamily="34" charset="0"/>
              </a:rPr>
              <a:t>K</a:t>
            </a:r>
            <a:r>
              <a:rPr lang="en-GB" sz="4400" b="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ey-terms/Databases</a:t>
            </a:r>
            <a:r>
              <a:rPr lang="en-GB" sz="4400" dirty="0">
                <a:effectLst/>
                <a:latin typeface="Calibri" panose="020F0502020204030204" pitchFamily="34" charset="0"/>
                <a:ea typeface="Calibri" panose="020F0502020204030204" pitchFamily="34" charset="0"/>
                <a:cs typeface="Calibri" panose="020F0502020204030204" pitchFamily="34" charset="0"/>
              </a:rPr>
              <a:t>:  </a:t>
            </a:r>
            <a:r>
              <a:rPr lang="en-GB" sz="4400" dirty="0">
                <a:latin typeface="Calibri" panose="020F0502020204030204" pitchFamily="34" charset="0"/>
                <a:ea typeface="Calibri" panose="020F0502020204030204" pitchFamily="34" charset="0"/>
                <a:cs typeface="Calibri" panose="020F0502020204030204" pitchFamily="34" charset="0"/>
              </a:rPr>
              <a:t>T</a:t>
            </a:r>
            <a:r>
              <a:rPr lang="en-GB" sz="4400" dirty="0">
                <a:effectLst/>
                <a:latin typeface="Calibri" panose="020F0502020204030204" pitchFamily="34" charset="0"/>
                <a:ea typeface="Calibri" panose="020F0502020204030204" pitchFamily="34" charset="0"/>
                <a:cs typeface="Calibri" panose="020F0502020204030204" pitchFamily="34" charset="0"/>
              </a:rPr>
              <a:t>he data bases EBSCOhost, MEDLINE ProQuest, Google Scholar, PubMed, PsychNetand Scopus </a:t>
            </a:r>
            <a:r>
              <a:rPr lang="en-GB" sz="4400" dirty="0">
                <a:latin typeface="Calibri" panose="020F0502020204030204" pitchFamily="34" charset="0"/>
                <a:ea typeface="Calibri" panose="020F0502020204030204" pitchFamily="34" charset="0"/>
                <a:cs typeface="Calibri" panose="020F0502020204030204" pitchFamily="34" charset="0"/>
              </a:rPr>
              <a:t>were searched as follows</a:t>
            </a:r>
            <a:r>
              <a:rPr lang="en-US" sz="4400" dirty="0">
                <a:latin typeface="Calibri" panose="020F0502020204030204" pitchFamily="34" charset="0"/>
                <a:ea typeface="Calibri" panose="020F0502020204030204" pitchFamily="34" charset="0"/>
                <a:cs typeface="Calibri" panose="020F0502020204030204" pitchFamily="34" charset="0"/>
              </a:rPr>
              <a:t>: (((child sexual abuse[MeSH Terms] or pedophilia[MeSH Terms]) AND (BIOLOGY[Title/Abstract] OR BIOLOGICAL[Title/Abstract] OR GENETIC[Title/Abstract] OR EPIGENETIC[Title/Abstract] OR IMAGING[Title/Abstract] OR BIOMARKERS[Title/Abstract] OR HORMONES[Title/Abstract] OR EEG[Title/Abstract] or neuropsychological[Title/Abstract] or Neurotransmitters[Title/Abstract] or Penile Plethysmography[Title/Abstract] or Eye Tracking[Title/Abstract] or etiology[Title/Abstract]) .</a:t>
            </a:r>
            <a:endParaRPr lang="en-GB" sz="4400" dirty="0">
              <a:effectLst/>
              <a:latin typeface="Calibri" panose="020F0502020204030204" pitchFamily="34" charset="0"/>
              <a:ea typeface="Calibri" panose="020F0502020204030204" pitchFamily="34" charset="0"/>
              <a:cs typeface="Calibri" panose="020F0502020204030204" pitchFamily="34" charset="0"/>
            </a:endParaRPr>
          </a:p>
          <a:p>
            <a:pPr marL="228600" marR="0" indent="-228600">
              <a:lnSpc>
                <a:spcPct val="115000"/>
              </a:lnSpc>
              <a:spcBef>
                <a:spcPts val="0"/>
              </a:spcBef>
              <a:spcAft>
                <a:spcPts val="800"/>
              </a:spcAft>
            </a:pPr>
            <a:r>
              <a:rPr lang="en-GB" sz="6000" b="1" dirty="0">
                <a:solidFill>
                  <a:schemeClr val="tx2"/>
                </a:solidFill>
                <a:latin typeface="Calibri" panose="020F0502020204030204" pitchFamily="34" charset="0"/>
                <a:ea typeface="Calibri" panose="020F0502020204030204" pitchFamily="34" charset="0"/>
                <a:cs typeface="Calibri" panose="020F0502020204030204" pitchFamily="34" charset="0"/>
              </a:rPr>
              <a:t>M</a:t>
            </a:r>
            <a:r>
              <a:rPr lang="en-GB" sz="6000" b="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ETHODOLOGY</a:t>
            </a:r>
            <a:endParaRPr lang="en-GB" sz="6000" b="1"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571500" marR="0" indent="-571500">
              <a:lnSpc>
                <a:spcPct val="115000"/>
              </a:lnSpc>
              <a:spcBef>
                <a:spcPts val="0"/>
              </a:spcBef>
              <a:spcAft>
                <a:spcPts val="800"/>
              </a:spcAft>
              <a:buFont typeface="Arial" panose="020B0604020202020204" pitchFamily="34" charset="0"/>
              <a:buChar char="•"/>
            </a:pPr>
            <a:r>
              <a:rPr lang="en-GB" sz="4400" dirty="0">
                <a:effectLst/>
                <a:latin typeface="Calibri" panose="020F0502020204030204" pitchFamily="34" charset="0"/>
                <a:ea typeface="Calibri" panose="020F0502020204030204" pitchFamily="34" charset="0"/>
                <a:cs typeface="Calibri" panose="020F0502020204030204" pitchFamily="34" charset="0"/>
              </a:rPr>
              <a:t> </a:t>
            </a:r>
            <a:r>
              <a:rPr lang="en-US" sz="4400" dirty="0">
                <a:latin typeface="Calibri" panose="020F0502020204030204" pitchFamily="34" charset="0"/>
                <a:ea typeface="Calibri" panose="020F0502020204030204" pitchFamily="34" charset="0"/>
                <a:cs typeface="Calibri" panose="020F0502020204030204" pitchFamily="34" charset="0"/>
              </a:rPr>
              <a:t>Inclusion criteria</a:t>
            </a:r>
            <a:r>
              <a:rPr lang="en-US" sz="4400" dirty="0">
                <a:effectLst/>
                <a:latin typeface="Calibri" panose="020F0502020204030204" pitchFamily="34" charset="0"/>
                <a:ea typeface="Calibri" panose="020F0502020204030204" pitchFamily="34" charset="0"/>
                <a:cs typeface="Calibri" panose="020F0502020204030204" pitchFamily="34" charset="0"/>
              </a:rPr>
              <a:t> w</a:t>
            </a:r>
            <a:r>
              <a:rPr lang="en-US" sz="4400" dirty="0">
                <a:latin typeface="Calibri" panose="020F0502020204030204" pitchFamily="34" charset="0"/>
                <a:ea typeface="Calibri" panose="020F0502020204030204" pitchFamily="34" charset="0"/>
                <a:cs typeface="Calibri" panose="020F0502020204030204" pitchFamily="34" charset="0"/>
              </a:rPr>
              <a:t>ere set according to Joanna Briggs Institute guidelines.</a:t>
            </a:r>
          </a:p>
          <a:p>
            <a:pPr marL="571500" marR="0" indent="-571500">
              <a:lnSpc>
                <a:spcPct val="115000"/>
              </a:lnSpc>
              <a:spcBef>
                <a:spcPts val="0"/>
              </a:spcBef>
              <a:spcAft>
                <a:spcPts val="800"/>
              </a:spcAft>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The pre-planed protocol was registered within Open Science Framework</a:t>
            </a:r>
          </a:p>
          <a:p>
            <a:pPr marL="571500" marR="0" indent="-571500">
              <a:lnSpc>
                <a:spcPct val="115000"/>
              </a:lnSpc>
              <a:spcBef>
                <a:spcPts val="0"/>
              </a:spcBef>
              <a:spcAft>
                <a:spcPts val="800"/>
              </a:spcAft>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Reporting followed the Preferred Reporting Items for Systematic reviews and Meta-Analyses extension for Scoping Reviews (PRISMA-</a:t>
            </a:r>
            <a:r>
              <a:rPr lang="en-US" sz="4400" dirty="0" err="1">
                <a:latin typeface="Calibri" panose="020F0502020204030204" pitchFamily="34" charset="0"/>
                <a:ea typeface="Calibri" panose="020F0502020204030204" pitchFamily="34" charset="0"/>
                <a:cs typeface="Calibri" panose="020F0502020204030204" pitchFamily="34" charset="0"/>
              </a:rPr>
              <a:t>ScR</a:t>
            </a:r>
            <a:r>
              <a:rPr lang="en-US" sz="4400" dirty="0">
                <a:latin typeface="Calibri" panose="020F0502020204030204" pitchFamily="34" charset="0"/>
                <a:ea typeface="Calibri" panose="020F0502020204030204" pitchFamily="34" charset="0"/>
                <a:cs typeface="Calibri" panose="020F0502020204030204" pitchFamily="34" charset="0"/>
              </a:rPr>
              <a:t>). </a:t>
            </a:r>
          </a:p>
          <a:p>
            <a:pPr marL="571500" marR="0" indent="-571500">
              <a:lnSpc>
                <a:spcPct val="115000"/>
              </a:lnSpc>
              <a:spcBef>
                <a:spcPts val="0"/>
              </a:spcBef>
              <a:spcAft>
                <a:spcPts val="800"/>
              </a:spcAft>
              <a:buFont typeface="Arial" panose="020B0604020202020204" pitchFamily="34" charset="0"/>
              <a:buChar char="•"/>
            </a:pPr>
            <a:r>
              <a:rPr lang="en-US" sz="4400" dirty="0">
                <a:latin typeface="Calibri" panose="020F0502020204030204" pitchFamily="34" charset="0"/>
                <a:ea typeface="Calibri" panose="020F0502020204030204" pitchFamily="34" charset="0"/>
                <a:cs typeface="Calibri" panose="020F0502020204030204" pitchFamily="34" charset="0"/>
              </a:rPr>
              <a:t>Two independent researchers applied the selection process, screening, and data extraction.</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22ABCBAF-38F4-2815-113C-2450ECECB72D}"/>
              </a:ext>
            </a:extLst>
          </p:cNvPr>
          <p:cNvSpPr/>
          <p:nvPr/>
        </p:nvSpPr>
        <p:spPr>
          <a:xfrm>
            <a:off x="10389774" y="29469579"/>
            <a:ext cx="32050035" cy="3531710"/>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extBox 15">
            <a:extLst>
              <a:ext uri="{FF2B5EF4-FFF2-40B4-BE49-F238E27FC236}">
                <a16:creationId xmlns:a16="http://schemas.microsoft.com/office/drawing/2014/main" id="{D62D4239-6BD5-7154-C3CF-1B1A4151D15C}"/>
              </a:ext>
            </a:extLst>
          </p:cNvPr>
          <p:cNvSpPr txBox="1"/>
          <p:nvPr/>
        </p:nvSpPr>
        <p:spPr>
          <a:xfrm>
            <a:off x="10014638" y="29575470"/>
            <a:ext cx="30209060" cy="3076163"/>
          </a:xfrm>
          <a:prstGeom prst="rect">
            <a:avLst/>
          </a:prstGeom>
          <a:noFill/>
        </p:spPr>
        <p:txBody>
          <a:bodyPr wrap="square" rtlCol="0">
            <a:spAutoFit/>
          </a:bodyPr>
          <a:lstStyle/>
          <a:p>
            <a:pPr marL="457200">
              <a:lnSpc>
                <a:spcPct val="115000"/>
              </a:lnSpc>
            </a:pPr>
            <a:r>
              <a:rPr lang="en-US" sz="6000" b="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DISCUSSION</a:t>
            </a:r>
            <a:endParaRPr lang="el-GR" sz="6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1252538" lvl="0" indent="-371475">
              <a:lnSpc>
                <a:spcPct val="150000"/>
              </a:lnSpc>
              <a:buFont typeface="Symbol" panose="05050102010706020507" pitchFamily="18" charset="2"/>
              <a:buChar char=""/>
            </a:pPr>
            <a:r>
              <a:rPr lang="en-US" sz="4400" dirty="0">
                <a:latin typeface="Calibri" panose="020F0502020204030204" pitchFamily="34" charset="0"/>
                <a:ea typeface="Calibri" panose="020F0502020204030204" pitchFamily="34" charset="0"/>
                <a:cs typeface="Calibri" panose="020F0502020204030204" pitchFamily="34" charset="0"/>
              </a:rPr>
              <a:t>Findings remain preliminary, requiring further research to confirm these associations. </a:t>
            </a:r>
          </a:p>
          <a:p>
            <a:pPr marL="1252538" lvl="0" indent="-371475">
              <a:lnSpc>
                <a:spcPct val="150000"/>
              </a:lnSpc>
              <a:buFont typeface="Symbol" panose="05050102010706020507" pitchFamily="18" charset="2"/>
              <a:buChar char=""/>
            </a:pPr>
            <a:r>
              <a:rPr lang="en-US" sz="4400" dirty="0">
                <a:latin typeface="Calibri" panose="020F0502020204030204" pitchFamily="34" charset="0"/>
                <a:ea typeface="Calibri" panose="020F0502020204030204" pitchFamily="34" charset="0"/>
                <a:cs typeface="Calibri" panose="020F0502020204030204" pitchFamily="34" charset="0"/>
              </a:rPr>
              <a:t>Although there is significant progress in field, several challenges hinder the identification of reliable biomarkers for pedophilia.</a:t>
            </a:r>
            <a:endParaRPr lang="en-GB" sz="4400" b="1" dirty="0">
              <a:solidFill>
                <a:srgbClr val="EA5D4E"/>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615AD363-2995-4163-9807-2AA5C23A3376}"/>
              </a:ext>
            </a:extLst>
          </p:cNvPr>
          <p:cNvSpPr txBox="1"/>
          <p:nvPr/>
        </p:nvSpPr>
        <p:spPr>
          <a:xfrm>
            <a:off x="10243022" y="18707713"/>
            <a:ext cx="31251472" cy="10185802"/>
          </a:xfrm>
          <a:prstGeom prst="rect">
            <a:avLst/>
          </a:prstGeom>
          <a:noFill/>
        </p:spPr>
        <p:txBody>
          <a:bodyPr wrap="square" rtlCol="0">
            <a:spAutoFit/>
          </a:bodyPr>
          <a:lstStyle/>
          <a:p>
            <a:pPr marL="457200">
              <a:lnSpc>
                <a:spcPct val="115000"/>
              </a:lnSpc>
            </a:pPr>
            <a:r>
              <a:rPr lang="en-US" sz="6000" b="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RESULTS</a:t>
            </a:r>
            <a:endParaRPr lang="el-GR" sz="6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1252538" lvl="0" indent="-371475">
              <a:lnSpc>
                <a:spcPct val="150000"/>
              </a:lnSpc>
              <a:buFont typeface="Symbol" panose="05050102010706020507" pitchFamily="18" charset="2"/>
              <a:buChar char=""/>
            </a:pPr>
            <a:r>
              <a:rPr lang="en-US" sz="4400" dirty="0">
                <a:latin typeface="Calibri" panose="020F0502020204030204" pitchFamily="34" charset="0"/>
                <a:ea typeface="Calibri" panose="020F0502020204030204" pitchFamily="34" charset="0"/>
                <a:cs typeface="Calibri" panose="020F0502020204030204" pitchFamily="34" charset="0"/>
              </a:rPr>
              <a:t>39 studies were included; twenty-three took place in Germany, five in Canada, and three in the USA.</a:t>
            </a:r>
          </a:p>
          <a:p>
            <a:pPr marL="1252538" lvl="0" indent="-371475">
              <a:lnSpc>
                <a:spcPct val="150000"/>
              </a:lnSpc>
              <a:buFont typeface="Symbol" panose="05050102010706020507" pitchFamily="18" charset="2"/>
              <a:buChar char=""/>
            </a:pPr>
            <a:r>
              <a:rPr lang="en-US" sz="4400" dirty="0">
                <a:latin typeface="Calibri" panose="020F0502020204030204" pitchFamily="34" charset="0"/>
                <a:ea typeface="Calibri" panose="020F0502020204030204" pitchFamily="34" charset="0"/>
                <a:cs typeface="Calibri" panose="020F0502020204030204" pitchFamily="34" charset="0"/>
              </a:rPr>
              <a:t>Study samples consisted only male participants. Biomarkers associated with pedophilia were identified and categorized as following: - genetic/epigenetic and neuroendocrinal, physiological, cognitive/behavioral, and neuroimaging/neurofunctional. Thirteen studies on cognitive/behavioral biomarkers suggest cognitive impairments in pedophilia, including lower IQ, memory deficits, slower reaction times, and executive dysfunction. Neuroimaging from 22 studies indicates smaller intracranial volume, cortical abnormalities, and reduced hippocampi and nuclei accumbent. Ten studies on physiological biomarkers found increased minor physical anomalies, non-right-handedness, shorter leg length, and differences in sexual arousal responses. Three genetic/epigenetic studies suggest serotonergic system alterations (5HT3A and SLC6A4 methylation) but found no link to the dopamine system. found</a:t>
            </a:r>
            <a:endParaRPr lang="en-GB" sz="4400" b="1" dirty="0">
              <a:solidFill>
                <a:srgbClr val="EA5D4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1415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3" ma:contentTypeDescription="Create a new document." ma:contentTypeScope="" ma:versionID="19ea6008fc1c28199ad94e3ea7ce7808">
  <xsd:schema xmlns:xsd="http://www.w3.org/2001/XMLSchema" xmlns:xs="http://www.w3.org/2001/XMLSchema" xmlns:p="http://schemas.microsoft.com/office/2006/metadata/properties" xmlns:ns3="adcfa805-e237-4af0-86e0-efffb5656f00" xmlns:ns4="2bb55023-286f-46d7-8b8e-5a79189d33e9" targetNamespace="http://schemas.microsoft.com/office/2006/metadata/properties" ma:root="true" ma:fieldsID="876b25812da595ddd8bfac941a1a7ce2" ns3:_="" ns4:_="">
    <xsd:import namespace="adcfa805-e237-4af0-86e0-efffb5656f00"/>
    <xsd:import namespace="2bb55023-286f-46d7-8b8e-5a79189d33e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bb55023-286f-46d7-8b8e-5a79189d33e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86B230-5FC0-4DB5-B9FB-860026924B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2bb55023-286f-46d7-8b8e-5a79189d33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ACB9EB-1895-43D8-98F6-6B78CB4E6836}">
  <ds:schemaRefs>
    <ds:schemaRef ds:uri="http://schemas.microsoft.com/sharepoint/v3/contenttype/forms"/>
  </ds:schemaRefs>
</ds:datastoreItem>
</file>

<file path=customXml/itemProps3.xml><?xml version="1.0" encoding="utf-8"?>
<ds:datastoreItem xmlns:ds="http://schemas.openxmlformats.org/officeDocument/2006/customXml" ds:itemID="{068D98E1-E981-4FCA-BAC1-18B4FD6389B1}">
  <ds:schemaRefs>
    <ds:schemaRef ds:uri="adcfa805-e237-4af0-86e0-efffb5656f00"/>
    <ds:schemaRef ds:uri="2bb55023-286f-46d7-8b8e-5a79189d33e9"/>
    <ds:schemaRef ds:uri="http://purl.org/dc/dcmitype/"/>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3531</TotalTime>
  <Words>545</Words>
  <Application>Microsoft Office PowerPoint</Application>
  <PresentationFormat>Custom</PresentationFormat>
  <Paragraphs>30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FoundrySterling-Bold</vt:lpstr>
      <vt:lpstr>Symbol</vt:lpstr>
      <vt:lpstr>Times New Roman</vt:lpstr>
      <vt:lpstr>Office Theme</vt:lpstr>
      <vt:lpstr>PowerPoint Presentation</vt:lpstr>
    </vt:vector>
  </TitlesOfParts>
  <Company>University of Oxford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P Richards-Doran</dc:creator>
  <cp:lastModifiedBy>Maria Karanikola</cp:lastModifiedBy>
  <cp:revision>43</cp:revision>
  <dcterms:created xsi:type="dcterms:W3CDTF">2015-10-12T13:01:34Z</dcterms:created>
  <dcterms:modified xsi:type="dcterms:W3CDTF">2025-02-19T06:47:35Z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