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8" r:id="rId3"/>
    <p:sldId id="259" r:id="rId4"/>
    <p:sldId id="260" r:id="rId5"/>
    <p:sldId id="262"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283"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8EE34C-7C37-494F-88B0-C085ED98E77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65650E18-81C4-4AC7-89DE-95594ABC91D8}">
      <dgm:prSet/>
      <dgm:spPr/>
      <dgm:t>
        <a:bodyPr/>
        <a:lstStyle/>
        <a:p>
          <a:r>
            <a:rPr lang="en-US" b="1"/>
            <a:t>References</a:t>
          </a:r>
          <a:endParaRPr lang="en-US"/>
        </a:p>
      </dgm:t>
    </dgm:pt>
    <dgm:pt modelId="{E63CCC1E-D997-4054-8861-7488DF858766}" type="parTrans" cxnId="{12E14AB1-050F-443E-9F4D-D7E3F82836FA}">
      <dgm:prSet/>
      <dgm:spPr/>
      <dgm:t>
        <a:bodyPr/>
        <a:lstStyle/>
        <a:p>
          <a:endParaRPr lang="en-US"/>
        </a:p>
      </dgm:t>
    </dgm:pt>
    <dgm:pt modelId="{693DD9C4-91FC-42B9-8424-E71B743441A3}" type="sibTrans" cxnId="{12E14AB1-050F-443E-9F4D-D7E3F82836FA}">
      <dgm:prSet/>
      <dgm:spPr/>
      <dgm:t>
        <a:bodyPr/>
        <a:lstStyle/>
        <a:p>
          <a:endParaRPr lang="en-US"/>
        </a:p>
      </dgm:t>
    </dgm:pt>
    <dgm:pt modelId="{69D55403-95C0-47F7-B183-A576C24A135F}">
      <dgm:prSet/>
      <dgm:spPr/>
      <dgm:t>
        <a:bodyPr/>
        <a:lstStyle/>
        <a:p>
          <a:r>
            <a:rPr lang="en-US"/>
            <a:t>Bandura, A. (1977). Self-efficacy: Toward a unifying theory of behavioral change. Psychological Review, 84(2), 191-215.</a:t>
          </a:r>
        </a:p>
      </dgm:t>
    </dgm:pt>
    <dgm:pt modelId="{770FDC92-A397-465A-A93A-08FDAF9B7CEB}" type="parTrans" cxnId="{E95ACD9C-D58A-4EEE-B132-1EB263FC6C38}">
      <dgm:prSet/>
      <dgm:spPr/>
      <dgm:t>
        <a:bodyPr/>
        <a:lstStyle/>
        <a:p>
          <a:endParaRPr lang="en-US"/>
        </a:p>
      </dgm:t>
    </dgm:pt>
    <dgm:pt modelId="{9222F887-74EE-4903-A9AA-6ED4806C802E}" type="sibTrans" cxnId="{E95ACD9C-D58A-4EEE-B132-1EB263FC6C38}">
      <dgm:prSet/>
      <dgm:spPr/>
      <dgm:t>
        <a:bodyPr/>
        <a:lstStyle/>
        <a:p>
          <a:endParaRPr lang="en-US"/>
        </a:p>
      </dgm:t>
    </dgm:pt>
    <dgm:pt modelId="{83BBA64C-1B10-4568-9868-240E9D475DE8}">
      <dgm:prSet/>
      <dgm:spPr/>
      <dgm:t>
        <a:bodyPr/>
        <a:lstStyle/>
        <a:p>
          <a:r>
            <a:rPr lang="en-US"/>
            <a:t>Bandura A. Social cognitive theory: an agentic perspective. Annu Rev Psychol. 1999;2(1):21–41.</a:t>
          </a:r>
        </a:p>
      </dgm:t>
    </dgm:pt>
    <dgm:pt modelId="{9253EED4-8C43-463D-B230-3ACC1A58F920}" type="parTrans" cxnId="{A5824EC2-B764-4349-B7F0-09A33435F71B}">
      <dgm:prSet/>
      <dgm:spPr/>
      <dgm:t>
        <a:bodyPr/>
        <a:lstStyle/>
        <a:p>
          <a:endParaRPr lang="en-US"/>
        </a:p>
      </dgm:t>
    </dgm:pt>
    <dgm:pt modelId="{F89A7B90-E3D2-46C2-9939-A210D58631F4}" type="sibTrans" cxnId="{A5824EC2-B764-4349-B7F0-09A33435F71B}">
      <dgm:prSet/>
      <dgm:spPr/>
      <dgm:t>
        <a:bodyPr/>
        <a:lstStyle/>
        <a:p>
          <a:endParaRPr lang="en-US"/>
        </a:p>
      </dgm:t>
    </dgm:pt>
    <dgm:pt modelId="{2516C3E6-9556-45B6-AB61-7C3D9A0EB951}">
      <dgm:prSet/>
      <dgm:spPr/>
      <dgm:t>
        <a:bodyPr/>
        <a:lstStyle/>
        <a:p>
          <a:r>
            <a:rPr lang="en-US"/>
            <a:t>Donavan JL., Blake D.R., (1992) “Patient non-adherence: Deviance or reasoned decision- Making? Social Science and Medicine, Vol. 34(5), p.p:507-513.</a:t>
          </a:r>
        </a:p>
      </dgm:t>
    </dgm:pt>
    <dgm:pt modelId="{5A88C3DF-46C1-462C-96B0-71B258769979}" type="parTrans" cxnId="{D12A146A-9D66-4F9C-8FAA-3E9BF409002F}">
      <dgm:prSet/>
      <dgm:spPr/>
      <dgm:t>
        <a:bodyPr/>
        <a:lstStyle/>
        <a:p>
          <a:endParaRPr lang="en-US"/>
        </a:p>
      </dgm:t>
    </dgm:pt>
    <dgm:pt modelId="{341D5C79-217E-4E9E-95DE-BF065C2E6BF8}" type="sibTrans" cxnId="{D12A146A-9D66-4F9C-8FAA-3E9BF409002F}">
      <dgm:prSet/>
      <dgm:spPr/>
      <dgm:t>
        <a:bodyPr/>
        <a:lstStyle/>
        <a:p>
          <a:endParaRPr lang="en-US"/>
        </a:p>
      </dgm:t>
    </dgm:pt>
    <dgm:pt modelId="{82E5386E-F19F-4A0F-BC92-56CBC0F99008}">
      <dgm:prSet/>
      <dgm:spPr/>
      <dgm:t>
        <a:bodyPr/>
        <a:lstStyle/>
        <a:p>
          <a:r>
            <a:rPr lang="en-US"/>
            <a:t>Hamrahian, S. Mehrdad. 2020. “Medication Non-Adherence: A Major Cause of Resistant Hypertension.” Current Cardiology Reports 22 (11): 133. https://doi.org/10.1007/s11886-020-01400-3.</a:t>
          </a:r>
        </a:p>
      </dgm:t>
    </dgm:pt>
    <dgm:pt modelId="{70441E5E-901B-435E-80F3-F7AEEEB45F23}" type="parTrans" cxnId="{90701F88-BE07-4013-8EC7-A0CCCCA4B98D}">
      <dgm:prSet/>
      <dgm:spPr/>
      <dgm:t>
        <a:bodyPr/>
        <a:lstStyle/>
        <a:p>
          <a:endParaRPr lang="en-US"/>
        </a:p>
      </dgm:t>
    </dgm:pt>
    <dgm:pt modelId="{B7214268-BAFD-4E89-BEB1-5D58B1E00963}" type="sibTrans" cxnId="{90701F88-BE07-4013-8EC7-A0CCCCA4B98D}">
      <dgm:prSet/>
      <dgm:spPr/>
      <dgm:t>
        <a:bodyPr/>
        <a:lstStyle/>
        <a:p>
          <a:endParaRPr lang="en-US"/>
        </a:p>
      </dgm:t>
    </dgm:pt>
    <dgm:pt modelId="{BEC2F95C-4BB9-4979-95C8-EEF104D91616}">
      <dgm:prSet/>
      <dgm:spPr/>
      <dgm:t>
        <a:bodyPr/>
        <a:lstStyle/>
        <a:p>
          <a:r>
            <a:rPr lang="en-US"/>
            <a:t>Holmes EA, Hughes DA, Morrison VL. (2014), Predicting Adherence to Medications Using Health Psychology Theories: A Systematic Review of 20 Years of Empirical Research. Value Heal. 2014;17(8):863–76.</a:t>
          </a:r>
        </a:p>
      </dgm:t>
    </dgm:pt>
    <dgm:pt modelId="{97A8E671-0531-40C4-964F-15AC47B17A49}" type="parTrans" cxnId="{A0FB8078-4960-4A00-B8BD-291550A2376E}">
      <dgm:prSet/>
      <dgm:spPr/>
      <dgm:t>
        <a:bodyPr/>
        <a:lstStyle/>
        <a:p>
          <a:endParaRPr lang="en-US"/>
        </a:p>
      </dgm:t>
    </dgm:pt>
    <dgm:pt modelId="{136E36FF-77F1-44FF-8AAA-536018863BF9}" type="sibTrans" cxnId="{A0FB8078-4960-4A00-B8BD-291550A2376E}">
      <dgm:prSet/>
      <dgm:spPr/>
      <dgm:t>
        <a:bodyPr/>
        <a:lstStyle/>
        <a:p>
          <a:endParaRPr lang="en-US"/>
        </a:p>
      </dgm:t>
    </dgm:pt>
    <dgm:pt modelId="{9D7D834E-2AB5-4001-927B-08C73BA9F19D}">
      <dgm:prSet/>
      <dgm:spPr/>
      <dgm:t>
        <a:bodyPr/>
        <a:lstStyle/>
        <a:p>
          <a:r>
            <a:rPr lang="en-US"/>
            <a:t>Haynes RB., Taylor DW., Sackett DL., (1979) Adherence in health care Md, johns Hopkins University Press, Baltimore.</a:t>
          </a:r>
        </a:p>
      </dgm:t>
    </dgm:pt>
    <dgm:pt modelId="{7F7004D7-E36F-45A6-BA3F-67C53EB62FC1}" type="parTrans" cxnId="{34B155C7-7EFB-4E79-8599-ADD9ADDED0A1}">
      <dgm:prSet/>
      <dgm:spPr/>
      <dgm:t>
        <a:bodyPr/>
        <a:lstStyle/>
        <a:p>
          <a:endParaRPr lang="en-US"/>
        </a:p>
      </dgm:t>
    </dgm:pt>
    <dgm:pt modelId="{CDFFD1DC-978B-4CD0-95FE-1AFBB164FA0A}" type="sibTrans" cxnId="{34B155C7-7EFB-4E79-8599-ADD9ADDED0A1}">
      <dgm:prSet/>
      <dgm:spPr/>
      <dgm:t>
        <a:bodyPr/>
        <a:lstStyle/>
        <a:p>
          <a:endParaRPr lang="en-US"/>
        </a:p>
      </dgm:t>
    </dgm:pt>
    <dgm:pt modelId="{E00C2078-E519-4B82-AEEC-2AFFC1AFADA1}">
      <dgm:prSet/>
      <dgm:spPr/>
      <dgm:t>
        <a:bodyPr/>
        <a:lstStyle/>
        <a:p>
          <a:r>
            <a:rPr lang="en-US"/>
            <a:t>Kane JM, Kishimoto T, Correll CU (2013) Non-adherence to medication in patients with psychotic disorders: epidemiology, contributing factors and management strategies. World Psychiatry 12:216–226.</a:t>
          </a:r>
        </a:p>
      </dgm:t>
    </dgm:pt>
    <dgm:pt modelId="{E675F1DD-E6AA-45E8-AB95-A5D25A2A826C}" type="parTrans" cxnId="{EC215A1F-4816-423A-949E-DDD4C1C65841}">
      <dgm:prSet/>
      <dgm:spPr/>
      <dgm:t>
        <a:bodyPr/>
        <a:lstStyle/>
        <a:p>
          <a:endParaRPr lang="en-US"/>
        </a:p>
      </dgm:t>
    </dgm:pt>
    <dgm:pt modelId="{EB310B5E-7485-4329-A9C3-5F382207474E}" type="sibTrans" cxnId="{EC215A1F-4816-423A-949E-DDD4C1C65841}">
      <dgm:prSet/>
      <dgm:spPr/>
      <dgm:t>
        <a:bodyPr/>
        <a:lstStyle/>
        <a:p>
          <a:endParaRPr lang="en-US"/>
        </a:p>
      </dgm:t>
    </dgm:pt>
    <dgm:pt modelId="{6D915CF3-3A1F-4590-847D-2C0BF2E5DB76}">
      <dgm:prSet/>
      <dgm:spPr/>
      <dgm:t>
        <a:bodyPr/>
        <a:lstStyle/>
        <a:p>
          <a:r>
            <a:rPr lang="en-US"/>
            <a:t>McQuaid, Elizabeth L., and Wendy Landier. (2018). “Cultural Issues in Medication Adherence: Disparities and Directions.” Journal of General Internal Medicine 33 (2): 200–206. https://doi.org/10.1007/s11606-017-4199-3.</a:t>
          </a:r>
        </a:p>
      </dgm:t>
    </dgm:pt>
    <dgm:pt modelId="{CE16C9C7-CB40-4423-8DD9-75F01CC7669C}" type="parTrans" cxnId="{C76FA87C-D0F0-4BF4-8F57-2947EB886EDA}">
      <dgm:prSet/>
      <dgm:spPr/>
      <dgm:t>
        <a:bodyPr/>
        <a:lstStyle/>
        <a:p>
          <a:endParaRPr lang="en-US"/>
        </a:p>
      </dgm:t>
    </dgm:pt>
    <dgm:pt modelId="{AE7A335B-D8F7-474A-9329-3438DF7A3205}" type="sibTrans" cxnId="{C76FA87C-D0F0-4BF4-8F57-2947EB886EDA}">
      <dgm:prSet/>
      <dgm:spPr/>
      <dgm:t>
        <a:bodyPr/>
        <a:lstStyle/>
        <a:p>
          <a:endParaRPr lang="en-US"/>
        </a:p>
      </dgm:t>
    </dgm:pt>
    <dgm:pt modelId="{EC1CE007-FDB1-416B-A4A4-A607291702B0}">
      <dgm:prSet/>
      <dgm:spPr/>
      <dgm:t>
        <a:bodyPr/>
        <a:lstStyle/>
        <a:p>
          <a:r>
            <a:rPr lang="en-US"/>
            <a:t>Valeberg BT, Miaskowski C, Hanestad BR, Bjordal K, Moum T, Rustøen T. (2008), Prevalence rates for and predictors of self-reported adherence of oncology outpatients with analgesic medications. Clin J Pain. 2008;24(7):627–36.</a:t>
          </a:r>
        </a:p>
      </dgm:t>
    </dgm:pt>
    <dgm:pt modelId="{58818892-58BE-4496-BC02-F5F468EA19D8}" type="parTrans" cxnId="{B6F8AD6E-018A-4BED-9D5D-A243BFAC7E1C}">
      <dgm:prSet/>
      <dgm:spPr/>
      <dgm:t>
        <a:bodyPr/>
        <a:lstStyle/>
        <a:p>
          <a:endParaRPr lang="en-US"/>
        </a:p>
      </dgm:t>
    </dgm:pt>
    <dgm:pt modelId="{65803561-2E09-431E-AABA-6C40F3693611}" type="sibTrans" cxnId="{B6F8AD6E-018A-4BED-9D5D-A243BFAC7E1C}">
      <dgm:prSet/>
      <dgm:spPr/>
      <dgm:t>
        <a:bodyPr/>
        <a:lstStyle/>
        <a:p>
          <a:endParaRPr lang="en-US"/>
        </a:p>
      </dgm:t>
    </dgm:pt>
    <dgm:pt modelId="{B234C132-4A74-424E-88E4-7022FDD8980D}" type="pres">
      <dgm:prSet presAssocID="{5C8EE34C-7C37-494F-88B0-C085ED98E77F}" presName="vert0" presStyleCnt="0">
        <dgm:presLayoutVars>
          <dgm:dir/>
          <dgm:animOne val="branch"/>
          <dgm:animLvl val="lvl"/>
        </dgm:presLayoutVars>
      </dgm:prSet>
      <dgm:spPr/>
    </dgm:pt>
    <dgm:pt modelId="{1E485676-AAD6-4849-96D9-3B1CF866AAD0}" type="pres">
      <dgm:prSet presAssocID="{65650E18-81C4-4AC7-89DE-95594ABC91D8}" presName="thickLine" presStyleLbl="alignNode1" presStyleIdx="0" presStyleCnt="1"/>
      <dgm:spPr/>
    </dgm:pt>
    <dgm:pt modelId="{BD3F7F64-7700-4670-8D39-612850194E0C}" type="pres">
      <dgm:prSet presAssocID="{65650E18-81C4-4AC7-89DE-95594ABC91D8}" presName="horz1" presStyleCnt="0"/>
      <dgm:spPr/>
    </dgm:pt>
    <dgm:pt modelId="{9E653D6E-C961-4DF6-9609-9196282D18F2}" type="pres">
      <dgm:prSet presAssocID="{65650E18-81C4-4AC7-89DE-95594ABC91D8}" presName="tx1" presStyleLbl="revTx" presStyleIdx="0" presStyleCnt="10"/>
      <dgm:spPr/>
    </dgm:pt>
    <dgm:pt modelId="{0D9C51FF-39E5-4A58-9F8E-337F7D7349D8}" type="pres">
      <dgm:prSet presAssocID="{65650E18-81C4-4AC7-89DE-95594ABC91D8}" presName="vert1" presStyleCnt="0"/>
      <dgm:spPr/>
    </dgm:pt>
    <dgm:pt modelId="{9D7B81ED-9AC8-4CA8-980C-3CD9299DEBD1}" type="pres">
      <dgm:prSet presAssocID="{69D55403-95C0-47F7-B183-A576C24A135F}" presName="vertSpace2a" presStyleCnt="0"/>
      <dgm:spPr/>
    </dgm:pt>
    <dgm:pt modelId="{8DC22B1F-48C6-4499-81DE-F7B9E6BC9302}" type="pres">
      <dgm:prSet presAssocID="{69D55403-95C0-47F7-B183-A576C24A135F}" presName="horz2" presStyleCnt="0"/>
      <dgm:spPr/>
    </dgm:pt>
    <dgm:pt modelId="{785B96D5-F38A-49E5-8406-A03D9C34804E}" type="pres">
      <dgm:prSet presAssocID="{69D55403-95C0-47F7-B183-A576C24A135F}" presName="horzSpace2" presStyleCnt="0"/>
      <dgm:spPr/>
    </dgm:pt>
    <dgm:pt modelId="{B2997960-CB46-4C87-9675-D112A3494301}" type="pres">
      <dgm:prSet presAssocID="{69D55403-95C0-47F7-B183-A576C24A135F}" presName="tx2" presStyleLbl="revTx" presStyleIdx="1" presStyleCnt="10"/>
      <dgm:spPr/>
    </dgm:pt>
    <dgm:pt modelId="{F788DB84-1CFD-40F4-B03D-CF1E5EFFC902}" type="pres">
      <dgm:prSet presAssocID="{69D55403-95C0-47F7-B183-A576C24A135F}" presName="vert2" presStyleCnt="0"/>
      <dgm:spPr/>
    </dgm:pt>
    <dgm:pt modelId="{54CEF961-A8AF-42FB-A33C-B4541E977502}" type="pres">
      <dgm:prSet presAssocID="{69D55403-95C0-47F7-B183-A576C24A135F}" presName="thinLine2b" presStyleLbl="callout" presStyleIdx="0" presStyleCnt="9"/>
      <dgm:spPr/>
    </dgm:pt>
    <dgm:pt modelId="{1515ECB6-730F-43D5-A853-609FC9A12569}" type="pres">
      <dgm:prSet presAssocID="{69D55403-95C0-47F7-B183-A576C24A135F}" presName="vertSpace2b" presStyleCnt="0"/>
      <dgm:spPr/>
    </dgm:pt>
    <dgm:pt modelId="{C5EFFAE3-3239-43AC-85B5-6168D1BBC6C3}" type="pres">
      <dgm:prSet presAssocID="{83BBA64C-1B10-4568-9868-240E9D475DE8}" presName="horz2" presStyleCnt="0"/>
      <dgm:spPr/>
    </dgm:pt>
    <dgm:pt modelId="{13BE5553-8A47-4B31-93C4-20BDFB15D9AC}" type="pres">
      <dgm:prSet presAssocID="{83BBA64C-1B10-4568-9868-240E9D475DE8}" presName="horzSpace2" presStyleCnt="0"/>
      <dgm:spPr/>
    </dgm:pt>
    <dgm:pt modelId="{473BC07D-D3B7-46AE-908C-F3ABA1353CC6}" type="pres">
      <dgm:prSet presAssocID="{83BBA64C-1B10-4568-9868-240E9D475DE8}" presName="tx2" presStyleLbl="revTx" presStyleIdx="2" presStyleCnt="10"/>
      <dgm:spPr/>
    </dgm:pt>
    <dgm:pt modelId="{0EEE73E6-41BD-4A4B-BE16-2A45B0EDA535}" type="pres">
      <dgm:prSet presAssocID="{83BBA64C-1B10-4568-9868-240E9D475DE8}" presName="vert2" presStyleCnt="0"/>
      <dgm:spPr/>
    </dgm:pt>
    <dgm:pt modelId="{E314B796-EC51-4A4F-BE2B-EF562E9E3FF0}" type="pres">
      <dgm:prSet presAssocID="{83BBA64C-1B10-4568-9868-240E9D475DE8}" presName="thinLine2b" presStyleLbl="callout" presStyleIdx="1" presStyleCnt="9"/>
      <dgm:spPr/>
    </dgm:pt>
    <dgm:pt modelId="{557886DF-CE99-45B5-AAA5-90EB15B770D4}" type="pres">
      <dgm:prSet presAssocID="{83BBA64C-1B10-4568-9868-240E9D475DE8}" presName="vertSpace2b" presStyleCnt="0"/>
      <dgm:spPr/>
    </dgm:pt>
    <dgm:pt modelId="{07EF2A22-DA12-4CC7-B1B8-43893AA0A033}" type="pres">
      <dgm:prSet presAssocID="{2516C3E6-9556-45B6-AB61-7C3D9A0EB951}" presName="horz2" presStyleCnt="0"/>
      <dgm:spPr/>
    </dgm:pt>
    <dgm:pt modelId="{1083DA47-DFE0-486D-816D-81BCA3E61466}" type="pres">
      <dgm:prSet presAssocID="{2516C3E6-9556-45B6-AB61-7C3D9A0EB951}" presName="horzSpace2" presStyleCnt="0"/>
      <dgm:spPr/>
    </dgm:pt>
    <dgm:pt modelId="{793523F9-1343-4A91-93DA-2D7BF78918FD}" type="pres">
      <dgm:prSet presAssocID="{2516C3E6-9556-45B6-AB61-7C3D9A0EB951}" presName="tx2" presStyleLbl="revTx" presStyleIdx="3" presStyleCnt="10"/>
      <dgm:spPr/>
    </dgm:pt>
    <dgm:pt modelId="{31D73C55-B73A-4B6C-9133-131CADBB44CD}" type="pres">
      <dgm:prSet presAssocID="{2516C3E6-9556-45B6-AB61-7C3D9A0EB951}" presName="vert2" presStyleCnt="0"/>
      <dgm:spPr/>
    </dgm:pt>
    <dgm:pt modelId="{C86E0878-B9F0-4B76-8B20-021F77DF719B}" type="pres">
      <dgm:prSet presAssocID="{2516C3E6-9556-45B6-AB61-7C3D9A0EB951}" presName="thinLine2b" presStyleLbl="callout" presStyleIdx="2" presStyleCnt="9"/>
      <dgm:spPr/>
    </dgm:pt>
    <dgm:pt modelId="{4C37AD56-7E75-4976-94E1-89261EE12C7B}" type="pres">
      <dgm:prSet presAssocID="{2516C3E6-9556-45B6-AB61-7C3D9A0EB951}" presName="vertSpace2b" presStyleCnt="0"/>
      <dgm:spPr/>
    </dgm:pt>
    <dgm:pt modelId="{2961B6EB-E3E6-4859-9ACB-C4F2D061D0BC}" type="pres">
      <dgm:prSet presAssocID="{82E5386E-F19F-4A0F-BC92-56CBC0F99008}" presName="horz2" presStyleCnt="0"/>
      <dgm:spPr/>
    </dgm:pt>
    <dgm:pt modelId="{8C4F4A58-16B5-4BE0-8F47-966CDB7B03D8}" type="pres">
      <dgm:prSet presAssocID="{82E5386E-F19F-4A0F-BC92-56CBC0F99008}" presName="horzSpace2" presStyleCnt="0"/>
      <dgm:spPr/>
    </dgm:pt>
    <dgm:pt modelId="{0DE5C717-CCF7-4AB2-88F9-85EBF52E6709}" type="pres">
      <dgm:prSet presAssocID="{82E5386E-F19F-4A0F-BC92-56CBC0F99008}" presName="tx2" presStyleLbl="revTx" presStyleIdx="4" presStyleCnt="10"/>
      <dgm:spPr/>
    </dgm:pt>
    <dgm:pt modelId="{43A4D948-A1AA-4C29-A04C-E9003126D7D7}" type="pres">
      <dgm:prSet presAssocID="{82E5386E-F19F-4A0F-BC92-56CBC0F99008}" presName="vert2" presStyleCnt="0"/>
      <dgm:spPr/>
    </dgm:pt>
    <dgm:pt modelId="{E4D9680E-9026-467A-9768-F45276465CB7}" type="pres">
      <dgm:prSet presAssocID="{82E5386E-F19F-4A0F-BC92-56CBC0F99008}" presName="thinLine2b" presStyleLbl="callout" presStyleIdx="3" presStyleCnt="9"/>
      <dgm:spPr/>
    </dgm:pt>
    <dgm:pt modelId="{651906B9-67B5-4904-8142-1D7E9086049F}" type="pres">
      <dgm:prSet presAssocID="{82E5386E-F19F-4A0F-BC92-56CBC0F99008}" presName="vertSpace2b" presStyleCnt="0"/>
      <dgm:spPr/>
    </dgm:pt>
    <dgm:pt modelId="{58DF861B-E6D5-4876-A1F9-D714E48A6FC3}" type="pres">
      <dgm:prSet presAssocID="{BEC2F95C-4BB9-4979-95C8-EEF104D91616}" presName="horz2" presStyleCnt="0"/>
      <dgm:spPr/>
    </dgm:pt>
    <dgm:pt modelId="{C49E083A-146D-4626-A2F3-A0F657EA1107}" type="pres">
      <dgm:prSet presAssocID="{BEC2F95C-4BB9-4979-95C8-EEF104D91616}" presName="horzSpace2" presStyleCnt="0"/>
      <dgm:spPr/>
    </dgm:pt>
    <dgm:pt modelId="{9353D938-208B-4CAD-B1A2-A1D5635CE005}" type="pres">
      <dgm:prSet presAssocID="{BEC2F95C-4BB9-4979-95C8-EEF104D91616}" presName="tx2" presStyleLbl="revTx" presStyleIdx="5" presStyleCnt="10"/>
      <dgm:spPr/>
    </dgm:pt>
    <dgm:pt modelId="{D9A39281-5E5D-431C-9FE2-3A1EBFE3F7C2}" type="pres">
      <dgm:prSet presAssocID="{BEC2F95C-4BB9-4979-95C8-EEF104D91616}" presName="vert2" presStyleCnt="0"/>
      <dgm:spPr/>
    </dgm:pt>
    <dgm:pt modelId="{F157C8D0-F085-49DD-8339-649712AA51E9}" type="pres">
      <dgm:prSet presAssocID="{BEC2F95C-4BB9-4979-95C8-EEF104D91616}" presName="thinLine2b" presStyleLbl="callout" presStyleIdx="4" presStyleCnt="9"/>
      <dgm:spPr/>
    </dgm:pt>
    <dgm:pt modelId="{CB898204-B24F-4B37-A579-426C5EDAA1B2}" type="pres">
      <dgm:prSet presAssocID="{BEC2F95C-4BB9-4979-95C8-EEF104D91616}" presName="vertSpace2b" presStyleCnt="0"/>
      <dgm:spPr/>
    </dgm:pt>
    <dgm:pt modelId="{74E8D613-10F4-4B85-A1ED-6DB0C23EC23B}" type="pres">
      <dgm:prSet presAssocID="{9D7D834E-2AB5-4001-927B-08C73BA9F19D}" presName="horz2" presStyleCnt="0"/>
      <dgm:spPr/>
    </dgm:pt>
    <dgm:pt modelId="{9A648AAA-5CB4-49E1-88DE-655B07C73B75}" type="pres">
      <dgm:prSet presAssocID="{9D7D834E-2AB5-4001-927B-08C73BA9F19D}" presName="horzSpace2" presStyleCnt="0"/>
      <dgm:spPr/>
    </dgm:pt>
    <dgm:pt modelId="{56CE5721-B5FC-450D-9339-6A5997E12AFB}" type="pres">
      <dgm:prSet presAssocID="{9D7D834E-2AB5-4001-927B-08C73BA9F19D}" presName="tx2" presStyleLbl="revTx" presStyleIdx="6" presStyleCnt="10"/>
      <dgm:spPr/>
    </dgm:pt>
    <dgm:pt modelId="{4AAB4DDE-6D17-4B7C-BDDF-8A73C4BF538C}" type="pres">
      <dgm:prSet presAssocID="{9D7D834E-2AB5-4001-927B-08C73BA9F19D}" presName="vert2" presStyleCnt="0"/>
      <dgm:spPr/>
    </dgm:pt>
    <dgm:pt modelId="{7AB41B76-39E2-422E-92EC-FCA552D5C028}" type="pres">
      <dgm:prSet presAssocID="{9D7D834E-2AB5-4001-927B-08C73BA9F19D}" presName="thinLine2b" presStyleLbl="callout" presStyleIdx="5" presStyleCnt="9"/>
      <dgm:spPr/>
    </dgm:pt>
    <dgm:pt modelId="{79627385-5EB2-4862-9DBC-087EE0DF8B72}" type="pres">
      <dgm:prSet presAssocID="{9D7D834E-2AB5-4001-927B-08C73BA9F19D}" presName="vertSpace2b" presStyleCnt="0"/>
      <dgm:spPr/>
    </dgm:pt>
    <dgm:pt modelId="{AB43F300-1B8E-4099-BE17-F67EAF62BF50}" type="pres">
      <dgm:prSet presAssocID="{E00C2078-E519-4B82-AEEC-2AFFC1AFADA1}" presName="horz2" presStyleCnt="0"/>
      <dgm:spPr/>
    </dgm:pt>
    <dgm:pt modelId="{E5B254D3-8950-468C-B71B-8BD79CA4B02F}" type="pres">
      <dgm:prSet presAssocID="{E00C2078-E519-4B82-AEEC-2AFFC1AFADA1}" presName="horzSpace2" presStyleCnt="0"/>
      <dgm:spPr/>
    </dgm:pt>
    <dgm:pt modelId="{375F0EA5-0B88-45AB-B8BC-9ACC1250CF3A}" type="pres">
      <dgm:prSet presAssocID="{E00C2078-E519-4B82-AEEC-2AFFC1AFADA1}" presName="tx2" presStyleLbl="revTx" presStyleIdx="7" presStyleCnt="10"/>
      <dgm:spPr/>
    </dgm:pt>
    <dgm:pt modelId="{3DFA6AE8-240B-4303-B1EF-029B116AA8D3}" type="pres">
      <dgm:prSet presAssocID="{E00C2078-E519-4B82-AEEC-2AFFC1AFADA1}" presName="vert2" presStyleCnt="0"/>
      <dgm:spPr/>
    </dgm:pt>
    <dgm:pt modelId="{B9597298-8B8F-479B-9669-4F4EB65DDE74}" type="pres">
      <dgm:prSet presAssocID="{E00C2078-E519-4B82-AEEC-2AFFC1AFADA1}" presName="thinLine2b" presStyleLbl="callout" presStyleIdx="6" presStyleCnt="9"/>
      <dgm:spPr/>
    </dgm:pt>
    <dgm:pt modelId="{6C84A8B9-2233-4399-A102-5F5123E259A5}" type="pres">
      <dgm:prSet presAssocID="{E00C2078-E519-4B82-AEEC-2AFFC1AFADA1}" presName="vertSpace2b" presStyleCnt="0"/>
      <dgm:spPr/>
    </dgm:pt>
    <dgm:pt modelId="{73298ECF-BF60-4CD0-AA49-2420A7C2436D}" type="pres">
      <dgm:prSet presAssocID="{6D915CF3-3A1F-4590-847D-2C0BF2E5DB76}" presName="horz2" presStyleCnt="0"/>
      <dgm:spPr/>
    </dgm:pt>
    <dgm:pt modelId="{42E30FA4-CB90-455F-86FB-6D7488BDCB47}" type="pres">
      <dgm:prSet presAssocID="{6D915CF3-3A1F-4590-847D-2C0BF2E5DB76}" presName="horzSpace2" presStyleCnt="0"/>
      <dgm:spPr/>
    </dgm:pt>
    <dgm:pt modelId="{582C0F0B-CE43-450B-A143-99F7CBB1EE33}" type="pres">
      <dgm:prSet presAssocID="{6D915CF3-3A1F-4590-847D-2C0BF2E5DB76}" presName="tx2" presStyleLbl="revTx" presStyleIdx="8" presStyleCnt="10"/>
      <dgm:spPr/>
    </dgm:pt>
    <dgm:pt modelId="{8296391B-73B8-472F-AB66-7D2BAEA4ADC5}" type="pres">
      <dgm:prSet presAssocID="{6D915CF3-3A1F-4590-847D-2C0BF2E5DB76}" presName="vert2" presStyleCnt="0"/>
      <dgm:spPr/>
    </dgm:pt>
    <dgm:pt modelId="{278A5A10-9E6B-407A-9D28-70E8689506E4}" type="pres">
      <dgm:prSet presAssocID="{6D915CF3-3A1F-4590-847D-2C0BF2E5DB76}" presName="thinLine2b" presStyleLbl="callout" presStyleIdx="7" presStyleCnt="9"/>
      <dgm:spPr/>
    </dgm:pt>
    <dgm:pt modelId="{CA52A302-C05A-4FA5-AFE4-AA8702926FB5}" type="pres">
      <dgm:prSet presAssocID="{6D915CF3-3A1F-4590-847D-2C0BF2E5DB76}" presName="vertSpace2b" presStyleCnt="0"/>
      <dgm:spPr/>
    </dgm:pt>
    <dgm:pt modelId="{6100D9C3-7279-4833-BD07-353195D1E2E0}" type="pres">
      <dgm:prSet presAssocID="{EC1CE007-FDB1-416B-A4A4-A607291702B0}" presName="horz2" presStyleCnt="0"/>
      <dgm:spPr/>
    </dgm:pt>
    <dgm:pt modelId="{DF34A33C-7CDA-4F50-B232-ECF7C4EFC6D1}" type="pres">
      <dgm:prSet presAssocID="{EC1CE007-FDB1-416B-A4A4-A607291702B0}" presName="horzSpace2" presStyleCnt="0"/>
      <dgm:spPr/>
    </dgm:pt>
    <dgm:pt modelId="{3FCCD3FA-70D9-49BE-81BC-757F2C261506}" type="pres">
      <dgm:prSet presAssocID="{EC1CE007-FDB1-416B-A4A4-A607291702B0}" presName="tx2" presStyleLbl="revTx" presStyleIdx="9" presStyleCnt="10"/>
      <dgm:spPr/>
    </dgm:pt>
    <dgm:pt modelId="{E6BB3711-1E3F-4133-A6F1-5B7FCDF096E3}" type="pres">
      <dgm:prSet presAssocID="{EC1CE007-FDB1-416B-A4A4-A607291702B0}" presName="vert2" presStyleCnt="0"/>
      <dgm:spPr/>
    </dgm:pt>
    <dgm:pt modelId="{4FB5FF8A-6CA1-4F60-83C6-3DBEEDC0F061}" type="pres">
      <dgm:prSet presAssocID="{EC1CE007-FDB1-416B-A4A4-A607291702B0}" presName="thinLine2b" presStyleLbl="callout" presStyleIdx="8" presStyleCnt="9"/>
      <dgm:spPr/>
    </dgm:pt>
    <dgm:pt modelId="{F27D769B-848B-45B5-AC8F-85959A6DE019}" type="pres">
      <dgm:prSet presAssocID="{EC1CE007-FDB1-416B-A4A4-A607291702B0}" presName="vertSpace2b" presStyleCnt="0"/>
      <dgm:spPr/>
    </dgm:pt>
  </dgm:ptLst>
  <dgm:cxnLst>
    <dgm:cxn modelId="{8732AD13-1190-4F35-BFDD-5420AC457B05}" type="presOf" srcId="{9D7D834E-2AB5-4001-927B-08C73BA9F19D}" destId="{56CE5721-B5FC-450D-9339-6A5997E12AFB}" srcOrd="0" destOrd="0" presId="urn:microsoft.com/office/officeart/2008/layout/LinedList"/>
    <dgm:cxn modelId="{EC215A1F-4816-423A-949E-DDD4C1C65841}" srcId="{65650E18-81C4-4AC7-89DE-95594ABC91D8}" destId="{E00C2078-E519-4B82-AEEC-2AFFC1AFADA1}" srcOrd="6" destOrd="0" parTransId="{E675F1DD-E6AA-45E8-AB95-A5D25A2A826C}" sibTransId="{EB310B5E-7485-4329-A9C3-5F382207474E}"/>
    <dgm:cxn modelId="{02744F21-D019-46E0-9C20-79509409981E}" type="presOf" srcId="{69D55403-95C0-47F7-B183-A576C24A135F}" destId="{B2997960-CB46-4C87-9675-D112A3494301}" srcOrd="0" destOrd="0" presId="urn:microsoft.com/office/officeart/2008/layout/LinedList"/>
    <dgm:cxn modelId="{FB19D93A-649A-4A93-8076-754F4D646C24}" type="presOf" srcId="{E00C2078-E519-4B82-AEEC-2AFFC1AFADA1}" destId="{375F0EA5-0B88-45AB-B8BC-9ACC1250CF3A}" srcOrd="0" destOrd="0" presId="urn:microsoft.com/office/officeart/2008/layout/LinedList"/>
    <dgm:cxn modelId="{245C0140-1796-42AC-B15A-414C32D99A52}" type="presOf" srcId="{EC1CE007-FDB1-416B-A4A4-A607291702B0}" destId="{3FCCD3FA-70D9-49BE-81BC-757F2C261506}" srcOrd="0" destOrd="0" presId="urn:microsoft.com/office/officeart/2008/layout/LinedList"/>
    <dgm:cxn modelId="{D12A146A-9D66-4F9C-8FAA-3E9BF409002F}" srcId="{65650E18-81C4-4AC7-89DE-95594ABC91D8}" destId="{2516C3E6-9556-45B6-AB61-7C3D9A0EB951}" srcOrd="2" destOrd="0" parTransId="{5A88C3DF-46C1-462C-96B0-71B258769979}" sibTransId="{341D5C79-217E-4E9E-95DE-BF065C2E6BF8}"/>
    <dgm:cxn modelId="{D20CB96C-A777-4AD7-B2C0-B9563AB7BD96}" type="presOf" srcId="{6D915CF3-3A1F-4590-847D-2C0BF2E5DB76}" destId="{582C0F0B-CE43-450B-A143-99F7CBB1EE33}" srcOrd="0" destOrd="0" presId="urn:microsoft.com/office/officeart/2008/layout/LinedList"/>
    <dgm:cxn modelId="{B6F8AD6E-018A-4BED-9D5D-A243BFAC7E1C}" srcId="{65650E18-81C4-4AC7-89DE-95594ABC91D8}" destId="{EC1CE007-FDB1-416B-A4A4-A607291702B0}" srcOrd="8" destOrd="0" parTransId="{58818892-58BE-4496-BC02-F5F468EA19D8}" sibTransId="{65803561-2E09-431E-AABA-6C40F3693611}"/>
    <dgm:cxn modelId="{0C0EE670-9089-40A3-B674-7ED7AC4D858B}" type="presOf" srcId="{65650E18-81C4-4AC7-89DE-95594ABC91D8}" destId="{9E653D6E-C961-4DF6-9609-9196282D18F2}" srcOrd="0" destOrd="0" presId="urn:microsoft.com/office/officeart/2008/layout/LinedList"/>
    <dgm:cxn modelId="{A0FB8078-4960-4A00-B8BD-291550A2376E}" srcId="{65650E18-81C4-4AC7-89DE-95594ABC91D8}" destId="{BEC2F95C-4BB9-4979-95C8-EEF104D91616}" srcOrd="4" destOrd="0" parTransId="{97A8E671-0531-40C4-964F-15AC47B17A49}" sibTransId="{136E36FF-77F1-44FF-8AAA-536018863BF9}"/>
    <dgm:cxn modelId="{C76FA87C-D0F0-4BF4-8F57-2947EB886EDA}" srcId="{65650E18-81C4-4AC7-89DE-95594ABC91D8}" destId="{6D915CF3-3A1F-4590-847D-2C0BF2E5DB76}" srcOrd="7" destOrd="0" parTransId="{CE16C9C7-CB40-4423-8DD9-75F01CC7669C}" sibTransId="{AE7A335B-D8F7-474A-9329-3438DF7A3205}"/>
    <dgm:cxn modelId="{90701F88-BE07-4013-8EC7-A0CCCCA4B98D}" srcId="{65650E18-81C4-4AC7-89DE-95594ABC91D8}" destId="{82E5386E-F19F-4A0F-BC92-56CBC0F99008}" srcOrd="3" destOrd="0" parTransId="{70441E5E-901B-435E-80F3-F7AEEEB45F23}" sibTransId="{B7214268-BAFD-4E89-BEB1-5D58B1E00963}"/>
    <dgm:cxn modelId="{9874A09A-945F-43B7-AC30-86F34BB76E5E}" type="presOf" srcId="{83BBA64C-1B10-4568-9868-240E9D475DE8}" destId="{473BC07D-D3B7-46AE-908C-F3ABA1353CC6}" srcOrd="0" destOrd="0" presId="urn:microsoft.com/office/officeart/2008/layout/LinedList"/>
    <dgm:cxn modelId="{E95ACD9C-D58A-4EEE-B132-1EB263FC6C38}" srcId="{65650E18-81C4-4AC7-89DE-95594ABC91D8}" destId="{69D55403-95C0-47F7-B183-A576C24A135F}" srcOrd="0" destOrd="0" parTransId="{770FDC92-A397-465A-A93A-08FDAF9B7CEB}" sibTransId="{9222F887-74EE-4903-A9AA-6ED4806C802E}"/>
    <dgm:cxn modelId="{A0AFB3AB-9427-42FD-AD9E-ECB4AE77613A}" type="presOf" srcId="{82E5386E-F19F-4A0F-BC92-56CBC0F99008}" destId="{0DE5C717-CCF7-4AB2-88F9-85EBF52E6709}" srcOrd="0" destOrd="0" presId="urn:microsoft.com/office/officeart/2008/layout/LinedList"/>
    <dgm:cxn modelId="{12E14AB1-050F-443E-9F4D-D7E3F82836FA}" srcId="{5C8EE34C-7C37-494F-88B0-C085ED98E77F}" destId="{65650E18-81C4-4AC7-89DE-95594ABC91D8}" srcOrd="0" destOrd="0" parTransId="{E63CCC1E-D997-4054-8861-7488DF858766}" sibTransId="{693DD9C4-91FC-42B9-8424-E71B743441A3}"/>
    <dgm:cxn modelId="{0723FAB9-E7A4-476E-BB4F-8137526CA2E3}" type="presOf" srcId="{2516C3E6-9556-45B6-AB61-7C3D9A0EB951}" destId="{793523F9-1343-4A91-93DA-2D7BF78918FD}" srcOrd="0" destOrd="0" presId="urn:microsoft.com/office/officeart/2008/layout/LinedList"/>
    <dgm:cxn modelId="{A5824EC2-B764-4349-B7F0-09A33435F71B}" srcId="{65650E18-81C4-4AC7-89DE-95594ABC91D8}" destId="{83BBA64C-1B10-4568-9868-240E9D475DE8}" srcOrd="1" destOrd="0" parTransId="{9253EED4-8C43-463D-B230-3ACC1A58F920}" sibTransId="{F89A7B90-E3D2-46C2-9939-A210D58631F4}"/>
    <dgm:cxn modelId="{34B155C7-7EFB-4E79-8599-ADD9ADDED0A1}" srcId="{65650E18-81C4-4AC7-89DE-95594ABC91D8}" destId="{9D7D834E-2AB5-4001-927B-08C73BA9F19D}" srcOrd="5" destOrd="0" parTransId="{7F7004D7-E36F-45A6-BA3F-67C53EB62FC1}" sibTransId="{CDFFD1DC-978B-4CD0-95FE-1AFBB164FA0A}"/>
    <dgm:cxn modelId="{CBF1B4D3-0277-45D6-9DBE-8277A42F1677}" type="presOf" srcId="{5C8EE34C-7C37-494F-88B0-C085ED98E77F}" destId="{B234C132-4A74-424E-88E4-7022FDD8980D}" srcOrd="0" destOrd="0" presId="urn:microsoft.com/office/officeart/2008/layout/LinedList"/>
    <dgm:cxn modelId="{F5877CEE-8643-46AE-82EB-49214C220ADC}" type="presOf" srcId="{BEC2F95C-4BB9-4979-95C8-EEF104D91616}" destId="{9353D938-208B-4CAD-B1A2-A1D5635CE005}" srcOrd="0" destOrd="0" presId="urn:microsoft.com/office/officeart/2008/layout/LinedList"/>
    <dgm:cxn modelId="{8543D132-9B7A-4653-82DF-B172E675CBDD}" type="presParOf" srcId="{B234C132-4A74-424E-88E4-7022FDD8980D}" destId="{1E485676-AAD6-4849-96D9-3B1CF866AAD0}" srcOrd="0" destOrd="0" presId="urn:microsoft.com/office/officeart/2008/layout/LinedList"/>
    <dgm:cxn modelId="{390403CE-5EEE-4B5D-9E0D-652773DB7422}" type="presParOf" srcId="{B234C132-4A74-424E-88E4-7022FDD8980D}" destId="{BD3F7F64-7700-4670-8D39-612850194E0C}" srcOrd="1" destOrd="0" presId="urn:microsoft.com/office/officeart/2008/layout/LinedList"/>
    <dgm:cxn modelId="{EC62BC9D-C6CC-4306-9BB4-BF421F384187}" type="presParOf" srcId="{BD3F7F64-7700-4670-8D39-612850194E0C}" destId="{9E653D6E-C961-4DF6-9609-9196282D18F2}" srcOrd="0" destOrd="0" presId="urn:microsoft.com/office/officeart/2008/layout/LinedList"/>
    <dgm:cxn modelId="{2DFE1DEF-7649-49AA-84C3-E5F60134D7EA}" type="presParOf" srcId="{BD3F7F64-7700-4670-8D39-612850194E0C}" destId="{0D9C51FF-39E5-4A58-9F8E-337F7D7349D8}" srcOrd="1" destOrd="0" presId="urn:microsoft.com/office/officeart/2008/layout/LinedList"/>
    <dgm:cxn modelId="{246B28A9-5B52-4C93-93F1-916B0B0C3A55}" type="presParOf" srcId="{0D9C51FF-39E5-4A58-9F8E-337F7D7349D8}" destId="{9D7B81ED-9AC8-4CA8-980C-3CD9299DEBD1}" srcOrd="0" destOrd="0" presId="urn:microsoft.com/office/officeart/2008/layout/LinedList"/>
    <dgm:cxn modelId="{CB258FA7-2204-4198-A6F6-210B41C2F206}" type="presParOf" srcId="{0D9C51FF-39E5-4A58-9F8E-337F7D7349D8}" destId="{8DC22B1F-48C6-4499-81DE-F7B9E6BC9302}" srcOrd="1" destOrd="0" presId="urn:microsoft.com/office/officeart/2008/layout/LinedList"/>
    <dgm:cxn modelId="{454F4EF2-E42F-4365-A6F6-4EA0EA4B8ADC}" type="presParOf" srcId="{8DC22B1F-48C6-4499-81DE-F7B9E6BC9302}" destId="{785B96D5-F38A-49E5-8406-A03D9C34804E}" srcOrd="0" destOrd="0" presId="urn:microsoft.com/office/officeart/2008/layout/LinedList"/>
    <dgm:cxn modelId="{5BF7D084-92D5-4754-9FF7-5A74E8254A96}" type="presParOf" srcId="{8DC22B1F-48C6-4499-81DE-F7B9E6BC9302}" destId="{B2997960-CB46-4C87-9675-D112A3494301}" srcOrd="1" destOrd="0" presId="urn:microsoft.com/office/officeart/2008/layout/LinedList"/>
    <dgm:cxn modelId="{91190E38-92E7-459C-8BEF-7AD9620471DF}" type="presParOf" srcId="{8DC22B1F-48C6-4499-81DE-F7B9E6BC9302}" destId="{F788DB84-1CFD-40F4-B03D-CF1E5EFFC902}" srcOrd="2" destOrd="0" presId="urn:microsoft.com/office/officeart/2008/layout/LinedList"/>
    <dgm:cxn modelId="{3D9DCA52-6681-41C0-9604-E72229C572B6}" type="presParOf" srcId="{0D9C51FF-39E5-4A58-9F8E-337F7D7349D8}" destId="{54CEF961-A8AF-42FB-A33C-B4541E977502}" srcOrd="2" destOrd="0" presId="urn:microsoft.com/office/officeart/2008/layout/LinedList"/>
    <dgm:cxn modelId="{5C35523E-8373-4850-92DE-0A1B433FB55E}" type="presParOf" srcId="{0D9C51FF-39E5-4A58-9F8E-337F7D7349D8}" destId="{1515ECB6-730F-43D5-A853-609FC9A12569}" srcOrd="3" destOrd="0" presId="urn:microsoft.com/office/officeart/2008/layout/LinedList"/>
    <dgm:cxn modelId="{CDE45A0C-FEE7-412C-A0FE-3262B1117DF0}" type="presParOf" srcId="{0D9C51FF-39E5-4A58-9F8E-337F7D7349D8}" destId="{C5EFFAE3-3239-43AC-85B5-6168D1BBC6C3}" srcOrd="4" destOrd="0" presId="urn:microsoft.com/office/officeart/2008/layout/LinedList"/>
    <dgm:cxn modelId="{2C25C5E4-0E2E-4330-A3FF-B4A081C7C478}" type="presParOf" srcId="{C5EFFAE3-3239-43AC-85B5-6168D1BBC6C3}" destId="{13BE5553-8A47-4B31-93C4-20BDFB15D9AC}" srcOrd="0" destOrd="0" presId="urn:microsoft.com/office/officeart/2008/layout/LinedList"/>
    <dgm:cxn modelId="{323AFB81-53A6-4FEF-A6E6-1D73EC96186C}" type="presParOf" srcId="{C5EFFAE3-3239-43AC-85B5-6168D1BBC6C3}" destId="{473BC07D-D3B7-46AE-908C-F3ABA1353CC6}" srcOrd="1" destOrd="0" presId="urn:microsoft.com/office/officeart/2008/layout/LinedList"/>
    <dgm:cxn modelId="{350B8BE9-A33E-438E-958F-23CE7A4D0E6D}" type="presParOf" srcId="{C5EFFAE3-3239-43AC-85B5-6168D1BBC6C3}" destId="{0EEE73E6-41BD-4A4B-BE16-2A45B0EDA535}" srcOrd="2" destOrd="0" presId="urn:microsoft.com/office/officeart/2008/layout/LinedList"/>
    <dgm:cxn modelId="{3885F0B0-7095-4657-90CD-2329B4099977}" type="presParOf" srcId="{0D9C51FF-39E5-4A58-9F8E-337F7D7349D8}" destId="{E314B796-EC51-4A4F-BE2B-EF562E9E3FF0}" srcOrd="5" destOrd="0" presId="urn:microsoft.com/office/officeart/2008/layout/LinedList"/>
    <dgm:cxn modelId="{DEE9103A-FF58-41E7-AF0C-CAADAFFAC461}" type="presParOf" srcId="{0D9C51FF-39E5-4A58-9F8E-337F7D7349D8}" destId="{557886DF-CE99-45B5-AAA5-90EB15B770D4}" srcOrd="6" destOrd="0" presId="urn:microsoft.com/office/officeart/2008/layout/LinedList"/>
    <dgm:cxn modelId="{ED882A03-8344-451B-BDC5-DF74CEC98E8C}" type="presParOf" srcId="{0D9C51FF-39E5-4A58-9F8E-337F7D7349D8}" destId="{07EF2A22-DA12-4CC7-B1B8-43893AA0A033}" srcOrd="7" destOrd="0" presId="urn:microsoft.com/office/officeart/2008/layout/LinedList"/>
    <dgm:cxn modelId="{532917FD-C2AE-49B1-95AF-C9A03C99962A}" type="presParOf" srcId="{07EF2A22-DA12-4CC7-B1B8-43893AA0A033}" destId="{1083DA47-DFE0-486D-816D-81BCA3E61466}" srcOrd="0" destOrd="0" presId="urn:microsoft.com/office/officeart/2008/layout/LinedList"/>
    <dgm:cxn modelId="{5FE2B601-EF70-46C6-8518-415007C3CFDB}" type="presParOf" srcId="{07EF2A22-DA12-4CC7-B1B8-43893AA0A033}" destId="{793523F9-1343-4A91-93DA-2D7BF78918FD}" srcOrd="1" destOrd="0" presId="urn:microsoft.com/office/officeart/2008/layout/LinedList"/>
    <dgm:cxn modelId="{4CC66704-3791-46D1-8D05-3364C86DB4FD}" type="presParOf" srcId="{07EF2A22-DA12-4CC7-B1B8-43893AA0A033}" destId="{31D73C55-B73A-4B6C-9133-131CADBB44CD}" srcOrd="2" destOrd="0" presId="urn:microsoft.com/office/officeart/2008/layout/LinedList"/>
    <dgm:cxn modelId="{1942E849-A400-4710-8B73-7AFB45818F67}" type="presParOf" srcId="{0D9C51FF-39E5-4A58-9F8E-337F7D7349D8}" destId="{C86E0878-B9F0-4B76-8B20-021F77DF719B}" srcOrd="8" destOrd="0" presId="urn:microsoft.com/office/officeart/2008/layout/LinedList"/>
    <dgm:cxn modelId="{48ED7F60-017B-493C-A2B1-B296E4480017}" type="presParOf" srcId="{0D9C51FF-39E5-4A58-9F8E-337F7D7349D8}" destId="{4C37AD56-7E75-4976-94E1-89261EE12C7B}" srcOrd="9" destOrd="0" presId="urn:microsoft.com/office/officeart/2008/layout/LinedList"/>
    <dgm:cxn modelId="{B8FE7331-41B4-4C56-B042-3B7E07CC709C}" type="presParOf" srcId="{0D9C51FF-39E5-4A58-9F8E-337F7D7349D8}" destId="{2961B6EB-E3E6-4859-9ACB-C4F2D061D0BC}" srcOrd="10" destOrd="0" presId="urn:microsoft.com/office/officeart/2008/layout/LinedList"/>
    <dgm:cxn modelId="{E2B55942-4D22-4CE3-B1A2-9CA54791755B}" type="presParOf" srcId="{2961B6EB-E3E6-4859-9ACB-C4F2D061D0BC}" destId="{8C4F4A58-16B5-4BE0-8F47-966CDB7B03D8}" srcOrd="0" destOrd="0" presId="urn:microsoft.com/office/officeart/2008/layout/LinedList"/>
    <dgm:cxn modelId="{482DF2A1-76FA-4536-91FA-2372D2A14371}" type="presParOf" srcId="{2961B6EB-E3E6-4859-9ACB-C4F2D061D0BC}" destId="{0DE5C717-CCF7-4AB2-88F9-85EBF52E6709}" srcOrd="1" destOrd="0" presId="urn:microsoft.com/office/officeart/2008/layout/LinedList"/>
    <dgm:cxn modelId="{600695A3-9747-4966-9428-2602139FD183}" type="presParOf" srcId="{2961B6EB-E3E6-4859-9ACB-C4F2D061D0BC}" destId="{43A4D948-A1AA-4C29-A04C-E9003126D7D7}" srcOrd="2" destOrd="0" presId="urn:microsoft.com/office/officeart/2008/layout/LinedList"/>
    <dgm:cxn modelId="{C75D4771-9900-4FDE-B262-715BB870B04D}" type="presParOf" srcId="{0D9C51FF-39E5-4A58-9F8E-337F7D7349D8}" destId="{E4D9680E-9026-467A-9768-F45276465CB7}" srcOrd="11" destOrd="0" presId="urn:microsoft.com/office/officeart/2008/layout/LinedList"/>
    <dgm:cxn modelId="{90292229-04ED-4916-A020-1773694C1D59}" type="presParOf" srcId="{0D9C51FF-39E5-4A58-9F8E-337F7D7349D8}" destId="{651906B9-67B5-4904-8142-1D7E9086049F}" srcOrd="12" destOrd="0" presId="urn:microsoft.com/office/officeart/2008/layout/LinedList"/>
    <dgm:cxn modelId="{F63F1F0A-4C06-40E0-BE45-C3645F595BEF}" type="presParOf" srcId="{0D9C51FF-39E5-4A58-9F8E-337F7D7349D8}" destId="{58DF861B-E6D5-4876-A1F9-D714E48A6FC3}" srcOrd="13" destOrd="0" presId="urn:microsoft.com/office/officeart/2008/layout/LinedList"/>
    <dgm:cxn modelId="{DABB0C40-F465-4270-8D83-D1FBDE98B420}" type="presParOf" srcId="{58DF861B-E6D5-4876-A1F9-D714E48A6FC3}" destId="{C49E083A-146D-4626-A2F3-A0F657EA1107}" srcOrd="0" destOrd="0" presId="urn:microsoft.com/office/officeart/2008/layout/LinedList"/>
    <dgm:cxn modelId="{3281824F-85F7-4396-B8EC-0CF7070A78EB}" type="presParOf" srcId="{58DF861B-E6D5-4876-A1F9-D714E48A6FC3}" destId="{9353D938-208B-4CAD-B1A2-A1D5635CE005}" srcOrd="1" destOrd="0" presId="urn:microsoft.com/office/officeart/2008/layout/LinedList"/>
    <dgm:cxn modelId="{700BD7BA-712C-45FC-867E-C58F4378EC96}" type="presParOf" srcId="{58DF861B-E6D5-4876-A1F9-D714E48A6FC3}" destId="{D9A39281-5E5D-431C-9FE2-3A1EBFE3F7C2}" srcOrd="2" destOrd="0" presId="urn:microsoft.com/office/officeart/2008/layout/LinedList"/>
    <dgm:cxn modelId="{D912B438-B4A3-445A-8065-0790308B3BDE}" type="presParOf" srcId="{0D9C51FF-39E5-4A58-9F8E-337F7D7349D8}" destId="{F157C8D0-F085-49DD-8339-649712AA51E9}" srcOrd="14" destOrd="0" presId="urn:microsoft.com/office/officeart/2008/layout/LinedList"/>
    <dgm:cxn modelId="{7AD988EE-F101-47C9-9583-D3E93144341A}" type="presParOf" srcId="{0D9C51FF-39E5-4A58-9F8E-337F7D7349D8}" destId="{CB898204-B24F-4B37-A579-426C5EDAA1B2}" srcOrd="15" destOrd="0" presId="urn:microsoft.com/office/officeart/2008/layout/LinedList"/>
    <dgm:cxn modelId="{D962DC64-6C12-4A0D-854C-616F83F443A2}" type="presParOf" srcId="{0D9C51FF-39E5-4A58-9F8E-337F7D7349D8}" destId="{74E8D613-10F4-4B85-A1ED-6DB0C23EC23B}" srcOrd="16" destOrd="0" presId="urn:microsoft.com/office/officeart/2008/layout/LinedList"/>
    <dgm:cxn modelId="{323F7CAD-680A-41B6-8040-B3BE91EF3243}" type="presParOf" srcId="{74E8D613-10F4-4B85-A1ED-6DB0C23EC23B}" destId="{9A648AAA-5CB4-49E1-88DE-655B07C73B75}" srcOrd="0" destOrd="0" presId="urn:microsoft.com/office/officeart/2008/layout/LinedList"/>
    <dgm:cxn modelId="{200EE672-7B7D-41E4-B4B3-18B1342C17D2}" type="presParOf" srcId="{74E8D613-10F4-4B85-A1ED-6DB0C23EC23B}" destId="{56CE5721-B5FC-450D-9339-6A5997E12AFB}" srcOrd="1" destOrd="0" presId="urn:microsoft.com/office/officeart/2008/layout/LinedList"/>
    <dgm:cxn modelId="{BEAEF88F-1910-48F9-83E6-582BFBB9DAF3}" type="presParOf" srcId="{74E8D613-10F4-4B85-A1ED-6DB0C23EC23B}" destId="{4AAB4DDE-6D17-4B7C-BDDF-8A73C4BF538C}" srcOrd="2" destOrd="0" presId="urn:microsoft.com/office/officeart/2008/layout/LinedList"/>
    <dgm:cxn modelId="{30EF16EA-D5F0-4BD6-88CF-6177F7DE778A}" type="presParOf" srcId="{0D9C51FF-39E5-4A58-9F8E-337F7D7349D8}" destId="{7AB41B76-39E2-422E-92EC-FCA552D5C028}" srcOrd="17" destOrd="0" presId="urn:microsoft.com/office/officeart/2008/layout/LinedList"/>
    <dgm:cxn modelId="{2AF5BE96-B940-4A2D-94F6-C9F05FB46DF8}" type="presParOf" srcId="{0D9C51FF-39E5-4A58-9F8E-337F7D7349D8}" destId="{79627385-5EB2-4862-9DBC-087EE0DF8B72}" srcOrd="18" destOrd="0" presId="urn:microsoft.com/office/officeart/2008/layout/LinedList"/>
    <dgm:cxn modelId="{2C07F95C-4BEF-40F6-B830-F566E33F7F00}" type="presParOf" srcId="{0D9C51FF-39E5-4A58-9F8E-337F7D7349D8}" destId="{AB43F300-1B8E-4099-BE17-F67EAF62BF50}" srcOrd="19" destOrd="0" presId="urn:microsoft.com/office/officeart/2008/layout/LinedList"/>
    <dgm:cxn modelId="{89E8015F-9144-4E66-B03E-6C90BB39F160}" type="presParOf" srcId="{AB43F300-1B8E-4099-BE17-F67EAF62BF50}" destId="{E5B254D3-8950-468C-B71B-8BD79CA4B02F}" srcOrd="0" destOrd="0" presId="urn:microsoft.com/office/officeart/2008/layout/LinedList"/>
    <dgm:cxn modelId="{C155D77B-B7A4-468F-A2B7-80DBEABE5C74}" type="presParOf" srcId="{AB43F300-1B8E-4099-BE17-F67EAF62BF50}" destId="{375F0EA5-0B88-45AB-B8BC-9ACC1250CF3A}" srcOrd="1" destOrd="0" presId="urn:microsoft.com/office/officeart/2008/layout/LinedList"/>
    <dgm:cxn modelId="{BF9360A6-0C60-4BAD-98CA-2E489F24DA7F}" type="presParOf" srcId="{AB43F300-1B8E-4099-BE17-F67EAF62BF50}" destId="{3DFA6AE8-240B-4303-B1EF-029B116AA8D3}" srcOrd="2" destOrd="0" presId="urn:microsoft.com/office/officeart/2008/layout/LinedList"/>
    <dgm:cxn modelId="{DDFF58C3-5566-4E35-A189-D7EEA5A3612D}" type="presParOf" srcId="{0D9C51FF-39E5-4A58-9F8E-337F7D7349D8}" destId="{B9597298-8B8F-479B-9669-4F4EB65DDE74}" srcOrd="20" destOrd="0" presId="urn:microsoft.com/office/officeart/2008/layout/LinedList"/>
    <dgm:cxn modelId="{0D63EF76-0DCF-4BE0-963B-94048919E687}" type="presParOf" srcId="{0D9C51FF-39E5-4A58-9F8E-337F7D7349D8}" destId="{6C84A8B9-2233-4399-A102-5F5123E259A5}" srcOrd="21" destOrd="0" presId="urn:microsoft.com/office/officeart/2008/layout/LinedList"/>
    <dgm:cxn modelId="{DEC71A42-A106-46C2-8FC3-A45DECB3C2E7}" type="presParOf" srcId="{0D9C51FF-39E5-4A58-9F8E-337F7D7349D8}" destId="{73298ECF-BF60-4CD0-AA49-2420A7C2436D}" srcOrd="22" destOrd="0" presId="urn:microsoft.com/office/officeart/2008/layout/LinedList"/>
    <dgm:cxn modelId="{B055271C-F8EA-411B-92B9-757178BAA54C}" type="presParOf" srcId="{73298ECF-BF60-4CD0-AA49-2420A7C2436D}" destId="{42E30FA4-CB90-455F-86FB-6D7488BDCB47}" srcOrd="0" destOrd="0" presId="urn:microsoft.com/office/officeart/2008/layout/LinedList"/>
    <dgm:cxn modelId="{E7B6464C-F29F-463F-A8BB-C39D15182A1D}" type="presParOf" srcId="{73298ECF-BF60-4CD0-AA49-2420A7C2436D}" destId="{582C0F0B-CE43-450B-A143-99F7CBB1EE33}" srcOrd="1" destOrd="0" presId="urn:microsoft.com/office/officeart/2008/layout/LinedList"/>
    <dgm:cxn modelId="{ACD3851D-0498-4A97-BF1D-05BE4B5D3FA0}" type="presParOf" srcId="{73298ECF-BF60-4CD0-AA49-2420A7C2436D}" destId="{8296391B-73B8-472F-AB66-7D2BAEA4ADC5}" srcOrd="2" destOrd="0" presId="urn:microsoft.com/office/officeart/2008/layout/LinedList"/>
    <dgm:cxn modelId="{F1ED39C8-3583-4D3E-9FF7-E7BA8F0C7747}" type="presParOf" srcId="{0D9C51FF-39E5-4A58-9F8E-337F7D7349D8}" destId="{278A5A10-9E6B-407A-9D28-70E8689506E4}" srcOrd="23" destOrd="0" presId="urn:microsoft.com/office/officeart/2008/layout/LinedList"/>
    <dgm:cxn modelId="{F560D3C3-6C14-44A4-81AB-F58E405AF181}" type="presParOf" srcId="{0D9C51FF-39E5-4A58-9F8E-337F7D7349D8}" destId="{CA52A302-C05A-4FA5-AFE4-AA8702926FB5}" srcOrd="24" destOrd="0" presId="urn:microsoft.com/office/officeart/2008/layout/LinedList"/>
    <dgm:cxn modelId="{A89A1786-6950-4BDC-BEDF-147BB55ECAF0}" type="presParOf" srcId="{0D9C51FF-39E5-4A58-9F8E-337F7D7349D8}" destId="{6100D9C3-7279-4833-BD07-353195D1E2E0}" srcOrd="25" destOrd="0" presId="urn:microsoft.com/office/officeart/2008/layout/LinedList"/>
    <dgm:cxn modelId="{B5D2ED09-50D1-42A1-BB54-0E21141AD946}" type="presParOf" srcId="{6100D9C3-7279-4833-BD07-353195D1E2E0}" destId="{DF34A33C-7CDA-4F50-B232-ECF7C4EFC6D1}" srcOrd="0" destOrd="0" presId="urn:microsoft.com/office/officeart/2008/layout/LinedList"/>
    <dgm:cxn modelId="{4E4F1844-776D-493F-ABB8-AB4DDC650185}" type="presParOf" srcId="{6100D9C3-7279-4833-BD07-353195D1E2E0}" destId="{3FCCD3FA-70D9-49BE-81BC-757F2C261506}" srcOrd="1" destOrd="0" presId="urn:microsoft.com/office/officeart/2008/layout/LinedList"/>
    <dgm:cxn modelId="{84675D90-B3B1-4A8B-9D3E-F73186751637}" type="presParOf" srcId="{6100D9C3-7279-4833-BD07-353195D1E2E0}" destId="{E6BB3711-1E3F-4133-A6F1-5B7FCDF096E3}" srcOrd="2" destOrd="0" presId="urn:microsoft.com/office/officeart/2008/layout/LinedList"/>
    <dgm:cxn modelId="{B948E656-3BC1-4B20-B5CF-55371F1D5AA6}" type="presParOf" srcId="{0D9C51FF-39E5-4A58-9F8E-337F7D7349D8}" destId="{4FB5FF8A-6CA1-4F60-83C6-3DBEEDC0F061}" srcOrd="26" destOrd="0" presId="urn:microsoft.com/office/officeart/2008/layout/LinedList"/>
    <dgm:cxn modelId="{691F96B5-1463-4CAB-A617-79409CADD2B5}" type="presParOf" srcId="{0D9C51FF-39E5-4A58-9F8E-337F7D7349D8}" destId="{F27D769B-848B-45B5-AC8F-85959A6DE019}" srcOrd="27"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485676-AAD6-4849-96D9-3B1CF866AAD0}">
      <dsp:nvSpPr>
        <dsp:cNvPr id="0" name=""/>
        <dsp:cNvSpPr/>
      </dsp:nvSpPr>
      <dsp:spPr>
        <a:xfrm>
          <a:off x="0" y="0"/>
          <a:ext cx="1160417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653D6E-C961-4DF6-9609-9196282D18F2}">
      <dsp:nvSpPr>
        <dsp:cNvPr id="0" name=""/>
        <dsp:cNvSpPr/>
      </dsp:nvSpPr>
      <dsp:spPr>
        <a:xfrm>
          <a:off x="0" y="0"/>
          <a:ext cx="2320834" cy="60939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b="1" kern="1200"/>
            <a:t>References</a:t>
          </a:r>
          <a:endParaRPr lang="en-US" sz="3000" kern="1200"/>
        </a:p>
      </dsp:txBody>
      <dsp:txXfrm>
        <a:off x="0" y="0"/>
        <a:ext cx="2320834" cy="6093976"/>
      </dsp:txXfrm>
    </dsp:sp>
    <dsp:sp modelId="{B2997960-CB46-4C87-9675-D112A3494301}">
      <dsp:nvSpPr>
        <dsp:cNvPr id="0" name=""/>
        <dsp:cNvSpPr/>
      </dsp:nvSpPr>
      <dsp:spPr>
        <a:xfrm>
          <a:off x="2494896" y="32061"/>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Bandura, A. (1977). Self-efficacy: Toward a unifying theory of behavioral change. Psychological Review, 84(2), 191-215.</a:t>
          </a:r>
        </a:p>
      </dsp:txBody>
      <dsp:txXfrm>
        <a:off x="2494896" y="32061"/>
        <a:ext cx="9109275" cy="641236"/>
      </dsp:txXfrm>
    </dsp:sp>
    <dsp:sp modelId="{54CEF961-A8AF-42FB-A33C-B4541E977502}">
      <dsp:nvSpPr>
        <dsp:cNvPr id="0" name=""/>
        <dsp:cNvSpPr/>
      </dsp:nvSpPr>
      <dsp:spPr>
        <a:xfrm>
          <a:off x="2320834" y="673298"/>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73BC07D-D3B7-46AE-908C-F3ABA1353CC6}">
      <dsp:nvSpPr>
        <dsp:cNvPr id="0" name=""/>
        <dsp:cNvSpPr/>
      </dsp:nvSpPr>
      <dsp:spPr>
        <a:xfrm>
          <a:off x="2494896" y="705359"/>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Bandura A. Social cognitive theory: an agentic perspective. Annu Rev Psychol. 1999;2(1):21–41.</a:t>
          </a:r>
        </a:p>
      </dsp:txBody>
      <dsp:txXfrm>
        <a:off x="2494896" y="705359"/>
        <a:ext cx="9109275" cy="641236"/>
      </dsp:txXfrm>
    </dsp:sp>
    <dsp:sp modelId="{E314B796-EC51-4A4F-BE2B-EF562E9E3FF0}">
      <dsp:nvSpPr>
        <dsp:cNvPr id="0" name=""/>
        <dsp:cNvSpPr/>
      </dsp:nvSpPr>
      <dsp:spPr>
        <a:xfrm>
          <a:off x="2320834" y="1346596"/>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3523F9-1343-4A91-93DA-2D7BF78918FD}">
      <dsp:nvSpPr>
        <dsp:cNvPr id="0" name=""/>
        <dsp:cNvSpPr/>
      </dsp:nvSpPr>
      <dsp:spPr>
        <a:xfrm>
          <a:off x="2494896" y="1378657"/>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Donavan JL., Blake D.R., (1992) “Patient non-adherence: Deviance or reasoned decision- Making? Social Science and Medicine, Vol. 34(5), p.p:507-513.</a:t>
          </a:r>
        </a:p>
      </dsp:txBody>
      <dsp:txXfrm>
        <a:off x="2494896" y="1378657"/>
        <a:ext cx="9109275" cy="641236"/>
      </dsp:txXfrm>
    </dsp:sp>
    <dsp:sp modelId="{C86E0878-B9F0-4B76-8B20-021F77DF719B}">
      <dsp:nvSpPr>
        <dsp:cNvPr id="0" name=""/>
        <dsp:cNvSpPr/>
      </dsp:nvSpPr>
      <dsp:spPr>
        <a:xfrm>
          <a:off x="2320834" y="2019894"/>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E5C717-CCF7-4AB2-88F9-85EBF52E6709}">
      <dsp:nvSpPr>
        <dsp:cNvPr id="0" name=""/>
        <dsp:cNvSpPr/>
      </dsp:nvSpPr>
      <dsp:spPr>
        <a:xfrm>
          <a:off x="2494896" y="2051955"/>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Hamrahian, S. Mehrdad. 2020. “Medication Non-Adherence: A Major Cause of Resistant Hypertension.” Current Cardiology Reports 22 (11): 133. https://doi.org/10.1007/s11886-020-01400-3.</a:t>
          </a:r>
        </a:p>
      </dsp:txBody>
      <dsp:txXfrm>
        <a:off x="2494896" y="2051955"/>
        <a:ext cx="9109275" cy="641236"/>
      </dsp:txXfrm>
    </dsp:sp>
    <dsp:sp modelId="{E4D9680E-9026-467A-9768-F45276465CB7}">
      <dsp:nvSpPr>
        <dsp:cNvPr id="0" name=""/>
        <dsp:cNvSpPr/>
      </dsp:nvSpPr>
      <dsp:spPr>
        <a:xfrm>
          <a:off x="2320834" y="2693192"/>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53D938-208B-4CAD-B1A2-A1D5635CE005}">
      <dsp:nvSpPr>
        <dsp:cNvPr id="0" name=""/>
        <dsp:cNvSpPr/>
      </dsp:nvSpPr>
      <dsp:spPr>
        <a:xfrm>
          <a:off x="2494896" y="2725254"/>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Holmes EA, Hughes DA, Morrison VL. (2014), Predicting Adherence to Medications Using Health Psychology Theories: A Systematic Review of 20 Years of Empirical Research. Value Heal. 2014;17(8):863–76.</a:t>
          </a:r>
        </a:p>
      </dsp:txBody>
      <dsp:txXfrm>
        <a:off x="2494896" y="2725254"/>
        <a:ext cx="9109275" cy="641236"/>
      </dsp:txXfrm>
    </dsp:sp>
    <dsp:sp modelId="{F157C8D0-F085-49DD-8339-649712AA51E9}">
      <dsp:nvSpPr>
        <dsp:cNvPr id="0" name=""/>
        <dsp:cNvSpPr/>
      </dsp:nvSpPr>
      <dsp:spPr>
        <a:xfrm>
          <a:off x="2320834" y="3366490"/>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CE5721-B5FC-450D-9339-6A5997E12AFB}">
      <dsp:nvSpPr>
        <dsp:cNvPr id="0" name=""/>
        <dsp:cNvSpPr/>
      </dsp:nvSpPr>
      <dsp:spPr>
        <a:xfrm>
          <a:off x="2494896" y="3398552"/>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Haynes RB., Taylor DW., Sackett DL., (1979) Adherence in health care Md, johns Hopkins University Press, Baltimore.</a:t>
          </a:r>
        </a:p>
      </dsp:txBody>
      <dsp:txXfrm>
        <a:off x="2494896" y="3398552"/>
        <a:ext cx="9109275" cy="641236"/>
      </dsp:txXfrm>
    </dsp:sp>
    <dsp:sp modelId="{7AB41B76-39E2-422E-92EC-FCA552D5C028}">
      <dsp:nvSpPr>
        <dsp:cNvPr id="0" name=""/>
        <dsp:cNvSpPr/>
      </dsp:nvSpPr>
      <dsp:spPr>
        <a:xfrm>
          <a:off x="2320834" y="4039788"/>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5F0EA5-0B88-45AB-B8BC-9ACC1250CF3A}">
      <dsp:nvSpPr>
        <dsp:cNvPr id="0" name=""/>
        <dsp:cNvSpPr/>
      </dsp:nvSpPr>
      <dsp:spPr>
        <a:xfrm>
          <a:off x="2494896" y="4071850"/>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Kane JM, Kishimoto T, Correll CU (2013) Non-adherence to medication in patients with psychotic disorders: epidemiology, contributing factors and management strategies. World Psychiatry 12:216–226.</a:t>
          </a:r>
        </a:p>
      </dsp:txBody>
      <dsp:txXfrm>
        <a:off x="2494896" y="4071850"/>
        <a:ext cx="9109275" cy="641236"/>
      </dsp:txXfrm>
    </dsp:sp>
    <dsp:sp modelId="{B9597298-8B8F-479B-9669-4F4EB65DDE74}">
      <dsp:nvSpPr>
        <dsp:cNvPr id="0" name=""/>
        <dsp:cNvSpPr/>
      </dsp:nvSpPr>
      <dsp:spPr>
        <a:xfrm>
          <a:off x="2320834" y="4713086"/>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2C0F0B-CE43-450B-A143-99F7CBB1EE33}">
      <dsp:nvSpPr>
        <dsp:cNvPr id="0" name=""/>
        <dsp:cNvSpPr/>
      </dsp:nvSpPr>
      <dsp:spPr>
        <a:xfrm>
          <a:off x="2494896" y="4745148"/>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McQuaid, Elizabeth L., and Wendy Landier. (2018). “Cultural Issues in Medication Adherence: Disparities and Directions.” Journal of General Internal Medicine 33 (2): 200–206. https://doi.org/10.1007/s11606-017-4199-3.</a:t>
          </a:r>
        </a:p>
      </dsp:txBody>
      <dsp:txXfrm>
        <a:off x="2494896" y="4745148"/>
        <a:ext cx="9109275" cy="641236"/>
      </dsp:txXfrm>
    </dsp:sp>
    <dsp:sp modelId="{278A5A10-9E6B-407A-9D28-70E8689506E4}">
      <dsp:nvSpPr>
        <dsp:cNvPr id="0" name=""/>
        <dsp:cNvSpPr/>
      </dsp:nvSpPr>
      <dsp:spPr>
        <a:xfrm>
          <a:off x="2320834" y="5386384"/>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CCD3FA-70D9-49BE-81BC-757F2C261506}">
      <dsp:nvSpPr>
        <dsp:cNvPr id="0" name=""/>
        <dsp:cNvSpPr/>
      </dsp:nvSpPr>
      <dsp:spPr>
        <a:xfrm>
          <a:off x="2494896" y="5418446"/>
          <a:ext cx="9109275" cy="6412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en-US" sz="1300" kern="1200"/>
            <a:t>Valeberg BT, Miaskowski C, Hanestad BR, Bjordal K, Moum T, Rustøen T. (2008), Prevalence rates for and predictors of self-reported adherence of oncology outpatients with analgesic medications. Clin J Pain. 2008;24(7):627–36.</a:t>
          </a:r>
        </a:p>
      </dsp:txBody>
      <dsp:txXfrm>
        <a:off x="2494896" y="5418446"/>
        <a:ext cx="9109275" cy="641236"/>
      </dsp:txXfrm>
    </dsp:sp>
    <dsp:sp modelId="{4FB5FF8A-6CA1-4F60-83C6-3DBEEDC0F061}">
      <dsp:nvSpPr>
        <dsp:cNvPr id="0" name=""/>
        <dsp:cNvSpPr/>
      </dsp:nvSpPr>
      <dsp:spPr>
        <a:xfrm>
          <a:off x="2320834" y="6059682"/>
          <a:ext cx="9283337"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2/17/2025</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1422713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056743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979451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490348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299039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304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156085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902701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683778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345328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2/17/2025</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2230080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2/17/2025</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74424165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07" r:id="rId6"/>
    <p:sldLayoutId id="2147483703" r:id="rId7"/>
    <p:sldLayoutId id="2147483704" r:id="rId8"/>
    <p:sldLayoutId id="2147483705" r:id="rId9"/>
    <p:sldLayoutId id="2147483706" r:id="rId10"/>
    <p:sldLayoutId id="2147483708"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2"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33" name="Rectangle 23">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4ECA598-8B80-F431-CB50-FFA9E9306F65}"/>
              </a:ext>
            </a:extLst>
          </p:cNvPr>
          <p:cNvSpPr>
            <a:spLocks noGrp="1"/>
          </p:cNvSpPr>
          <p:nvPr>
            <p:ph type="ctrTitle"/>
          </p:nvPr>
        </p:nvSpPr>
        <p:spPr>
          <a:xfrm>
            <a:off x="5355771" y="522517"/>
            <a:ext cx="6509657" cy="2347466"/>
          </a:xfrm>
        </p:spPr>
        <p:txBody>
          <a:bodyPr vert="horz" lIns="91440" tIns="45720" rIns="91440" bIns="45720" rtlCol="0" anchor="t">
            <a:normAutofit/>
          </a:bodyPr>
          <a:lstStyle/>
          <a:p>
            <a:pPr algn="ctr"/>
            <a:r>
              <a:rPr lang="en-US" sz="3200" b="1" i="0" kern="1200" spc="100" baseline="0" dirty="0">
                <a:solidFill>
                  <a:schemeClr val="tx1">
                    <a:lumMod val="85000"/>
                    <a:lumOff val="15000"/>
                  </a:schemeClr>
                </a:solidFill>
                <a:latin typeface="+mj-lt"/>
                <a:ea typeface="+mj-ea"/>
                <a:cs typeface="+mj-cs"/>
              </a:rPr>
              <a:t>SELF-EFFICACY AND PERCEIVED SELF-EFFICACY AS PREDICTORS OF MEDICATION ADHERENCE IN PATIENTS WITH MENTAL DISORDERS</a:t>
            </a:r>
          </a:p>
        </p:txBody>
      </p:sp>
      <p:pic>
        <p:nvPicPr>
          <p:cNvPr id="4" name="Picture 3" descr="Πολύχρωμο χάπια σωρευμένη για να δημιουργήσετε ένα γράφημα ράβδων">
            <a:extLst>
              <a:ext uri="{FF2B5EF4-FFF2-40B4-BE49-F238E27FC236}">
                <a16:creationId xmlns:a16="http://schemas.microsoft.com/office/drawing/2014/main" id="{4377B75C-84AD-6C3C-DD5E-AE5CA312C39B}"/>
              </a:ext>
            </a:extLst>
          </p:cNvPr>
          <p:cNvPicPr>
            <a:picLocks noChangeAspect="1"/>
          </p:cNvPicPr>
          <p:nvPr/>
        </p:nvPicPr>
        <p:blipFill>
          <a:blip r:embed="rId2"/>
          <a:srcRect l="33503" r="14217" b="-1"/>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cxnSp>
        <p:nvCxnSpPr>
          <p:cNvPr id="34" name="Straight Connector 25">
            <a:extLst>
              <a:ext uri="{FF2B5EF4-FFF2-40B4-BE49-F238E27FC236}">
                <a16:creationId xmlns:a16="http://schemas.microsoft.com/office/drawing/2014/main" id="{C1FC086D-39EC-448D-97E7-FF232355A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86332" y="3088919"/>
            <a:ext cx="52120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Υπότιτλος 2">
            <a:extLst>
              <a:ext uri="{FF2B5EF4-FFF2-40B4-BE49-F238E27FC236}">
                <a16:creationId xmlns:a16="http://schemas.microsoft.com/office/drawing/2014/main" id="{6F7B2F68-6CCE-DAC1-D0E4-5E13FD5EDE78}"/>
              </a:ext>
            </a:extLst>
          </p:cNvPr>
          <p:cNvSpPr>
            <a:spLocks noGrp="1"/>
          </p:cNvSpPr>
          <p:nvPr>
            <p:ph type="subTitle" idx="1"/>
          </p:nvPr>
        </p:nvSpPr>
        <p:spPr>
          <a:xfrm>
            <a:off x="5877532" y="3309582"/>
            <a:ext cx="5312254" cy="2485157"/>
          </a:xfrm>
        </p:spPr>
        <p:txBody>
          <a:bodyPr vert="horz" lIns="91440" tIns="45720" rIns="91440" bIns="45720" rtlCol="0">
            <a:normAutofit/>
          </a:bodyPr>
          <a:lstStyle/>
          <a:p>
            <a:pPr marL="182880"/>
            <a:r>
              <a:rPr lang="en-US" sz="1200" b="1" dirty="0"/>
              <a:t>Olga </a:t>
            </a:r>
            <a:r>
              <a:rPr lang="en-US" sz="1200" b="1" dirty="0" err="1"/>
              <a:t>Velentza</a:t>
            </a:r>
            <a:r>
              <a:rPr lang="en-US" sz="1200" b="1" dirty="0"/>
              <a:t> 1 , Maria Topi 2 , Sophia </a:t>
            </a:r>
            <a:r>
              <a:rPr lang="en-US" sz="1200" b="1" dirty="0" err="1"/>
              <a:t>Zyga</a:t>
            </a:r>
            <a:r>
              <a:rPr lang="en-US" sz="1200" b="1" dirty="0"/>
              <a:t> 3 , Foteini </a:t>
            </a:r>
            <a:r>
              <a:rPr lang="en-US" sz="1200" b="1" dirty="0" err="1"/>
              <a:t>Tzavella</a:t>
            </a:r>
            <a:r>
              <a:rPr lang="en-US" sz="1200" b="1" dirty="0"/>
              <a:t> 4 , Aspasia Panagiotou 5</a:t>
            </a:r>
          </a:p>
          <a:p>
            <a:pPr marL="182880"/>
            <a:r>
              <a:rPr lang="en-US" sz="1200" dirty="0"/>
              <a:t>1. Rn MSc </a:t>
            </a:r>
            <a:r>
              <a:rPr lang="en-US" sz="1200" dirty="0" err="1"/>
              <a:t>PhDc</a:t>
            </a:r>
            <a:r>
              <a:rPr lang="en-US" sz="1200" dirty="0"/>
              <a:t>, </a:t>
            </a:r>
            <a:r>
              <a:rPr lang="en-US" sz="1200" dirty="0" err="1"/>
              <a:t>Eginiteio</a:t>
            </a:r>
            <a:r>
              <a:rPr lang="en-US" sz="1200" dirty="0"/>
              <a:t> Hospital, Athens, Greece</a:t>
            </a:r>
          </a:p>
          <a:p>
            <a:pPr marL="182880"/>
            <a:r>
              <a:rPr lang="en-US" sz="1200" dirty="0"/>
              <a:t>2. Rn MSc </a:t>
            </a:r>
            <a:r>
              <a:rPr lang="en-US" sz="1200" dirty="0" err="1"/>
              <a:t>Phd</a:t>
            </a:r>
            <a:r>
              <a:rPr lang="en-US" sz="1200" dirty="0"/>
              <a:t>, </a:t>
            </a:r>
            <a:r>
              <a:rPr lang="en-US" sz="1200" dirty="0" err="1"/>
              <a:t>Eginiteio</a:t>
            </a:r>
            <a:r>
              <a:rPr lang="en-US" sz="1200" dirty="0"/>
              <a:t> Hospital, Athens, Greece</a:t>
            </a:r>
          </a:p>
          <a:p>
            <a:pPr marL="182880"/>
            <a:r>
              <a:rPr lang="en-US" sz="1200" dirty="0"/>
              <a:t>3. Professor, Nursing Department, University of Peloponnese, Greece</a:t>
            </a:r>
          </a:p>
          <a:p>
            <a:pPr marL="182880"/>
            <a:r>
              <a:rPr lang="en-US" sz="1200" dirty="0"/>
              <a:t>4. Substitute Professor, Nursing Department, University of Peloponnese, Greece</a:t>
            </a:r>
          </a:p>
          <a:p>
            <a:pPr marL="182880"/>
            <a:r>
              <a:rPr lang="en-US" sz="1200" dirty="0"/>
              <a:t>5. Assistant Professor, Nursing Department, University of Peloponnese, Greece</a:t>
            </a:r>
          </a:p>
        </p:txBody>
      </p:sp>
      <p:sp>
        <p:nvSpPr>
          <p:cNvPr id="35"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337003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0894BE-4BAE-A5D3-9C5E-94AB7E5C8D89}"/>
              </a:ext>
            </a:extLst>
          </p:cNvPr>
          <p:cNvSpPr>
            <a:spLocks noGrp="1"/>
          </p:cNvSpPr>
          <p:nvPr>
            <p:ph type="title"/>
          </p:nvPr>
        </p:nvSpPr>
        <p:spPr>
          <a:xfrm>
            <a:off x="162449" y="708442"/>
            <a:ext cx="11690207" cy="3417244"/>
          </a:xfrm>
        </p:spPr>
        <p:txBody>
          <a:bodyPr>
            <a:noAutofit/>
          </a:bodyPr>
          <a:lstStyle/>
          <a:p>
            <a:pPr algn="just"/>
            <a:r>
              <a:rPr lang="en-US" sz="2000" i="0" dirty="0">
                <a:latin typeface="Arial" panose="020B0604020202020204" pitchFamily="34" charset="0"/>
                <a:cs typeface="Arial" panose="020B0604020202020204" pitchFamily="34" charset="0"/>
              </a:rPr>
              <a:t>Compliance, according to </a:t>
            </a:r>
            <a:r>
              <a:rPr lang="en-US" sz="2000" i="0" dirty="0" err="1">
                <a:latin typeface="Arial" panose="020B0604020202020204" pitchFamily="34" charset="0"/>
                <a:cs typeface="Arial" panose="020B0604020202020204" pitchFamily="34" charset="0"/>
              </a:rPr>
              <a:t>Hamrahian</a:t>
            </a:r>
            <a:r>
              <a:rPr lang="en-US" sz="2000" i="0" dirty="0">
                <a:latin typeface="Arial" panose="020B0604020202020204" pitchFamily="34" charset="0"/>
                <a:cs typeface="Arial" panose="020B0604020202020204" pitchFamily="34" charset="0"/>
              </a:rPr>
              <a:t> (2020), is the process in which patients take their medications based on medical instructions, and it is divided into three phases: (1) initiation, (2) implementation, and (3) discontinuation. Compliance behavior can change and fluctuate over time and throughout the progression of the disease (Kane et al., 2013).  Human behavior is central to maintaining health and preventing disease. Individuals are more likely to be motivated and engage in compliant behavior if their self-efficacy is high (Lopez et al., 2003). </a:t>
            </a:r>
            <a:br>
              <a:rPr lang="en-US" sz="2000" i="0" dirty="0">
                <a:latin typeface="Arial" panose="020B0604020202020204" pitchFamily="34" charset="0"/>
                <a:cs typeface="Arial" panose="020B0604020202020204" pitchFamily="34" charset="0"/>
              </a:rPr>
            </a:br>
            <a:br>
              <a:rPr lang="en-US" sz="2000" i="0" dirty="0">
                <a:latin typeface="Arial" panose="020B0604020202020204" pitchFamily="34" charset="0"/>
                <a:cs typeface="Arial" panose="020B0604020202020204" pitchFamily="34" charset="0"/>
              </a:rPr>
            </a:br>
            <a:r>
              <a:rPr lang="en-US" sz="2000" i="0" dirty="0">
                <a:latin typeface="Arial" panose="020B0604020202020204" pitchFamily="34" charset="0"/>
                <a:cs typeface="Arial" panose="020B0604020202020204" pitchFamily="34" charset="0"/>
              </a:rPr>
              <a:t>Self-efficacy is defined as an individual’s perception of their ability to perform specific behaviors through four processes, including cognitive, motivational, affective, and choice processes (Bandura, 1997; Connolly, Aitken, &amp; Tower, 2013). Perceived self-efficacy plays a critical role in determining an individual's level of motivation (Molteni et al., 2014).</a:t>
            </a:r>
            <a:endParaRPr lang="el-GR" sz="2000" i="0" dirty="0">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4E4537AD-390D-BF53-D663-39579AE7F09C}"/>
              </a:ext>
            </a:extLst>
          </p:cNvPr>
          <p:cNvSpPr>
            <a:spLocks noGrp="1"/>
          </p:cNvSpPr>
          <p:nvPr>
            <p:ph type="body" idx="1"/>
          </p:nvPr>
        </p:nvSpPr>
        <p:spPr>
          <a:xfrm>
            <a:off x="170612" y="-114518"/>
            <a:ext cx="10671048" cy="822960"/>
          </a:xfrm>
        </p:spPr>
        <p:txBody>
          <a:bodyPr>
            <a:normAutofit/>
          </a:bodyPr>
          <a:lstStyle/>
          <a:p>
            <a:r>
              <a:rPr lang="en-GB" sz="2400" b="1" i="0" dirty="0">
                <a:latin typeface="Arial" panose="020B0604020202020204" pitchFamily="34" charset="0"/>
                <a:cs typeface="Arial" panose="020B0604020202020204" pitchFamily="34" charset="0"/>
              </a:rPr>
              <a:t>Introduction</a:t>
            </a:r>
            <a:endParaRPr lang="el-GR" sz="2400" b="1" i="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EA9C6AB0-87E0-707B-2DC7-9B8F8B3FB428}"/>
              </a:ext>
            </a:extLst>
          </p:cNvPr>
          <p:cNvSpPr txBox="1"/>
          <p:nvPr/>
        </p:nvSpPr>
        <p:spPr>
          <a:xfrm>
            <a:off x="162449" y="3797664"/>
            <a:ext cx="6117770" cy="1200329"/>
          </a:xfrm>
          <a:prstGeom prst="rect">
            <a:avLst/>
          </a:prstGeom>
          <a:noFill/>
        </p:spPr>
        <p:txBody>
          <a:bodyPr wrap="square">
            <a:spAutoFit/>
          </a:bodyPr>
          <a:lstStyle/>
          <a:p>
            <a:r>
              <a:rPr kumimoji="0" lang="en-US" sz="2400" b="0" i="1" u="none" strike="noStrike" kern="1200" cap="none" spc="100" normalizeH="0" baseline="0" noProof="0" dirty="0">
                <a:ln>
                  <a:noFill/>
                </a:ln>
                <a:solidFill>
                  <a:prstClr val="black">
                    <a:lumMod val="85000"/>
                    <a:lumOff val="15000"/>
                  </a:prstClr>
                </a:solidFill>
                <a:effectLst/>
                <a:uLnTx/>
                <a:uFillTx/>
                <a:latin typeface="Times New Roman" panose="02020603050405020304" pitchFamily="18" charset="0"/>
                <a:ea typeface="Calibri" panose="020F0502020204030204" pitchFamily="34" charset="0"/>
                <a:cs typeface="Times New Roman" panose="02020603050405020304" pitchFamily="18" charset="0"/>
              </a:rPr>
              <a:t> </a:t>
            </a:r>
            <a:br>
              <a:rPr kumimoji="0" lang="el-GR" sz="2400" b="0" i="1" u="none" strike="noStrike" kern="1200" cap="none" spc="100" normalizeH="0" baseline="0" noProof="0" dirty="0">
                <a:ln>
                  <a:noFill/>
                </a:ln>
                <a:solidFill>
                  <a:prstClr val="black">
                    <a:lumMod val="85000"/>
                    <a:lumOff val="15000"/>
                  </a:prstClr>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t>Objective &amp; Methods</a:t>
            </a:r>
            <a:br>
              <a:rPr kumimoji="0" lang="en-US" sz="2400" b="1" i="0" u="none" strike="noStrike" kern="1200" cap="none" spc="0" normalizeH="0" baseline="0" noProof="0" dirty="0">
                <a:ln>
                  <a:noFill/>
                </a:ln>
                <a:solidFill>
                  <a:prstClr val="black"/>
                </a:solidFill>
                <a:effectLst/>
                <a:uLnTx/>
                <a:uFillTx/>
                <a:latin typeface="Arial" panose="020B0604020202020204" pitchFamily="34" charset="0"/>
                <a:ea typeface="+mj-ea"/>
                <a:cs typeface="Arial" panose="020B0604020202020204" pitchFamily="34" charset="0"/>
              </a:rPr>
            </a:br>
            <a:endParaRPr lang="el-GR" sz="2400" dirty="0"/>
          </a:p>
        </p:txBody>
      </p:sp>
      <p:sp>
        <p:nvSpPr>
          <p:cNvPr id="11" name="TextBox 10">
            <a:extLst>
              <a:ext uri="{FF2B5EF4-FFF2-40B4-BE49-F238E27FC236}">
                <a16:creationId xmlns:a16="http://schemas.microsoft.com/office/drawing/2014/main" id="{68F92195-D1D3-486F-0F47-C86459BEF0F4}"/>
              </a:ext>
            </a:extLst>
          </p:cNvPr>
          <p:cNvSpPr txBox="1"/>
          <p:nvPr/>
        </p:nvSpPr>
        <p:spPr>
          <a:xfrm>
            <a:off x="170612" y="4611231"/>
            <a:ext cx="11673879" cy="2246769"/>
          </a:xfrm>
          <a:prstGeom prst="rect">
            <a:avLst/>
          </a:prstGeom>
          <a:noFill/>
        </p:spPr>
        <p:txBody>
          <a:bodyPr wrap="square">
            <a:spAutoFit/>
          </a:bodyPr>
          <a:lstStyle/>
          <a:p>
            <a:r>
              <a:rPr lang="en-US" sz="2000" dirty="0">
                <a:latin typeface="Arial" panose="020B0604020202020204" pitchFamily="34" charset="0"/>
                <a:cs typeface="Arial" panose="020B0604020202020204" pitchFamily="34" charset="0"/>
              </a:rPr>
              <a:t>The purpose of this study was to investigate, through a comprehensive literature review, the extent to which self-efficacy and perceived self-efficacy contribute to medication adherence among individuals with mental disorders.</a:t>
            </a:r>
          </a:p>
          <a:p>
            <a:r>
              <a:rPr lang="en-US" sz="2000" dirty="0">
                <a:latin typeface="Arial" panose="020B0604020202020204" pitchFamily="34" charset="0"/>
                <a:cs typeface="Arial" panose="020B0604020202020204" pitchFamily="34" charset="0"/>
              </a:rPr>
              <a:t>A systematic review of the literature was conducted using electronic databases, including Google Scholar, PubMed, and Scopus. Studies and articles published in Greek and English that addressed self-efficacy as a predictive factor in medication adherence among mentally ill patients were identified and selected.</a:t>
            </a:r>
            <a:endParaRPr lang="el-G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7900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84D451-B52B-B036-1617-A974971D69DB}"/>
              </a:ext>
            </a:extLst>
          </p:cNvPr>
          <p:cNvSpPr>
            <a:spLocks noGrp="1"/>
          </p:cNvSpPr>
          <p:nvPr>
            <p:ph type="title"/>
          </p:nvPr>
        </p:nvSpPr>
        <p:spPr>
          <a:xfrm>
            <a:off x="348343" y="1056786"/>
            <a:ext cx="11125200" cy="822961"/>
          </a:xfrm>
        </p:spPr>
        <p:txBody>
          <a:bodyPr>
            <a:noAutofit/>
          </a:bodyPr>
          <a:lstStyle/>
          <a:p>
            <a:pPr algn="just"/>
            <a:endParaRPr lang="el-GR" sz="1800" i="0" dirty="0">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A45A8CC5-BEB9-6DFA-1B50-68B9DD2413E0}"/>
              </a:ext>
            </a:extLst>
          </p:cNvPr>
          <p:cNvSpPr>
            <a:spLocks noGrp="1"/>
          </p:cNvSpPr>
          <p:nvPr>
            <p:ph type="body" idx="1"/>
          </p:nvPr>
        </p:nvSpPr>
        <p:spPr>
          <a:xfrm>
            <a:off x="5037038" y="50944"/>
            <a:ext cx="3693305" cy="822960"/>
          </a:xfrm>
        </p:spPr>
        <p:txBody>
          <a:bodyPr>
            <a:normAutofit/>
          </a:bodyPr>
          <a:lstStyle/>
          <a:p>
            <a:r>
              <a:rPr lang="en-US" sz="3200" b="1" i="0" dirty="0">
                <a:latin typeface="Arial" panose="020B0604020202020204" pitchFamily="34" charset="0"/>
                <a:cs typeface="Arial" panose="020B0604020202020204" pitchFamily="34" charset="0"/>
              </a:rPr>
              <a:t>Results</a:t>
            </a:r>
            <a:endParaRPr lang="el-GR" sz="3200" b="1" i="0" dirty="0">
              <a:latin typeface="Arial" panose="020B0604020202020204" pitchFamily="34" charset="0"/>
              <a:cs typeface="Arial" panose="020B0604020202020204" pitchFamily="34" charset="0"/>
            </a:endParaRPr>
          </a:p>
        </p:txBody>
      </p:sp>
      <p:sp>
        <p:nvSpPr>
          <p:cNvPr id="7" name="Ορθογώνιο: Στρογγύλεμα γωνιών 6">
            <a:extLst>
              <a:ext uri="{FF2B5EF4-FFF2-40B4-BE49-F238E27FC236}">
                <a16:creationId xmlns:a16="http://schemas.microsoft.com/office/drawing/2014/main" id="{CC789F84-C429-F1A9-9F27-C22DAD1858CF}"/>
              </a:ext>
            </a:extLst>
          </p:cNvPr>
          <p:cNvSpPr/>
          <p:nvPr/>
        </p:nvSpPr>
        <p:spPr>
          <a:xfrm>
            <a:off x="76200" y="873904"/>
            <a:ext cx="12039600" cy="5780751"/>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literature review indicates that a high sense of self-efficacy is associated with improved health outcomes, enhanced achievement, and better social inclusion (Scholz et al ., 2002).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Additionally, self-efficacy has been identified as a foundational element of medication adherence in chronic mental illnesses and serves as the most critical factor influencing compliance within various contexts in social cognitive theories and self-regulation (McCann et al., 2008; Holmes et al., 2014).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A review of 66 articles (Johnson et al., 2006; Warren-</a:t>
            </a:r>
            <a:r>
              <a:rPr lang="en-US" dirty="0" err="1">
                <a:solidFill>
                  <a:schemeClr val="tx1"/>
                </a:solidFill>
                <a:latin typeface="Arial" panose="020B0604020202020204" pitchFamily="34" charset="0"/>
                <a:cs typeface="Arial" panose="020B0604020202020204" pitchFamily="34" charset="0"/>
              </a:rPr>
              <a:t>Findlow</a:t>
            </a:r>
            <a:r>
              <a:rPr lang="en-US" dirty="0">
                <a:solidFill>
                  <a:schemeClr val="tx1"/>
                </a:solidFill>
                <a:latin typeface="Arial" panose="020B0604020202020204" pitchFamily="34" charset="0"/>
                <a:cs typeface="Arial" panose="020B0604020202020204" pitchFamily="34" charset="0"/>
              </a:rPr>
              <a:t> et al., 2011) revealed that 59 studies found a positive correlation between medication adherence self-efficacy and compliance.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Furthermore, perceived self-efficacy was generally positively correlated with adherence, as highlighted in research conducted by Corless et al. (2012) and </a:t>
            </a:r>
            <a:r>
              <a:rPr lang="en-US" dirty="0" err="1">
                <a:solidFill>
                  <a:schemeClr val="tx1"/>
                </a:solidFill>
                <a:latin typeface="Arial" panose="020B0604020202020204" pitchFamily="34" charset="0"/>
                <a:cs typeface="Arial" panose="020B0604020202020204" pitchFamily="34" charset="0"/>
              </a:rPr>
              <a:t>Valeberg</a:t>
            </a:r>
            <a:r>
              <a:rPr lang="en-US" dirty="0">
                <a:solidFill>
                  <a:schemeClr val="tx1"/>
                </a:solidFill>
                <a:latin typeface="Arial" panose="020B0604020202020204" pitchFamily="34" charset="0"/>
                <a:cs typeface="Arial" panose="020B0604020202020204" pitchFamily="34" charset="0"/>
              </a:rPr>
              <a:t> et al. (2008).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Some studies employed both general self-efficacy measures and disease- or medication-specific measures to determine which was more predictive of self-reported adherence to medication. Two of these studies indicated that disease self-efficacy was a stronger predictor of adherence than perceived self-efficacy.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review by McCann et al. (2008) underscored the significance of self-efficacy in medication adherence among individuals with chronic mental illnesses, demonstrating that self-efficacy is a crucial predictor of adherence in both mental and physical health contexts. </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influence of self-efficacy on promoting adherence is notably robust, maintaining its relevance across different types of self-efficacy and various medical conditions.</a:t>
            </a:r>
          </a:p>
          <a:p>
            <a:pPr marL="285750" indent="-285750" algn="ctr">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 Conversely, specific measures of both medication adherence self-efficacy and disease management self-efficacy exhibited a stronger positive association with adherence compared to general self-efficacy. </a:t>
            </a:r>
            <a:endParaRPr lang="el-G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9556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37"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39" name="Straight Connector 38">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41" name="Rectangle 40">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C9C0FC3B-EAE8-0A70-FDF4-0D937BEE6ADD}"/>
              </a:ext>
            </a:extLst>
          </p:cNvPr>
          <p:cNvSpPr>
            <a:spLocks noGrp="1"/>
          </p:cNvSpPr>
          <p:nvPr>
            <p:ph type="title"/>
          </p:nvPr>
        </p:nvSpPr>
        <p:spPr>
          <a:xfrm>
            <a:off x="402771" y="783773"/>
            <a:ext cx="7489370" cy="3449552"/>
          </a:xfrm>
        </p:spPr>
        <p:txBody>
          <a:bodyPr vert="horz" lIns="91440" tIns="45720" rIns="91440" bIns="45720" rtlCol="0" anchor="ctr">
            <a:normAutofit fontScale="90000"/>
          </a:bodyPr>
          <a:lstStyle/>
          <a:p>
            <a:pPr algn="just"/>
            <a:r>
              <a:rPr lang="en-US" sz="2200" i="0" kern="1200" spc="100" baseline="0" dirty="0">
                <a:solidFill>
                  <a:schemeClr val="tx1">
                    <a:lumMod val="85000"/>
                    <a:lumOff val="15000"/>
                  </a:schemeClr>
                </a:solidFill>
                <a:latin typeface="Arial" panose="020B0604020202020204" pitchFamily="34" charset="0"/>
                <a:cs typeface="Arial" panose="020B0604020202020204" pitchFamily="34" charset="0"/>
              </a:rPr>
              <a:t>Studies examining the compliance of psychiatric patients and their perceived self-efficacy indicate a significant correlation between self-efficacy, medication adherence, and self-management. The results suggest that self-efficacy, along with quality of life and social functioning, constitutes critical self-factors influencing medication adherence among patients with mental disorders.</a:t>
            </a:r>
            <a:br>
              <a:rPr lang="en-US" sz="2200" i="0" kern="1200" spc="100" baseline="0" dirty="0">
                <a:solidFill>
                  <a:schemeClr val="tx1">
                    <a:lumMod val="85000"/>
                    <a:lumOff val="15000"/>
                  </a:schemeClr>
                </a:solidFill>
                <a:latin typeface="Arial" panose="020B0604020202020204" pitchFamily="34" charset="0"/>
                <a:cs typeface="Arial" panose="020B0604020202020204" pitchFamily="34" charset="0"/>
              </a:rPr>
            </a:br>
            <a:br>
              <a:rPr lang="en-US" sz="2200" i="0" kern="1200" spc="100" baseline="0" dirty="0">
                <a:solidFill>
                  <a:schemeClr val="tx1">
                    <a:lumMod val="85000"/>
                    <a:lumOff val="15000"/>
                  </a:schemeClr>
                </a:solidFill>
                <a:latin typeface="Arial" panose="020B0604020202020204" pitchFamily="34" charset="0"/>
                <a:cs typeface="Arial" panose="020B0604020202020204" pitchFamily="34" charset="0"/>
              </a:rPr>
            </a:br>
            <a:r>
              <a:rPr lang="en-US" sz="2200" i="0" kern="1200" spc="100" baseline="0" dirty="0">
                <a:solidFill>
                  <a:schemeClr val="tx1">
                    <a:lumMod val="85000"/>
                    <a:lumOff val="15000"/>
                  </a:schemeClr>
                </a:solidFill>
                <a:latin typeface="Arial" panose="020B0604020202020204" pitchFamily="34" charset="0"/>
                <a:cs typeface="Arial" panose="020B0604020202020204" pitchFamily="34" charset="0"/>
              </a:rPr>
              <a:t>Moreover, our research supports the assertion that self-efficacy is a robust predictor of medication adherence. This positive association is evident across various types of self-efficacy, including general self-efficacy, medication adherence, disease management, and other domain-specific measures (Holmes et al., 2014).</a:t>
            </a:r>
            <a:br>
              <a:rPr lang="en-US" sz="1600" i="0" kern="1200" spc="100" baseline="0" dirty="0">
                <a:solidFill>
                  <a:schemeClr val="tx1">
                    <a:lumMod val="85000"/>
                    <a:lumOff val="15000"/>
                  </a:schemeClr>
                </a:solidFill>
                <a:latin typeface="Arial" panose="020B0604020202020204" pitchFamily="34" charset="0"/>
                <a:cs typeface="Arial" panose="020B0604020202020204" pitchFamily="34" charset="0"/>
              </a:rPr>
            </a:br>
            <a:endParaRPr lang="en-US" sz="1600" i="0" kern="1200" spc="100" baseline="0" dirty="0">
              <a:solidFill>
                <a:schemeClr val="tx1">
                  <a:lumMod val="85000"/>
                  <a:lumOff val="15000"/>
                </a:schemeClr>
              </a:solidFill>
              <a:latin typeface="Arial" panose="020B0604020202020204" pitchFamily="34" charset="0"/>
              <a:cs typeface="Arial" panose="020B0604020202020204" pitchFamily="34" charset="0"/>
            </a:endParaRPr>
          </a:p>
        </p:txBody>
      </p:sp>
      <p:sp>
        <p:nvSpPr>
          <p:cNvPr id="3" name="Θέση κειμένου 2">
            <a:extLst>
              <a:ext uri="{FF2B5EF4-FFF2-40B4-BE49-F238E27FC236}">
                <a16:creationId xmlns:a16="http://schemas.microsoft.com/office/drawing/2014/main" id="{FABE3644-566E-E5CE-B3B4-0ED6525BD698}"/>
              </a:ext>
            </a:extLst>
          </p:cNvPr>
          <p:cNvSpPr>
            <a:spLocks noGrp="1"/>
          </p:cNvSpPr>
          <p:nvPr>
            <p:ph type="body" idx="1"/>
          </p:nvPr>
        </p:nvSpPr>
        <p:spPr>
          <a:xfrm>
            <a:off x="2555586" y="4873716"/>
            <a:ext cx="5364936" cy="909848"/>
          </a:xfrm>
        </p:spPr>
        <p:txBody>
          <a:bodyPr vert="horz" lIns="91440" tIns="45720" rIns="91440" bIns="45720" rtlCol="0" anchor="t">
            <a:normAutofit/>
          </a:bodyPr>
          <a:lstStyle/>
          <a:p>
            <a:pPr>
              <a:lnSpc>
                <a:spcPct val="100000"/>
              </a:lnSpc>
            </a:pPr>
            <a:r>
              <a:rPr lang="en-US" sz="3200" b="1" i="0" dirty="0">
                <a:latin typeface="Arial" panose="020B0604020202020204" pitchFamily="34" charset="0"/>
                <a:cs typeface="Arial" panose="020B0604020202020204" pitchFamily="34" charset="0"/>
              </a:rPr>
              <a:t>Conclusions</a:t>
            </a:r>
          </a:p>
        </p:txBody>
      </p:sp>
      <p:cxnSp>
        <p:nvCxnSpPr>
          <p:cNvPr id="43" name="Straight Connector 42">
            <a:extLst>
              <a:ext uri="{FF2B5EF4-FFF2-40B4-BE49-F238E27FC236}">
                <a16:creationId xmlns:a16="http://schemas.microsoft.com/office/drawing/2014/main" id="{E3B95BE3-D5B2-4F38-9A01-17866C9FBA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40408" y="4555071"/>
            <a:ext cx="53035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Freeform: Shape 44">
            <a:extLst>
              <a:ext uri="{FF2B5EF4-FFF2-40B4-BE49-F238E27FC236}">
                <a16:creationId xmlns:a16="http://schemas.microsoft.com/office/drawing/2014/main" id="{13AD65D1-B021-4B05-9F8F-4D82BD3BDE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976934" y="0"/>
            <a:ext cx="5215066" cy="6858000"/>
          </a:xfrm>
          <a:custGeom>
            <a:avLst/>
            <a:gdLst>
              <a:gd name="connsiteX0" fmla="*/ 0 w 5215066"/>
              <a:gd name="connsiteY0" fmla="*/ 0 h 6858000"/>
              <a:gd name="connsiteX1" fmla="*/ 3197713 w 5215066"/>
              <a:gd name="connsiteY1" fmla="*/ 0 h 6858000"/>
              <a:gd name="connsiteX2" fmla="*/ 3259787 w 5215066"/>
              <a:gd name="connsiteY2" fmla="*/ 39865 h 6858000"/>
              <a:gd name="connsiteX3" fmla="*/ 5215066 w 5215066"/>
              <a:gd name="connsiteY3" fmla="*/ 3723759 h 6858000"/>
              <a:gd name="connsiteX4" fmla="*/ 4202364 w 5215066"/>
              <a:gd name="connsiteY4" fmla="*/ 6549681 h 6858000"/>
              <a:gd name="connsiteX5" fmla="*/ 3922635 w 5215066"/>
              <a:gd name="connsiteY5" fmla="*/ 6858000 h 6858000"/>
              <a:gd name="connsiteX6" fmla="*/ 0 w 5215066"/>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066" h="6858000">
                <a:moveTo>
                  <a:pt x="0" y="0"/>
                </a:moveTo>
                <a:lnTo>
                  <a:pt x="3197713" y="0"/>
                </a:lnTo>
                <a:lnTo>
                  <a:pt x="3259787" y="39865"/>
                </a:lnTo>
                <a:cubicBezTo>
                  <a:pt x="4439462" y="838237"/>
                  <a:pt x="5215066" y="2190263"/>
                  <a:pt x="5215066" y="3723759"/>
                </a:cubicBezTo>
                <a:cubicBezTo>
                  <a:pt x="5215066" y="4797206"/>
                  <a:pt x="4835020" y="5781733"/>
                  <a:pt x="4202364" y="6549681"/>
                </a:cubicBezTo>
                <a:lnTo>
                  <a:pt x="3922635" y="6858000"/>
                </a:lnTo>
                <a:lnTo>
                  <a:pt x="0" y="6858000"/>
                </a:lnTo>
                <a:close/>
              </a:path>
            </a:pathLst>
          </a:custGeom>
          <a:solidFill>
            <a:schemeClr val="tx1">
              <a:lumMod val="50000"/>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Εικόνα που περιέχει φάρμακο, φαρμακευτικό σκεύασμα, χάπι, συνταγογραφούμενα φάρμακα&#10;&#10;Το περιεχόμενο που δημιουργείται από τεχνολογία AI ενδέχεται να είναι εσφαλμένο.">
            <a:extLst>
              <a:ext uri="{FF2B5EF4-FFF2-40B4-BE49-F238E27FC236}">
                <a16:creationId xmlns:a16="http://schemas.microsoft.com/office/drawing/2014/main" id="{B63A7C34-3710-1663-4C8B-B0CE66BE0BA6}"/>
              </a:ext>
            </a:extLst>
          </p:cNvPr>
          <p:cNvPicPr>
            <a:picLocks noChangeAspect="1"/>
          </p:cNvPicPr>
          <p:nvPr/>
        </p:nvPicPr>
        <p:blipFill>
          <a:blip r:embed="rId2"/>
          <a:srcRect l="20220" r="37005"/>
          <a:stretch/>
        </p:blipFill>
        <p:spPr>
          <a:xfrm>
            <a:off x="8187025" y="1231401"/>
            <a:ext cx="3342302" cy="4395197"/>
          </a:xfrm>
          <a:prstGeom prst="rect">
            <a:avLst/>
          </a:prstGeom>
        </p:spPr>
      </p:pic>
      <p:sp>
        <p:nvSpPr>
          <p:cNvPr id="47"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2569794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extBox 2">
            <a:extLst>
              <a:ext uri="{FF2B5EF4-FFF2-40B4-BE49-F238E27FC236}">
                <a16:creationId xmlns:a16="http://schemas.microsoft.com/office/drawing/2014/main" id="{BD38F2C1-A291-7E8D-0AB8-BF945B884B15}"/>
              </a:ext>
            </a:extLst>
          </p:cNvPr>
          <p:cNvGraphicFramePr/>
          <p:nvPr/>
        </p:nvGraphicFramePr>
        <p:xfrm>
          <a:off x="337457" y="380999"/>
          <a:ext cx="11604172" cy="6093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874550"/>
      </p:ext>
    </p:extLst>
  </p:cSld>
  <p:clrMapOvr>
    <a:masterClrMapping/>
  </p:clrMapOvr>
</p:sld>
</file>

<file path=ppt/theme/theme1.xml><?xml version="1.0" encoding="utf-8"?>
<a:theme xmlns:a="http://schemas.openxmlformats.org/drawingml/2006/main" name="HeadlinesVTI">
  <a:themeElements>
    <a:clrScheme name="Headlines">
      <a:dk1>
        <a:sysClr val="windowText" lastClr="000000"/>
      </a:dk1>
      <a:lt1>
        <a:sysClr val="window" lastClr="FFFFFF"/>
      </a:lt1>
      <a:dk2>
        <a:srgbClr val="232C41"/>
      </a:dk2>
      <a:lt2>
        <a:srgbClr val="F6F4EF"/>
      </a:lt2>
      <a:accent1>
        <a:srgbClr val="439EB7"/>
      </a:accent1>
      <a:accent2>
        <a:srgbClr val="E20E65"/>
      </a:accent2>
      <a:accent3>
        <a:srgbClr val="F59324"/>
      </a:accent3>
      <a:accent4>
        <a:srgbClr val="5046B9"/>
      </a:accent4>
      <a:accent5>
        <a:srgbClr val="5CB678"/>
      </a:accent5>
      <a:accent6>
        <a:srgbClr val="9717F7"/>
      </a:accent6>
      <a:hlink>
        <a:srgbClr val="E80095"/>
      </a:hlink>
      <a:folHlink>
        <a:srgbClr val="808080"/>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otalTime>80</TotalTime>
  <Words>1034</Words>
  <Application>Microsoft Office PowerPoint</Application>
  <PresentationFormat>Ευρεία οθόνη</PresentationFormat>
  <Paragraphs>33</Paragraphs>
  <Slides>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5</vt:i4>
      </vt:variant>
    </vt:vector>
  </HeadingPairs>
  <TitlesOfParts>
    <vt:vector size="12" baseType="lpstr">
      <vt:lpstr>Arial</vt:lpstr>
      <vt:lpstr>Avenir Next LT Pro</vt:lpstr>
      <vt:lpstr>Calibri</vt:lpstr>
      <vt:lpstr>Sitka Banner</vt:lpstr>
      <vt:lpstr>Times New Roman</vt:lpstr>
      <vt:lpstr>Wingdings</vt:lpstr>
      <vt:lpstr>HeadlinesVTI</vt:lpstr>
      <vt:lpstr>SELF-EFFICACY AND PERCEIVED SELF-EFFICACY AS PREDICTORS OF MEDICATION ADHERENCE IN PATIENTS WITH MENTAL DISORDERS</vt:lpstr>
      <vt:lpstr>Compliance, according to Hamrahian (2020), is the process in which patients take their medications based on medical instructions, and it is divided into three phases: (1) initiation, (2) implementation, and (3) discontinuation. Compliance behavior can change and fluctuate over time and throughout the progression of the disease (Kane et al., 2013).  Human behavior is central to maintaining health and preventing disease. Individuals are more likely to be motivated and engage in compliant behavior if their self-efficacy is high (Lopez et al., 2003).   Self-efficacy is defined as an individual’s perception of their ability to perform specific behaviors through four processes, including cognitive, motivational, affective, and choice processes (Bandura, 1997; Connolly, Aitken, &amp; Tower, 2013). Perceived self-efficacy plays a critical role in determining an individual's level of motivation (Molteni et al., 2014).</vt:lpstr>
      <vt:lpstr>Παρουσίαση του PowerPoint</vt:lpstr>
      <vt:lpstr>Studies examining the compliance of psychiatric patients and their perceived self-efficacy indicate a significant correlation between self-efficacy, medication adherence, and self-management. The results suggest that self-efficacy, along with quality of life and social functioning, constitutes critical self-factors influencing medication adherence among patients with mental disorders.  Moreover, our research supports the assertion that self-efficacy is a robust predictor of medication adherence. This positive association is evident across various types of self-efficacy, including general self-efficacy, medication adherence, disease management, and other domain-specific measures (Holmes et al., 2014).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t...</dc:creator>
  <cp:lastModifiedBy>maria t...</cp:lastModifiedBy>
  <cp:revision>51</cp:revision>
  <dcterms:created xsi:type="dcterms:W3CDTF">2025-02-17T14:04:35Z</dcterms:created>
  <dcterms:modified xsi:type="dcterms:W3CDTF">2025-02-17T15:47:44Z</dcterms:modified>
</cp:coreProperties>
</file>