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5143500" type="screen16x9"/>
  <p:notesSz cx="6858000" cy="9144000"/>
  <p:defaultTextStyle>
    <a:defPPr>
      <a:defRPr lang="el-GR"/>
    </a:defPPr>
    <a:lvl1pPr marL="0" algn="l" defTabSz="816428" rtl="0" eaLnBrk="1" latinLnBrk="0" hangingPunct="1">
      <a:defRPr sz="1600" kern="1200">
        <a:solidFill>
          <a:schemeClr val="tx1"/>
        </a:solidFill>
        <a:latin typeface="+mn-lt"/>
        <a:ea typeface="+mn-ea"/>
        <a:cs typeface="+mn-cs"/>
      </a:defRPr>
    </a:lvl1pPr>
    <a:lvl2pPr marL="408214" algn="l" defTabSz="816428" rtl="0" eaLnBrk="1" latinLnBrk="0" hangingPunct="1">
      <a:defRPr sz="1600" kern="1200">
        <a:solidFill>
          <a:schemeClr val="tx1"/>
        </a:solidFill>
        <a:latin typeface="+mn-lt"/>
        <a:ea typeface="+mn-ea"/>
        <a:cs typeface="+mn-cs"/>
      </a:defRPr>
    </a:lvl2pPr>
    <a:lvl3pPr marL="816428" algn="l" defTabSz="816428" rtl="0" eaLnBrk="1" latinLnBrk="0" hangingPunct="1">
      <a:defRPr sz="1600" kern="1200">
        <a:solidFill>
          <a:schemeClr val="tx1"/>
        </a:solidFill>
        <a:latin typeface="+mn-lt"/>
        <a:ea typeface="+mn-ea"/>
        <a:cs typeface="+mn-cs"/>
      </a:defRPr>
    </a:lvl3pPr>
    <a:lvl4pPr marL="1224642" algn="l" defTabSz="816428" rtl="0" eaLnBrk="1" latinLnBrk="0" hangingPunct="1">
      <a:defRPr sz="1600" kern="1200">
        <a:solidFill>
          <a:schemeClr val="tx1"/>
        </a:solidFill>
        <a:latin typeface="+mn-lt"/>
        <a:ea typeface="+mn-ea"/>
        <a:cs typeface="+mn-cs"/>
      </a:defRPr>
    </a:lvl4pPr>
    <a:lvl5pPr marL="1632856" algn="l" defTabSz="816428" rtl="0" eaLnBrk="1" latinLnBrk="0" hangingPunct="1">
      <a:defRPr sz="1600" kern="1200">
        <a:solidFill>
          <a:schemeClr val="tx1"/>
        </a:solidFill>
        <a:latin typeface="+mn-lt"/>
        <a:ea typeface="+mn-ea"/>
        <a:cs typeface="+mn-cs"/>
      </a:defRPr>
    </a:lvl5pPr>
    <a:lvl6pPr marL="2041069" algn="l" defTabSz="816428" rtl="0" eaLnBrk="1" latinLnBrk="0" hangingPunct="1">
      <a:defRPr sz="1600" kern="1200">
        <a:solidFill>
          <a:schemeClr val="tx1"/>
        </a:solidFill>
        <a:latin typeface="+mn-lt"/>
        <a:ea typeface="+mn-ea"/>
        <a:cs typeface="+mn-cs"/>
      </a:defRPr>
    </a:lvl6pPr>
    <a:lvl7pPr marL="2449283" algn="l" defTabSz="816428" rtl="0" eaLnBrk="1" latinLnBrk="0" hangingPunct="1">
      <a:defRPr sz="1600" kern="1200">
        <a:solidFill>
          <a:schemeClr val="tx1"/>
        </a:solidFill>
        <a:latin typeface="+mn-lt"/>
        <a:ea typeface="+mn-ea"/>
        <a:cs typeface="+mn-cs"/>
      </a:defRPr>
    </a:lvl7pPr>
    <a:lvl8pPr marL="2857497" algn="l" defTabSz="816428" rtl="0" eaLnBrk="1" latinLnBrk="0" hangingPunct="1">
      <a:defRPr sz="1600" kern="1200">
        <a:solidFill>
          <a:schemeClr val="tx1"/>
        </a:solidFill>
        <a:latin typeface="+mn-lt"/>
        <a:ea typeface="+mn-ea"/>
        <a:cs typeface="+mn-cs"/>
      </a:defRPr>
    </a:lvl8pPr>
    <a:lvl9pPr marL="3265711" algn="l" defTabSz="816428"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0E46"/>
    <a:srgbClr val="4B156D"/>
    <a:srgbClr val="7A34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552" autoAdjust="0"/>
  </p:normalViewPr>
  <p:slideViewPr>
    <p:cSldViewPr>
      <p:cViewPr>
        <p:scale>
          <a:sx n="110" d="100"/>
          <a:sy n="110" d="100"/>
        </p:scale>
        <p:origin x="-658" y="-91"/>
      </p:cViewPr>
      <p:guideLst>
        <p:guide orient="horz" pos="1621"/>
        <p:guide pos="288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21"/>
            <a:ext cx="7772400" cy="1102519"/>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1" y="2914650"/>
            <a:ext cx="6400801" cy="1314449"/>
          </a:xfrm>
        </p:spPr>
        <p:txBody>
          <a:bodyPr/>
          <a:lstStyle>
            <a:lvl1pPr marL="0" indent="0" algn="ctr">
              <a:buNone/>
              <a:defRPr>
                <a:solidFill>
                  <a:schemeClr val="tx1">
                    <a:tint val="75000"/>
                  </a:schemeClr>
                </a:solidFill>
              </a:defRPr>
            </a:lvl1pPr>
            <a:lvl2pPr marL="408214" indent="0" algn="ctr">
              <a:buNone/>
              <a:defRPr>
                <a:solidFill>
                  <a:schemeClr val="tx1">
                    <a:tint val="75000"/>
                  </a:schemeClr>
                </a:solidFill>
              </a:defRPr>
            </a:lvl2pPr>
            <a:lvl3pPr marL="816428" indent="0" algn="ctr">
              <a:buNone/>
              <a:defRPr>
                <a:solidFill>
                  <a:schemeClr val="tx1">
                    <a:tint val="75000"/>
                  </a:schemeClr>
                </a:solidFill>
              </a:defRPr>
            </a:lvl3pPr>
            <a:lvl4pPr marL="1224642" indent="0" algn="ctr">
              <a:buNone/>
              <a:defRPr>
                <a:solidFill>
                  <a:schemeClr val="tx1">
                    <a:tint val="75000"/>
                  </a:schemeClr>
                </a:solidFill>
              </a:defRPr>
            </a:lvl4pPr>
            <a:lvl5pPr marL="1632856" indent="0" algn="ctr">
              <a:buNone/>
              <a:defRPr>
                <a:solidFill>
                  <a:schemeClr val="tx1">
                    <a:tint val="75000"/>
                  </a:schemeClr>
                </a:solidFill>
              </a:defRPr>
            </a:lvl5pPr>
            <a:lvl6pPr marL="2041069" indent="0" algn="ctr">
              <a:buNone/>
              <a:defRPr>
                <a:solidFill>
                  <a:schemeClr val="tx1">
                    <a:tint val="75000"/>
                  </a:schemeClr>
                </a:solidFill>
              </a:defRPr>
            </a:lvl6pPr>
            <a:lvl7pPr marL="2449283" indent="0" algn="ctr">
              <a:buNone/>
              <a:defRPr>
                <a:solidFill>
                  <a:schemeClr val="tx1">
                    <a:tint val="75000"/>
                  </a:schemeClr>
                </a:solidFill>
              </a:defRPr>
            </a:lvl7pPr>
            <a:lvl8pPr marL="2857497" indent="0" algn="ctr">
              <a:buNone/>
              <a:defRPr>
                <a:solidFill>
                  <a:schemeClr val="tx1">
                    <a:tint val="75000"/>
                  </a:schemeClr>
                </a:solidFill>
              </a:defRPr>
            </a:lvl8pPr>
            <a:lvl9pPr marL="3265711"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4178300" y="97632"/>
            <a:ext cx="1295400" cy="2072879"/>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87338" y="97632"/>
            <a:ext cx="3738562" cy="2072879"/>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2" y="3305177"/>
            <a:ext cx="7772400" cy="1021555"/>
          </a:xfrm>
        </p:spPr>
        <p:txBody>
          <a:bodyPr anchor="t"/>
          <a:lstStyle>
            <a:lvl1pPr algn="l">
              <a:defRPr sz="37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2" y="2180036"/>
            <a:ext cx="7772400" cy="1125140"/>
          </a:xfrm>
        </p:spPr>
        <p:txBody>
          <a:bodyPr anchor="b"/>
          <a:lstStyle>
            <a:lvl1pPr marL="0" indent="0">
              <a:buNone/>
              <a:defRPr sz="1700">
                <a:solidFill>
                  <a:schemeClr val="tx1">
                    <a:tint val="75000"/>
                  </a:schemeClr>
                </a:solidFill>
              </a:defRPr>
            </a:lvl1pPr>
            <a:lvl2pPr marL="408214" indent="0">
              <a:buNone/>
              <a:defRPr sz="1600">
                <a:solidFill>
                  <a:schemeClr val="tx1">
                    <a:tint val="75000"/>
                  </a:schemeClr>
                </a:solidFill>
              </a:defRPr>
            </a:lvl2pPr>
            <a:lvl3pPr marL="816428" indent="0">
              <a:buNone/>
              <a:defRPr sz="1400">
                <a:solidFill>
                  <a:schemeClr val="tx1">
                    <a:tint val="75000"/>
                  </a:schemeClr>
                </a:solidFill>
              </a:defRPr>
            </a:lvl3pPr>
            <a:lvl4pPr marL="1224642" indent="0">
              <a:buNone/>
              <a:defRPr sz="1300">
                <a:solidFill>
                  <a:schemeClr val="tx1">
                    <a:tint val="75000"/>
                  </a:schemeClr>
                </a:solidFill>
              </a:defRPr>
            </a:lvl4pPr>
            <a:lvl5pPr marL="1632856" indent="0">
              <a:buNone/>
              <a:defRPr sz="1300">
                <a:solidFill>
                  <a:schemeClr val="tx1">
                    <a:tint val="75000"/>
                  </a:schemeClr>
                </a:solidFill>
              </a:defRPr>
            </a:lvl5pPr>
            <a:lvl6pPr marL="2041069" indent="0">
              <a:buNone/>
              <a:defRPr sz="1300">
                <a:solidFill>
                  <a:schemeClr val="tx1">
                    <a:tint val="75000"/>
                  </a:schemeClr>
                </a:solidFill>
              </a:defRPr>
            </a:lvl6pPr>
            <a:lvl7pPr marL="2449283" indent="0">
              <a:buNone/>
              <a:defRPr sz="1300">
                <a:solidFill>
                  <a:schemeClr val="tx1">
                    <a:tint val="75000"/>
                  </a:schemeClr>
                </a:solidFill>
              </a:defRPr>
            </a:lvl7pPr>
            <a:lvl8pPr marL="2857497" indent="0">
              <a:buNone/>
              <a:defRPr sz="1300">
                <a:solidFill>
                  <a:schemeClr val="tx1">
                    <a:tint val="75000"/>
                  </a:schemeClr>
                </a:solidFill>
              </a:defRPr>
            </a:lvl8pPr>
            <a:lvl9pPr marL="3265711" indent="0">
              <a:buNone/>
              <a:defRPr sz="13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87339" y="566738"/>
            <a:ext cx="2516186" cy="1603773"/>
          </a:xfrm>
        </p:spPr>
        <p:txBody>
          <a:bodyPr/>
          <a:lstStyle>
            <a:lvl1pPr>
              <a:defRPr sz="2500"/>
            </a:lvl1pPr>
            <a:lvl2pPr>
              <a:defRPr sz="2200"/>
            </a:lvl2pPr>
            <a:lvl3pPr>
              <a:defRPr sz="17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2955926" y="566738"/>
            <a:ext cx="2517775" cy="1603773"/>
          </a:xfrm>
        </p:spPr>
        <p:txBody>
          <a:bodyPr/>
          <a:lstStyle>
            <a:lvl1pPr>
              <a:defRPr sz="2500"/>
            </a:lvl1pPr>
            <a:lvl2pPr>
              <a:defRPr sz="2200"/>
            </a:lvl2pPr>
            <a:lvl3pPr>
              <a:defRPr sz="17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05979"/>
            <a:ext cx="8229600" cy="857251"/>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1" y="1151335"/>
            <a:ext cx="4040188" cy="479822"/>
          </a:xfrm>
        </p:spPr>
        <p:txBody>
          <a:bodyPr anchor="b"/>
          <a:lstStyle>
            <a:lvl1pPr marL="0" indent="0">
              <a:buNone/>
              <a:defRPr sz="2200" b="1"/>
            </a:lvl1pPr>
            <a:lvl2pPr marL="408214" indent="0">
              <a:buNone/>
              <a:defRPr sz="1700" b="1"/>
            </a:lvl2pPr>
            <a:lvl3pPr marL="816428" indent="0">
              <a:buNone/>
              <a:defRPr sz="1600" b="1"/>
            </a:lvl3pPr>
            <a:lvl4pPr marL="1224642" indent="0">
              <a:buNone/>
              <a:defRPr sz="1400" b="1"/>
            </a:lvl4pPr>
            <a:lvl5pPr marL="1632856" indent="0">
              <a:buNone/>
              <a:defRPr sz="1400" b="1"/>
            </a:lvl5pPr>
            <a:lvl6pPr marL="2041069" indent="0">
              <a:buNone/>
              <a:defRPr sz="1400" b="1"/>
            </a:lvl6pPr>
            <a:lvl7pPr marL="2449283" indent="0">
              <a:buNone/>
              <a:defRPr sz="1400" b="1"/>
            </a:lvl7pPr>
            <a:lvl8pPr marL="2857497" indent="0">
              <a:buNone/>
              <a:defRPr sz="1400" b="1"/>
            </a:lvl8pPr>
            <a:lvl9pPr marL="3265711" indent="0">
              <a:buNone/>
              <a:defRPr sz="14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1" y="1631157"/>
            <a:ext cx="4040188" cy="2963466"/>
          </a:xfrm>
        </p:spPr>
        <p:txBody>
          <a:bodyPr/>
          <a:lstStyle>
            <a:lvl1pPr>
              <a:defRPr sz="22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7" y="1151335"/>
            <a:ext cx="4041775" cy="479822"/>
          </a:xfrm>
        </p:spPr>
        <p:txBody>
          <a:bodyPr anchor="b"/>
          <a:lstStyle>
            <a:lvl1pPr marL="0" indent="0">
              <a:buNone/>
              <a:defRPr sz="2200" b="1"/>
            </a:lvl1pPr>
            <a:lvl2pPr marL="408214" indent="0">
              <a:buNone/>
              <a:defRPr sz="1700" b="1"/>
            </a:lvl2pPr>
            <a:lvl3pPr marL="816428" indent="0">
              <a:buNone/>
              <a:defRPr sz="1600" b="1"/>
            </a:lvl3pPr>
            <a:lvl4pPr marL="1224642" indent="0">
              <a:buNone/>
              <a:defRPr sz="1400" b="1"/>
            </a:lvl4pPr>
            <a:lvl5pPr marL="1632856" indent="0">
              <a:buNone/>
              <a:defRPr sz="1400" b="1"/>
            </a:lvl5pPr>
            <a:lvl6pPr marL="2041069" indent="0">
              <a:buNone/>
              <a:defRPr sz="1400" b="1"/>
            </a:lvl6pPr>
            <a:lvl7pPr marL="2449283" indent="0">
              <a:buNone/>
              <a:defRPr sz="1400" b="1"/>
            </a:lvl7pPr>
            <a:lvl8pPr marL="2857497" indent="0">
              <a:buNone/>
              <a:defRPr sz="1400" b="1"/>
            </a:lvl8pPr>
            <a:lvl9pPr marL="3265711" indent="0">
              <a:buNone/>
              <a:defRPr sz="14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7" y="1631157"/>
            <a:ext cx="4041775" cy="2963466"/>
          </a:xfrm>
        </p:spPr>
        <p:txBody>
          <a:bodyPr/>
          <a:lstStyle>
            <a:lvl1pPr>
              <a:defRPr sz="22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04787"/>
            <a:ext cx="3008313" cy="871538"/>
          </a:xfrm>
        </p:spPr>
        <p:txBody>
          <a:bodyPr anchor="b"/>
          <a:lstStyle>
            <a:lvl1pPr algn="l">
              <a:defRPr sz="17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04789"/>
            <a:ext cx="5111750" cy="4389834"/>
          </a:xfrm>
        </p:spPr>
        <p:txBody>
          <a:bodyPr/>
          <a:lstStyle>
            <a:lvl1pPr>
              <a:defRPr sz="2900"/>
            </a:lvl1pPr>
            <a:lvl2pPr>
              <a:defRPr sz="2500"/>
            </a:lvl2pPr>
            <a:lvl3pPr>
              <a:defRPr sz="2200"/>
            </a:lvl3pPr>
            <a:lvl4pPr>
              <a:defRPr sz="1700"/>
            </a:lvl4pPr>
            <a:lvl5pPr>
              <a:defRPr sz="1700"/>
            </a:lvl5pPr>
            <a:lvl6pPr>
              <a:defRPr sz="1700"/>
            </a:lvl6pPr>
            <a:lvl7pPr>
              <a:defRPr sz="1700"/>
            </a:lvl7pPr>
            <a:lvl8pPr>
              <a:defRPr sz="1700"/>
            </a:lvl8pPr>
            <a:lvl9pPr>
              <a:defRPr sz="17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076326"/>
            <a:ext cx="3008313" cy="3518297"/>
          </a:xfrm>
        </p:spPr>
        <p:txBody>
          <a:bodyPr/>
          <a:lstStyle>
            <a:lvl1pPr marL="0" indent="0">
              <a:buNone/>
              <a:defRPr sz="1300"/>
            </a:lvl1pPr>
            <a:lvl2pPr marL="408214" indent="0">
              <a:buNone/>
              <a:defRPr sz="1100"/>
            </a:lvl2pPr>
            <a:lvl3pPr marL="816428" indent="0">
              <a:buNone/>
              <a:defRPr sz="1000"/>
            </a:lvl3pPr>
            <a:lvl4pPr marL="1224642" indent="0">
              <a:buNone/>
              <a:defRPr sz="800"/>
            </a:lvl4pPr>
            <a:lvl5pPr marL="1632856" indent="0">
              <a:buNone/>
              <a:defRPr sz="800"/>
            </a:lvl5pPr>
            <a:lvl6pPr marL="2041069" indent="0">
              <a:buNone/>
              <a:defRPr sz="800"/>
            </a:lvl6pPr>
            <a:lvl7pPr marL="2449283" indent="0">
              <a:buNone/>
              <a:defRPr sz="800"/>
            </a:lvl7pPr>
            <a:lvl8pPr marL="2857497" indent="0">
              <a:buNone/>
              <a:defRPr sz="800"/>
            </a:lvl8pPr>
            <a:lvl9pPr marL="3265711" indent="0">
              <a:buNone/>
              <a:defRPr sz="8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9" y="3600449"/>
            <a:ext cx="5486400" cy="425054"/>
          </a:xfrm>
        </p:spPr>
        <p:txBody>
          <a:bodyPr anchor="b"/>
          <a:lstStyle>
            <a:lvl1pPr algn="l">
              <a:defRPr sz="17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9" y="459582"/>
            <a:ext cx="5486400" cy="3086100"/>
          </a:xfrm>
        </p:spPr>
        <p:txBody>
          <a:bodyPr/>
          <a:lstStyle>
            <a:lvl1pPr marL="0" indent="0">
              <a:buNone/>
              <a:defRPr sz="2900"/>
            </a:lvl1pPr>
            <a:lvl2pPr marL="408214" indent="0">
              <a:buNone/>
              <a:defRPr sz="2500"/>
            </a:lvl2pPr>
            <a:lvl3pPr marL="816428" indent="0">
              <a:buNone/>
              <a:defRPr sz="2200"/>
            </a:lvl3pPr>
            <a:lvl4pPr marL="1224642" indent="0">
              <a:buNone/>
              <a:defRPr sz="1700"/>
            </a:lvl4pPr>
            <a:lvl5pPr marL="1632856" indent="0">
              <a:buNone/>
              <a:defRPr sz="1700"/>
            </a:lvl5pPr>
            <a:lvl6pPr marL="2041069" indent="0">
              <a:buNone/>
              <a:defRPr sz="1700"/>
            </a:lvl6pPr>
            <a:lvl7pPr marL="2449283" indent="0">
              <a:buNone/>
              <a:defRPr sz="1700"/>
            </a:lvl7pPr>
            <a:lvl8pPr marL="2857497" indent="0">
              <a:buNone/>
              <a:defRPr sz="1700"/>
            </a:lvl8pPr>
            <a:lvl9pPr marL="3265711" indent="0">
              <a:buNone/>
              <a:defRPr sz="1700"/>
            </a:lvl9pPr>
          </a:lstStyle>
          <a:p>
            <a:endParaRPr lang="el-GR"/>
          </a:p>
        </p:txBody>
      </p:sp>
      <p:sp>
        <p:nvSpPr>
          <p:cNvPr id="4" name="3 - Θέση κειμένου"/>
          <p:cNvSpPr>
            <a:spLocks noGrp="1"/>
          </p:cNvSpPr>
          <p:nvPr>
            <p:ph type="body" sz="half" idx="2"/>
          </p:nvPr>
        </p:nvSpPr>
        <p:spPr>
          <a:xfrm>
            <a:off x="1792289" y="4025504"/>
            <a:ext cx="5486400" cy="603646"/>
          </a:xfrm>
        </p:spPr>
        <p:txBody>
          <a:bodyPr/>
          <a:lstStyle>
            <a:lvl1pPr marL="0" indent="0">
              <a:buNone/>
              <a:defRPr sz="1300"/>
            </a:lvl1pPr>
            <a:lvl2pPr marL="408214" indent="0">
              <a:buNone/>
              <a:defRPr sz="1100"/>
            </a:lvl2pPr>
            <a:lvl3pPr marL="816428" indent="0">
              <a:buNone/>
              <a:defRPr sz="1000"/>
            </a:lvl3pPr>
            <a:lvl4pPr marL="1224642" indent="0">
              <a:buNone/>
              <a:defRPr sz="800"/>
            </a:lvl4pPr>
            <a:lvl5pPr marL="1632856" indent="0">
              <a:buNone/>
              <a:defRPr sz="800"/>
            </a:lvl5pPr>
            <a:lvl6pPr marL="2041069" indent="0">
              <a:buNone/>
              <a:defRPr sz="800"/>
            </a:lvl6pPr>
            <a:lvl7pPr marL="2449283" indent="0">
              <a:buNone/>
              <a:defRPr sz="800"/>
            </a:lvl7pPr>
            <a:lvl8pPr marL="2857497" indent="0">
              <a:buNone/>
              <a:defRPr sz="800"/>
            </a:lvl8pPr>
            <a:lvl9pPr marL="3265711" indent="0">
              <a:buNone/>
              <a:defRPr sz="8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C4B74B-14A3-4ED9-9471-070C9909CA78}" type="datetimeFigureOut">
              <a:rPr lang="el-GR" smtClean="0"/>
              <a:pPr/>
              <a:t>25/2/2024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2E0B24D-7C46-4466-98AF-FDB6227A4A6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1"/>
          </a:xfrm>
          <a:prstGeom prst="rect">
            <a:avLst/>
          </a:prstGeom>
        </p:spPr>
        <p:txBody>
          <a:bodyPr vert="horz" lIns="81643" tIns="40822" rIns="81643" bIns="40822"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81643" tIns="40822" rIns="81643" bIns="40822"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4767264"/>
            <a:ext cx="2133600" cy="273844"/>
          </a:xfrm>
          <a:prstGeom prst="rect">
            <a:avLst/>
          </a:prstGeom>
        </p:spPr>
        <p:txBody>
          <a:bodyPr vert="horz" lIns="81643" tIns="40822" rIns="81643" bIns="40822" rtlCol="0" anchor="ctr"/>
          <a:lstStyle>
            <a:lvl1pPr algn="l">
              <a:defRPr sz="1100">
                <a:solidFill>
                  <a:schemeClr val="tx1">
                    <a:tint val="75000"/>
                  </a:schemeClr>
                </a:solidFill>
              </a:defRPr>
            </a:lvl1pPr>
          </a:lstStyle>
          <a:p>
            <a:fld id="{F4C4B74B-14A3-4ED9-9471-070C9909CA78}" type="datetimeFigureOut">
              <a:rPr lang="el-GR" smtClean="0"/>
              <a:pPr/>
              <a:t>25/2/2024</a:t>
            </a:fld>
            <a:endParaRPr lang="el-GR"/>
          </a:p>
        </p:txBody>
      </p:sp>
      <p:sp>
        <p:nvSpPr>
          <p:cNvPr id="5" name="4 - Θέση υποσέλιδου"/>
          <p:cNvSpPr>
            <a:spLocks noGrp="1"/>
          </p:cNvSpPr>
          <p:nvPr>
            <p:ph type="ftr" sz="quarter" idx="3"/>
          </p:nvPr>
        </p:nvSpPr>
        <p:spPr>
          <a:xfrm>
            <a:off x="3124202" y="4767264"/>
            <a:ext cx="2895600" cy="273844"/>
          </a:xfrm>
          <a:prstGeom prst="rect">
            <a:avLst/>
          </a:prstGeom>
        </p:spPr>
        <p:txBody>
          <a:bodyPr vert="horz" lIns="81643" tIns="40822" rIns="81643" bIns="40822" rtlCol="0" anchor="ctr"/>
          <a:lstStyle>
            <a:lvl1pPr algn="ctr">
              <a:defRPr sz="11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4767264"/>
            <a:ext cx="2133600" cy="273844"/>
          </a:xfrm>
          <a:prstGeom prst="rect">
            <a:avLst/>
          </a:prstGeom>
        </p:spPr>
        <p:txBody>
          <a:bodyPr vert="horz" lIns="81643" tIns="40822" rIns="81643" bIns="40822" rtlCol="0" anchor="ctr"/>
          <a:lstStyle>
            <a:lvl1pPr algn="r">
              <a:defRPr sz="1100">
                <a:solidFill>
                  <a:schemeClr val="tx1">
                    <a:tint val="75000"/>
                  </a:schemeClr>
                </a:solidFill>
              </a:defRPr>
            </a:lvl1pPr>
          </a:lstStyle>
          <a:p>
            <a:fld id="{D2E0B24D-7C46-4466-98AF-FDB6227A4A6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16428" rtl="0" eaLnBrk="1" latinLnBrk="0" hangingPunct="1">
        <a:spcBef>
          <a:spcPct val="0"/>
        </a:spcBef>
        <a:buNone/>
        <a:defRPr sz="4000" kern="1200">
          <a:solidFill>
            <a:schemeClr val="tx1"/>
          </a:solidFill>
          <a:latin typeface="+mj-lt"/>
          <a:ea typeface="+mj-ea"/>
          <a:cs typeface="+mj-cs"/>
        </a:defRPr>
      </a:lvl1pPr>
    </p:titleStyle>
    <p:bodyStyle>
      <a:lvl1pPr marL="306160" indent="-306160" algn="l" defTabSz="816428"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663347" indent="-255133" algn="l" defTabSz="816428"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20535" indent="-204108" algn="l" defTabSz="816428"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28749" indent="-204108" algn="l" defTabSz="816428"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836963" indent="-204108" algn="l" defTabSz="816428"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245177" indent="-204108" algn="l" defTabSz="816428"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653391" indent="-204108" algn="l" defTabSz="816428"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3061605" indent="-204108" algn="l" defTabSz="816428"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469819" indent="-204108" algn="l" defTabSz="816428"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l-GR"/>
      </a:defPPr>
      <a:lvl1pPr marL="0" algn="l" defTabSz="816428" rtl="0" eaLnBrk="1" latinLnBrk="0" hangingPunct="1">
        <a:defRPr sz="1600" kern="1200">
          <a:solidFill>
            <a:schemeClr val="tx1"/>
          </a:solidFill>
          <a:latin typeface="+mn-lt"/>
          <a:ea typeface="+mn-ea"/>
          <a:cs typeface="+mn-cs"/>
        </a:defRPr>
      </a:lvl1pPr>
      <a:lvl2pPr marL="408214" algn="l" defTabSz="816428" rtl="0" eaLnBrk="1" latinLnBrk="0" hangingPunct="1">
        <a:defRPr sz="1600" kern="1200">
          <a:solidFill>
            <a:schemeClr val="tx1"/>
          </a:solidFill>
          <a:latin typeface="+mn-lt"/>
          <a:ea typeface="+mn-ea"/>
          <a:cs typeface="+mn-cs"/>
        </a:defRPr>
      </a:lvl2pPr>
      <a:lvl3pPr marL="816428" algn="l" defTabSz="816428" rtl="0" eaLnBrk="1" latinLnBrk="0" hangingPunct="1">
        <a:defRPr sz="1600" kern="1200">
          <a:solidFill>
            <a:schemeClr val="tx1"/>
          </a:solidFill>
          <a:latin typeface="+mn-lt"/>
          <a:ea typeface="+mn-ea"/>
          <a:cs typeface="+mn-cs"/>
        </a:defRPr>
      </a:lvl3pPr>
      <a:lvl4pPr marL="1224642" algn="l" defTabSz="816428" rtl="0" eaLnBrk="1" latinLnBrk="0" hangingPunct="1">
        <a:defRPr sz="1600" kern="1200">
          <a:solidFill>
            <a:schemeClr val="tx1"/>
          </a:solidFill>
          <a:latin typeface="+mn-lt"/>
          <a:ea typeface="+mn-ea"/>
          <a:cs typeface="+mn-cs"/>
        </a:defRPr>
      </a:lvl4pPr>
      <a:lvl5pPr marL="1632856" algn="l" defTabSz="816428" rtl="0" eaLnBrk="1" latinLnBrk="0" hangingPunct="1">
        <a:defRPr sz="1600" kern="1200">
          <a:solidFill>
            <a:schemeClr val="tx1"/>
          </a:solidFill>
          <a:latin typeface="+mn-lt"/>
          <a:ea typeface="+mn-ea"/>
          <a:cs typeface="+mn-cs"/>
        </a:defRPr>
      </a:lvl5pPr>
      <a:lvl6pPr marL="2041069" algn="l" defTabSz="816428" rtl="0" eaLnBrk="1" latinLnBrk="0" hangingPunct="1">
        <a:defRPr sz="1600" kern="1200">
          <a:solidFill>
            <a:schemeClr val="tx1"/>
          </a:solidFill>
          <a:latin typeface="+mn-lt"/>
          <a:ea typeface="+mn-ea"/>
          <a:cs typeface="+mn-cs"/>
        </a:defRPr>
      </a:lvl6pPr>
      <a:lvl7pPr marL="2449283" algn="l" defTabSz="816428" rtl="0" eaLnBrk="1" latinLnBrk="0" hangingPunct="1">
        <a:defRPr sz="1600" kern="1200">
          <a:solidFill>
            <a:schemeClr val="tx1"/>
          </a:solidFill>
          <a:latin typeface="+mn-lt"/>
          <a:ea typeface="+mn-ea"/>
          <a:cs typeface="+mn-cs"/>
        </a:defRPr>
      </a:lvl7pPr>
      <a:lvl8pPr marL="2857497" algn="l" defTabSz="816428" rtl="0" eaLnBrk="1" latinLnBrk="0" hangingPunct="1">
        <a:defRPr sz="1600" kern="1200">
          <a:solidFill>
            <a:schemeClr val="tx1"/>
          </a:solidFill>
          <a:latin typeface="+mn-lt"/>
          <a:ea typeface="+mn-ea"/>
          <a:cs typeface="+mn-cs"/>
        </a:defRPr>
      </a:lvl8pPr>
      <a:lvl9pPr marL="3265711" algn="l" defTabSz="81642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097488"/>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b="1" dirty="0" smtClean="0">
                <a:solidFill>
                  <a:schemeClr val="bg2"/>
                </a:solidFill>
                <a:latin typeface="Arial" pitchFamily="34" charset="0"/>
                <a:cs typeface="Arial" pitchFamily="34" charset="0"/>
              </a:rPr>
              <a:t>Exploring the Role of Genetic Counseling in Neurodegenerative Disorders </a:t>
            </a:r>
            <a:endParaRPr lang="el-GR" b="1" dirty="0">
              <a:solidFill>
                <a:schemeClr val="bg2"/>
              </a:solidFill>
              <a:latin typeface="Arial" pitchFamily="34" charset="0"/>
              <a:cs typeface="Arial" pitchFamily="34" charset="0"/>
            </a:endParaRPr>
          </a:p>
        </p:txBody>
      </p:sp>
      <p:sp>
        <p:nvSpPr>
          <p:cNvPr id="5" name="4 - TextBox"/>
          <p:cNvSpPr txBox="1"/>
          <p:nvPr/>
        </p:nvSpPr>
        <p:spPr>
          <a:xfrm>
            <a:off x="1857356" y="642924"/>
            <a:ext cx="5049231" cy="485114"/>
          </a:xfrm>
          <a:prstGeom prst="rect">
            <a:avLst/>
          </a:prstGeom>
          <a:noFill/>
        </p:spPr>
        <p:txBody>
          <a:bodyPr wrap="none" lIns="145143" tIns="72571" rIns="145143" bIns="72571" rtlCol="0">
            <a:spAutoFit/>
          </a:bodyPr>
          <a:lstStyle/>
          <a:p>
            <a:pPr algn="ctr"/>
            <a:r>
              <a:rPr lang="en-US" sz="1100" b="1" dirty="0">
                <a:solidFill>
                  <a:schemeClr val="bg2"/>
                </a:solidFill>
                <a:latin typeface="Calibri" pitchFamily="34" charset="0"/>
                <a:cs typeface="Calibri" pitchFamily="34" charset="0"/>
              </a:rPr>
              <a:t>Keramida Maria</a:t>
            </a:r>
          </a:p>
          <a:p>
            <a:pPr algn="ctr"/>
            <a:r>
              <a:rPr lang="en-US" sz="1100" dirty="0" smtClean="0">
                <a:solidFill>
                  <a:schemeClr val="bg2"/>
                </a:solidFill>
                <a:latin typeface="Calibri" pitchFamily="34" charset="0"/>
                <a:cs typeface="Calibri" pitchFamily="34" charset="0"/>
              </a:rPr>
              <a:t>BSc Psychology, University of Sunderland Faculty of Health Sciences and Well-being</a:t>
            </a:r>
            <a:endParaRPr lang="el-GR" sz="1100" dirty="0">
              <a:solidFill>
                <a:schemeClr val="bg2"/>
              </a:solidFill>
              <a:latin typeface="Calibri" pitchFamily="34" charset="0"/>
              <a:cs typeface="Calibri" pitchFamily="34" charset="0"/>
            </a:endParaRPr>
          </a:p>
        </p:txBody>
      </p:sp>
      <p:sp>
        <p:nvSpPr>
          <p:cNvPr id="6" name="5 - Ορθογώνιο"/>
          <p:cNvSpPr/>
          <p:nvPr/>
        </p:nvSpPr>
        <p:spPr>
          <a:xfrm>
            <a:off x="285720" y="1214428"/>
            <a:ext cx="2154360" cy="226809"/>
          </a:xfrm>
          <a:prstGeom prst="rect">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sz="1100" b="1" dirty="0" smtClean="0">
                <a:latin typeface="Century Gothic" pitchFamily="34" charset="0"/>
                <a:cs typeface="Arial" pitchFamily="34" charset="0"/>
              </a:rPr>
              <a:t>INTRODUCTION</a:t>
            </a:r>
            <a:endParaRPr lang="el-GR" sz="1100" b="1" dirty="0">
              <a:latin typeface="Century Gothic" pitchFamily="34" charset="0"/>
              <a:cs typeface="Arial" pitchFamily="34" charset="0"/>
            </a:endParaRPr>
          </a:p>
        </p:txBody>
      </p:sp>
      <p:sp>
        <p:nvSpPr>
          <p:cNvPr id="8" name="Text Placeholder 1">
            <a:extLst>
              <a:ext uri="{FF2B5EF4-FFF2-40B4-BE49-F238E27FC236}">
                <a16:creationId xmlns:a16="http://schemas.microsoft.com/office/drawing/2014/main" xmlns="" id="{88208401-4136-26C7-8020-5B3EDB34A180}"/>
              </a:ext>
            </a:extLst>
          </p:cNvPr>
          <p:cNvSpPr txBox="1">
            <a:spLocks/>
          </p:cNvSpPr>
          <p:nvPr/>
        </p:nvSpPr>
        <p:spPr>
          <a:xfrm>
            <a:off x="142844" y="1071552"/>
            <a:ext cx="2428892" cy="2857502"/>
          </a:xfrm>
          <a:prstGeom prst="rect">
            <a:avLst/>
          </a:prstGeom>
        </p:spPr>
        <p:txBody>
          <a:bodyPr vert="horz" lIns="81643" tIns="40822" rIns="81643" bIns="40822" rtlCol="0" anchor="ctr"/>
          <a:lstStyle/>
          <a:p>
            <a:pPr algn="just"/>
            <a:r>
              <a:rPr lang="en-US" sz="1000" dirty="0" smtClean="0">
                <a:latin typeface="Century Gothic" pitchFamily="34" charset="0"/>
              </a:rPr>
              <a:t>Neurodegenerative disorders pose a significant challenge to individuals and their families, making </a:t>
            </a:r>
            <a:r>
              <a:rPr lang="en-US" sz="1000" dirty="0" smtClean="0">
                <a:latin typeface="Century Gothic" pitchFamily="34" charset="0"/>
              </a:rPr>
              <a:t>a </a:t>
            </a:r>
            <a:r>
              <a:rPr lang="en-US" sz="1000" dirty="0" smtClean="0">
                <a:latin typeface="Century Gothic" pitchFamily="34" charset="0"/>
              </a:rPr>
              <a:t>comprehensive understanding of the role of genetic counseling </a:t>
            </a:r>
            <a:r>
              <a:rPr lang="en-US" sz="1000" dirty="0" smtClean="0">
                <a:latin typeface="Century Gothic" pitchFamily="34" charset="0"/>
              </a:rPr>
              <a:t>necessary in </a:t>
            </a:r>
            <a:r>
              <a:rPr lang="en-US" sz="1000" dirty="0" smtClean="0">
                <a:latin typeface="Century Gothic" pitchFamily="34" charset="0"/>
              </a:rPr>
              <a:t>managing these conditions. Recent advancements in genetic testing have significantly enhanced diagnosis and management of neurodegenerative diseases, offering insights into accurate diagnosis and family risk assessment.</a:t>
            </a:r>
            <a:endParaRPr kumimoji="0" lang="en-US" sz="1000" b="0" i="0" u="none" strike="noStrike" kern="1200" cap="none" spc="0" normalizeH="0" baseline="0" noProof="0" dirty="0">
              <a:ln>
                <a:noFill/>
              </a:ln>
              <a:effectLst/>
              <a:uLnTx/>
              <a:uFillTx/>
              <a:latin typeface="Century Gothic" pitchFamily="34" charset="0"/>
            </a:endParaRPr>
          </a:p>
        </p:txBody>
      </p:sp>
      <p:sp>
        <p:nvSpPr>
          <p:cNvPr id="9" name="8 - Ορθογώνιο"/>
          <p:cNvSpPr/>
          <p:nvPr/>
        </p:nvSpPr>
        <p:spPr>
          <a:xfrm>
            <a:off x="3000364" y="3429006"/>
            <a:ext cx="2154360" cy="226809"/>
          </a:xfrm>
          <a:prstGeom prst="rect">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sz="1100" b="1" dirty="0" smtClean="0">
                <a:latin typeface="Century Gothic" pitchFamily="34" charset="0"/>
                <a:cs typeface="Arial" pitchFamily="34" charset="0"/>
              </a:rPr>
              <a:t>AIM </a:t>
            </a:r>
            <a:endParaRPr lang="el-GR" sz="1100" b="1" dirty="0">
              <a:latin typeface="Century Gothic" pitchFamily="34" charset="0"/>
              <a:cs typeface="Arial" pitchFamily="34" charset="0"/>
            </a:endParaRPr>
          </a:p>
        </p:txBody>
      </p:sp>
      <p:sp>
        <p:nvSpPr>
          <p:cNvPr id="10" name="Text Placeholder 1">
            <a:extLst>
              <a:ext uri="{FF2B5EF4-FFF2-40B4-BE49-F238E27FC236}">
                <a16:creationId xmlns:a16="http://schemas.microsoft.com/office/drawing/2014/main" xmlns="" id="{88208401-4136-26C7-8020-5B3EDB34A180}"/>
              </a:ext>
            </a:extLst>
          </p:cNvPr>
          <p:cNvSpPr txBox="1">
            <a:spLocks/>
          </p:cNvSpPr>
          <p:nvPr/>
        </p:nvSpPr>
        <p:spPr>
          <a:xfrm>
            <a:off x="2928926" y="3429006"/>
            <a:ext cx="2357454" cy="1714494"/>
          </a:xfrm>
          <a:prstGeom prst="rect">
            <a:avLst/>
          </a:prstGeom>
        </p:spPr>
        <p:txBody>
          <a:bodyPr vert="horz" lIns="81643" tIns="40822" rIns="81643" bIns="40822" rtlCol="0" anchor="ctr"/>
          <a:lstStyle/>
          <a:p>
            <a:pPr algn="just"/>
            <a:r>
              <a:rPr lang="en-US" sz="1000" dirty="0" smtClean="0">
                <a:latin typeface="Century Gothic" pitchFamily="34" charset="0"/>
              </a:rPr>
              <a:t>Synthesize existing </a:t>
            </a:r>
            <a:r>
              <a:rPr lang="en-US" sz="1000" dirty="0">
                <a:latin typeface="Century Gothic" pitchFamily="34" charset="0"/>
              </a:rPr>
              <a:t>knowledge providing a comprehensive understanding of the genetic factors contributing to these conditions and their future applications on early diagnosis.</a:t>
            </a:r>
            <a:endParaRPr lang="el-GR" sz="1000" dirty="0">
              <a:latin typeface="Century Gothic" pitchFamily="34" charset="0"/>
            </a:endParaRPr>
          </a:p>
          <a:p>
            <a:endParaRPr kumimoji="0" lang="en-US" sz="1100" b="0" i="0" u="none" strike="noStrike" kern="1200" cap="none" spc="0" normalizeH="0" baseline="0" noProof="0" dirty="0">
              <a:ln>
                <a:noFill/>
              </a:ln>
              <a:effectLst/>
              <a:uLnTx/>
              <a:uFillTx/>
              <a:latin typeface="+mn-lt"/>
              <a:ea typeface="+mn-ea"/>
              <a:cs typeface="+mn-cs"/>
            </a:endParaRPr>
          </a:p>
        </p:txBody>
      </p:sp>
      <p:pic>
        <p:nvPicPr>
          <p:cNvPr id="11266" name="Picture 2" descr="Stanford Medicine-led study clarifies how 'junk DNA' influences gene  expression | News Center | Stanford Medicine"/>
          <p:cNvPicPr>
            <a:picLocks noChangeAspect="1" noChangeArrowheads="1"/>
          </p:cNvPicPr>
          <p:nvPr/>
        </p:nvPicPr>
        <p:blipFill>
          <a:blip r:embed="rId2" cstate="print"/>
          <a:srcRect/>
          <a:stretch>
            <a:fillRect/>
          </a:stretch>
        </p:blipFill>
        <p:spPr bwMode="auto">
          <a:xfrm>
            <a:off x="214282" y="3571882"/>
            <a:ext cx="2357454" cy="1381186"/>
          </a:xfrm>
          <a:prstGeom prst="rect">
            <a:avLst/>
          </a:prstGeom>
          <a:ln>
            <a:noFill/>
          </a:ln>
          <a:effectLst>
            <a:outerShdw blurRad="292100" dist="139700" dir="2700000" algn="tl" rotWithShape="0">
              <a:srgbClr val="333333">
                <a:alpha val="65000"/>
              </a:srgbClr>
            </a:outerShdw>
          </a:effectLst>
        </p:spPr>
      </p:pic>
      <p:sp>
        <p:nvSpPr>
          <p:cNvPr id="12" name="11 - Ορθογώνιο"/>
          <p:cNvSpPr/>
          <p:nvPr/>
        </p:nvSpPr>
        <p:spPr>
          <a:xfrm>
            <a:off x="6000760" y="1214428"/>
            <a:ext cx="2154360" cy="226809"/>
          </a:xfrm>
          <a:prstGeom prst="rect">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sz="1100" b="1" dirty="0" smtClean="0">
                <a:latin typeface="Century Gothic" pitchFamily="34" charset="0"/>
                <a:cs typeface="Arial" pitchFamily="34" charset="0"/>
              </a:rPr>
              <a:t>METHODS </a:t>
            </a:r>
            <a:endParaRPr lang="el-GR" sz="1100" b="1" dirty="0">
              <a:latin typeface="Century Gothic" pitchFamily="34" charset="0"/>
              <a:cs typeface="Arial" pitchFamily="34" charset="0"/>
            </a:endParaRPr>
          </a:p>
        </p:txBody>
      </p:sp>
      <p:sp>
        <p:nvSpPr>
          <p:cNvPr id="11268" name="AutoShape 4"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0" name="AutoShape 6"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2" name="AutoShape 8"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4" name="AutoShape 10"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6" name="AutoShape 12" descr="A vector image showing a couple attending genetic counselin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 name="Text Placeholder 1">
            <a:extLst>
              <a:ext uri="{FF2B5EF4-FFF2-40B4-BE49-F238E27FC236}">
                <a16:creationId xmlns:a16="http://schemas.microsoft.com/office/drawing/2014/main" xmlns="" id="{88208401-4136-26C7-8020-5B3EDB34A180}"/>
              </a:ext>
            </a:extLst>
          </p:cNvPr>
          <p:cNvSpPr txBox="1">
            <a:spLocks/>
          </p:cNvSpPr>
          <p:nvPr/>
        </p:nvSpPr>
        <p:spPr>
          <a:xfrm>
            <a:off x="2928926" y="1214428"/>
            <a:ext cx="2357454" cy="2071702"/>
          </a:xfrm>
          <a:prstGeom prst="rect">
            <a:avLst/>
          </a:prstGeom>
        </p:spPr>
        <p:txBody>
          <a:bodyPr vert="horz" lIns="81643" tIns="40822" rIns="81643" bIns="40822" rtlCol="0" anchor="ctr"/>
          <a:lstStyle/>
          <a:p>
            <a:pPr algn="just"/>
            <a:r>
              <a:rPr lang="en-US" sz="920" dirty="0" smtClean="0">
                <a:latin typeface="Century Gothic" pitchFamily="34" charset="0"/>
              </a:rPr>
              <a:t>As genetic testing becomes more accessible, both through medical channels and direct-to-consumer options, the ethical and communicative aspects of conveying severe health risks demand careful consideration. This literature review delves into the role of genetic counseling for neurodegenerative disorders including Alzheimer's disease (AD), vascular dementia (</a:t>
            </a:r>
            <a:r>
              <a:rPr lang="en-US" sz="920" dirty="0" err="1" smtClean="0">
                <a:latin typeface="Century Gothic" pitchFamily="34" charset="0"/>
              </a:rPr>
              <a:t>VaD</a:t>
            </a:r>
            <a:r>
              <a:rPr lang="en-US" sz="920" dirty="0" smtClean="0">
                <a:latin typeface="Century Gothic" pitchFamily="34" charset="0"/>
              </a:rPr>
              <a:t>), Parkinson's disease (PD), dementia with </a:t>
            </a:r>
            <a:r>
              <a:rPr lang="en-US" sz="920" dirty="0" err="1" smtClean="0">
                <a:latin typeface="Century Gothic" pitchFamily="34" charset="0"/>
              </a:rPr>
              <a:t>Lewy</a:t>
            </a:r>
            <a:r>
              <a:rPr lang="en-US" sz="920" dirty="0" smtClean="0">
                <a:latin typeface="Century Gothic" pitchFamily="34" charset="0"/>
              </a:rPr>
              <a:t> bodies (DLB), </a:t>
            </a:r>
            <a:r>
              <a:rPr lang="en-US" sz="920" dirty="0" err="1" smtClean="0">
                <a:latin typeface="Century Gothic" pitchFamily="34" charset="0"/>
              </a:rPr>
              <a:t>frontotemporal</a:t>
            </a:r>
            <a:r>
              <a:rPr lang="en-US" sz="920" dirty="0" smtClean="0">
                <a:latin typeface="Century Gothic" pitchFamily="34" charset="0"/>
              </a:rPr>
              <a:t> lobar degeneration (FTLD), and Huntington's disease (HD). </a:t>
            </a:r>
            <a:endParaRPr kumimoji="0" lang="en-US" sz="920" b="0" i="0" u="none" strike="noStrike" kern="1200" cap="none" spc="0" normalizeH="0" baseline="0" noProof="0" dirty="0">
              <a:ln>
                <a:noFill/>
              </a:ln>
              <a:effectLst/>
              <a:uLnTx/>
              <a:uFillTx/>
              <a:latin typeface="Century Gothic" pitchFamily="34" charset="0"/>
            </a:endParaRPr>
          </a:p>
        </p:txBody>
      </p:sp>
      <p:sp>
        <p:nvSpPr>
          <p:cNvPr id="21" name="20 - TextBox"/>
          <p:cNvSpPr txBox="1"/>
          <p:nvPr/>
        </p:nvSpPr>
        <p:spPr>
          <a:xfrm>
            <a:off x="6429388" y="1643056"/>
            <a:ext cx="1563826" cy="338554"/>
          </a:xfrm>
          <a:prstGeom prst="rect">
            <a:avLst/>
          </a:prstGeom>
          <a:noFill/>
        </p:spPr>
        <p:txBody>
          <a:bodyPr wrap="none" rtlCol="0">
            <a:spAutoFit/>
          </a:bodyPr>
          <a:lstStyle/>
          <a:p>
            <a:r>
              <a:rPr lang="en-US" dirty="0" smtClean="0">
                <a:solidFill>
                  <a:schemeClr val="bg1"/>
                </a:solidFill>
              </a:rPr>
              <a:t>Database Search</a:t>
            </a:r>
            <a:endParaRPr lang="el-GR" dirty="0">
              <a:solidFill>
                <a:schemeClr val="bg1"/>
              </a:solidFill>
            </a:endParaRPr>
          </a:p>
        </p:txBody>
      </p:sp>
      <p:sp>
        <p:nvSpPr>
          <p:cNvPr id="22" name="21 - TextBox"/>
          <p:cNvSpPr txBox="1"/>
          <p:nvPr/>
        </p:nvSpPr>
        <p:spPr>
          <a:xfrm>
            <a:off x="5643570" y="1643056"/>
            <a:ext cx="2857520" cy="1061829"/>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3500000" scaled="1"/>
            <a:tileRect/>
          </a:gradFill>
          <a:ln>
            <a:solidFill>
              <a:srgbClr val="4B156D"/>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900" dirty="0">
                <a:latin typeface="Century Gothic" pitchFamily="34" charset="0"/>
              </a:rPr>
              <a:t>A </a:t>
            </a:r>
            <a:r>
              <a:rPr lang="en-US" sz="900" b="1" dirty="0">
                <a:latin typeface="Century Gothic" pitchFamily="34" charset="0"/>
              </a:rPr>
              <a:t>database search </a:t>
            </a:r>
            <a:r>
              <a:rPr lang="en-US" sz="900" dirty="0">
                <a:latin typeface="Century Gothic" pitchFamily="34" charset="0"/>
              </a:rPr>
              <a:t>was conducted on Google Scholar and </a:t>
            </a:r>
            <a:r>
              <a:rPr lang="en-US" sz="900" dirty="0" err="1">
                <a:latin typeface="Century Gothic" pitchFamily="34" charset="0"/>
              </a:rPr>
              <a:t>PubMed</a:t>
            </a:r>
            <a:r>
              <a:rPr lang="en-US" sz="900" dirty="0">
                <a:latin typeface="Century Gothic" pitchFamily="34" charset="0"/>
              </a:rPr>
              <a:t>, utilizing the keywords: "Genetic counseling" in combination with "Neurodegenerative Disorders," "Alzheimer’s Disease," "</a:t>
            </a:r>
            <a:r>
              <a:rPr lang="en-US" sz="900" dirty="0" err="1">
                <a:latin typeface="Century Gothic" pitchFamily="34" charset="0"/>
              </a:rPr>
              <a:t>Lewy</a:t>
            </a:r>
            <a:r>
              <a:rPr lang="en-US" sz="900" dirty="0">
                <a:latin typeface="Century Gothic" pitchFamily="34" charset="0"/>
              </a:rPr>
              <a:t> Body Dementia", “Vascular Dementia” "Parkinson’s Disease" and "Huntington’s Disease." </a:t>
            </a:r>
            <a:endParaRPr lang="el-GR" sz="900" dirty="0">
              <a:latin typeface="Century Gothic" pitchFamily="34" charset="0"/>
            </a:endParaRPr>
          </a:p>
        </p:txBody>
      </p:sp>
      <p:sp>
        <p:nvSpPr>
          <p:cNvPr id="27" name="26 - TextBox"/>
          <p:cNvSpPr txBox="1"/>
          <p:nvPr/>
        </p:nvSpPr>
        <p:spPr>
          <a:xfrm>
            <a:off x="5643570" y="3071816"/>
            <a:ext cx="2857520" cy="646331"/>
          </a:xfrm>
          <a:prstGeom prst="rect">
            <a:avLst/>
          </a:prstGeom>
          <a:solidFill>
            <a:schemeClr val="accent4">
              <a:lumMod val="40000"/>
              <a:lumOff val="60000"/>
            </a:schemeClr>
          </a:solidFill>
          <a:ln w="19050">
            <a:solidFill>
              <a:srgbClr val="4B156D"/>
            </a:solidFill>
          </a:ln>
        </p:spPr>
        <p:txBody>
          <a:bodyPr wrap="square" rtlCol="0">
            <a:spAutoFit/>
          </a:bodyPr>
          <a:lstStyle/>
          <a:p>
            <a:r>
              <a:rPr lang="en-US" sz="900" dirty="0" smtClean="0">
                <a:latin typeface="Century Gothic" pitchFamily="34" charset="0"/>
              </a:rPr>
              <a:t>A </a:t>
            </a:r>
            <a:r>
              <a:rPr lang="en-US" sz="900" b="1" dirty="0" smtClean="0">
                <a:latin typeface="Century Gothic" pitchFamily="34" charset="0"/>
              </a:rPr>
              <a:t>filter </a:t>
            </a:r>
            <a:r>
              <a:rPr lang="en-US" sz="900" dirty="0" smtClean="0">
                <a:latin typeface="Century Gothic" pitchFamily="34" charset="0"/>
              </a:rPr>
              <a:t>was applied to prioritize studies within the </a:t>
            </a:r>
            <a:r>
              <a:rPr lang="en-US" sz="900" b="1" dirty="0" smtClean="0">
                <a:latin typeface="Century Gothic" pitchFamily="34" charset="0"/>
              </a:rPr>
              <a:t>last 5 years</a:t>
            </a:r>
            <a:r>
              <a:rPr lang="en-US" sz="900" dirty="0" smtClean="0">
                <a:latin typeface="Century Gothic" pitchFamily="34" charset="0"/>
              </a:rPr>
              <a:t>. The </a:t>
            </a:r>
            <a:r>
              <a:rPr lang="en-US" sz="900" dirty="0">
                <a:latin typeface="Century Gothic" pitchFamily="34" charset="0"/>
              </a:rPr>
              <a:t>literature review </a:t>
            </a:r>
            <a:r>
              <a:rPr lang="en-US" sz="900" b="1" dirty="0">
                <a:latin typeface="Century Gothic" pitchFamily="34" charset="0"/>
              </a:rPr>
              <a:t>included</a:t>
            </a:r>
            <a:r>
              <a:rPr lang="en-US" sz="900" dirty="0">
                <a:latin typeface="Century Gothic" pitchFamily="34" charset="0"/>
              </a:rPr>
              <a:t>: </a:t>
            </a:r>
            <a:r>
              <a:rPr lang="en-US" sz="900" dirty="0" smtClean="0">
                <a:latin typeface="Century Gothic" pitchFamily="34" charset="0"/>
              </a:rPr>
              <a:t>peer-reviewed research </a:t>
            </a:r>
            <a:r>
              <a:rPr lang="en-US" sz="900" dirty="0">
                <a:latin typeface="Century Gothic" pitchFamily="34" charset="0"/>
              </a:rPr>
              <a:t>articles, systematic reviews, and </a:t>
            </a:r>
            <a:r>
              <a:rPr lang="en-US" sz="900" dirty="0" smtClean="0">
                <a:latin typeface="Century Gothic" pitchFamily="34" charset="0"/>
              </a:rPr>
              <a:t>meta-analyses.</a:t>
            </a:r>
            <a:endParaRPr lang="el-GR" sz="900" dirty="0">
              <a:latin typeface="Century Gothic" pitchFamily="34" charset="0"/>
            </a:endParaRPr>
          </a:p>
        </p:txBody>
      </p:sp>
      <p:sp>
        <p:nvSpPr>
          <p:cNvPr id="29" name="28 - Βέλος προς τα κάτω"/>
          <p:cNvSpPr/>
          <p:nvPr/>
        </p:nvSpPr>
        <p:spPr>
          <a:xfrm>
            <a:off x="6858016" y="2714626"/>
            <a:ext cx="285752" cy="357190"/>
          </a:xfrm>
          <a:prstGeom prst="downArrow">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29 - TextBox"/>
          <p:cNvSpPr txBox="1"/>
          <p:nvPr/>
        </p:nvSpPr>
        <p:spPr>
          <a:xfrm>
            <a:off x="5643570" y="4143386"/>
            <a:ext cx="2857520" cy="507831"/>
          </a:xfrm>
          <a:prstGeom prst="rect">
            <a:avLst/>
          </a:prstGeom>
          <a:solidFill>
            <a:schemeClr val="accent4">
              <a:lumMod val="40000"/>
              <a:lumOff val="60000"/>
            </a:schemeClr>
          </a:solidFill>
          <a:ln w="19050">
            <a:solidFill>
              <a:srgbClr val="4B156D"/>
            </a:solidFill>
          </a:ln>
        </p:spPr>
        <p:txBody>
          <a:bodyPr wrap="square" rtlCol="0">
            <a:spAutoFit/>
          </a:bodyPr>
          <a:lstStyle/>
          <a:p>
            <a:r>
              <a:rPr lang="en-US" sz="900" dirty="0" smtClean="0">
                <a:latin typeface="Century Gothic" pitchFamily="34" charset="0"/>
              </a:rPr>
              <a:t>Relevant </a:t>
            </a:r>
            <a:r>
              <a:rPr lang="en-US" sz="900" b="1" dirty="0" smtClean="0">
                <a:latin typeface="Century Gothic" pitchFamily="34" charset="0"/>
              </a:rPr>
              <a:t>data were extracted</a:t>
            </a:r>
            <a:r>
              <a:rPr lang="en-US" sz="900" dirty="0" smtClean="0">
                <a:latin typeface="Century Gothic" pitchFamily="34" charset="0"/>
              </a:rPr>
              <a:t> and </a:t>
            </a:r>
            <a:r>
              <a:rPr lang="en-US" sz="900" b="1" dirty="0" smtClean="0">
                <a:latin typeface="Century Gothic" pitchFamily="34" charset="0"/>
              </a:rPr>
              <a:t>summarized in thematic categories.</a:t>
            </a:r>
            <a:r>
              <a:rPr lang="en-US" sz="900" dirty="0" smtClean="0">
                <a:latin typeface="Century Gothic" pitchFamily="34" charset="0"/>
              </a:rPr>
              <a:t> Lastly, the </a:t>
            </a:r>
            <a:r>
              <a:rPr lang="en-US" sz="900" dirty="0" smtClean="0">
                <a:latin typeface="Century Gothic" pitchFamily="34" charset="0"/>
              </a:rPr>
              <a:t>data</a:t>
            </a:r>
            <a:r>
              <a:rPr lang="el-GR" sz="900" dirty="0" smtClean="0">
                <a:latin typeface="Century Gothic" pitchFamily="34" charset="0"/>
              </a:rPr>
              <a:t> </a:t>
            </a:r>
            <a:r>
              <a:rPr lang="en-US" sz="900" dirty="0" smtClean="0">
                <a:latin typeface="Century Gothic" pitchFamily="34" charset="0"/>
              </a:rPr>
              <a:t>were used </a:t>
            </a:r>
            <a:r>
              <a:rPr lang="en-US" sz="900" dirty="0" smtClean="0">
                <a:latin typeface="Century Gothic" pitchFamily="34" charset="0"/>
              </a:rPr>
              <a:t>to </a:t>
            </a:r>
            <a:r>
              <a:rPr lang="en-US" sz="900" b="1" dirty="0" smtClean="0">
                <a:latin typeface="Century Gothic" pitchFamily="34" charset="0"/>
              </a:rPr>
              <a:t>synthesize</a:t>
            </a:r>
            <a:r>
              <a:rPr lang="en-US" sz="900" dirty="0" smtClean="0">
                <a:latin typeface="Century Gothic" pitchFamily="34" charset="0"/>
              </a:rPr>
              <a:t> the final results.</a:t>
            </a:r>
            <a:endParaRPr lang="el-GR" sz="900" dirty="0">
              <a:latin typeface="Century Gothic" pitchFamily="34" charset="0"/>
            </a:endParaRPr>
          </a:p>
        </p:txBody>
      </p:sp>
      <p:sp>
        <p:nvSpPr>
          <p:cNvPr id="23" name="22 - Βέλος προς τα κάτω"/>
          <p:cNvSpPr/>
          <p:nvPr/>
        </p:nvSpPr>
        <p:spPr>
          <a:xfrm>
            <a:off x="6858016" y="3714758"/>
            <a:ext cx="285752" cy="428628"/>
          </a:xfrm>
          <a:prstGeom prst="downArrow">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097488"/>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b="1" dirty="0" smtClean="0">
                <a:solidFill>
                  <a:schemeClr val="bg2"/>
                </a:solidFill>
                <a:latin typeface="Arial" pitchFamily="34" charset="0"/>
                <a:cs typeface="Arial" pitchFamily="34" charset="0"/>
              </a:rPr>
              <a:t>Exploring the Role of Genetic Counseling in Neurodegenerative Disorders </a:t>
            </a:r>
            <a:endParaRPr lang="el-GR" b="1" dirty="0">
              <a:solidFill>
                <a:schemeClr val="bg2"/>
              </a:solidFill>
              <a:latin typeface="Arial" pitchFamily="34" charset="0"/>
              <a:cs typeface="Arial" pitchFamily="34" charset="0"/>
            </a:endParaRPr>
          </a:p>
        </p:txBody>
      </p:sp>
      <p:sp>
        <p:nvSpPr>
          <p:cNvPr id="5" name="4 - TextBox"/>
          <p:cNvSpPr txBox="1"/>
          <p:nvPr/>
        </p:nvSpPr>
        <p:spPr>
          <a:xfrm>
            <a:off x="1857356" y="642924"/>
            <a:ext cx="5049231" cy="485114"/>
          </a:xfrm>
          <a:prstGeom prst="rect">
            <a:avLst/>
          </a:prstGeom>
          <a:noFill/>
        </p:spPr>
        <p:txBody>
          <a:bodyPr wrap="none" lIns="145143" tIns="72571" rIns="145143" bIns="72571" rtlCol="0">
            <a:spAutoFit/>
          </a:bodyPr>
          <a:lstStyle/>
          <a:p>
            <a:pPr algn="ctr"/>
            <a:r>
              <a:rPr lang="en-US" sz="1100" b="1" dirty="0">
                <a:solidFill>
                  <a:schemeClr val="bg2"/>
                </a:solidFill>
                <a:latin typeface="Calibri" pitchFamily="34" charset="0"/>
                <a:cs typeface="Calibri" pitchFamily="34" charset="0"/>
              </a:rPr>
              <a:t>Keramida Maria</a:t>
            </a:r>
          </a:p>
          <a:p>
            <a:pPr algn="ctr"/>
            <a:r>
              <a:rPr lang="en-US" sz="1100" dirty="0">
                <a:solidFill>
                  <a:schemeClr val="bg2"/>
                </a:solidFill>
                <a:latin typeface="Calibri" pitchFamily="34" charset="0"/>
                <a:cs typeface="Calibri" pitchFamily="34" charset="0"/>
              </a:rPr>
              <a:t>BSc Psychology, University of </a:t>
            </a:r>
            <a:r>
              <a:rPr lang="en-US" sz="1100" dirty="0" smtClean="0">
                <a:solidFill>
                  <a:schemeClr val="bg2"/>
                </a:solidFill>
                <a:latin typeface="Calibri" pitchFamily="34" charset="0"/>
                <a:cs typeface="Calibri" pitchFamily="34" charset="0"/>
              </a:rPr>
              <a:t>Sunderland Faculty of </a:t>
            </a:r>
            <a:r>
              <a:rPr lang="en-US" sz="1100" dirty="0">
                <a:solidFill>
                  <a:schemeClr val="bg2"/>
                </a:solidFill>
                <a:latin typeface="Calibri" pitchFamily="34" charset="0"/>
                <a:cs typeface="Calibri" pitchFamily="34" charset="0"/>
              </a:rPr>
              <a:t>Health </a:t>
            </a:r>
            <a:r>
              <a:rPr lang="en-US" sz="1100" dirty="0" smtClean="0">
                <a:solidFill>
                  <a:schemeClr val="bg2"/>
                </a:solidFill>
                <a:latin typeface="Calibri" pitchFamily="34" charset="0"/>
                <a:cs typeface="Calibri" pitchFamily="34" charset="0"/>
              </a:rPr>
              <a:t>Sciences </a:t>
            </a:r>
            <a:r>
              <a:rPr lang="en-US" sz="1100" dirty="0">
                <a:solidFill>
                  <a:schemeClr val="bg2"/>
                </a:solidFill>
                <a:latin typeface="Calibri" pitchFamily="34" charset="0"/>
                <a:cs typeface="Calibri" pitchFamily="34" charset="0"/>
              </a:rPr>
              <a:t>and Well-being</a:t>
            </a:r>
            <a:endParaRPr lang="el-GR" sz="1100" dirty="0">
              <a:solidFill>
                <a:schemeClr val="bg2"/>
              </a:solidFill>
              <a:latin typeface="Calibri" pitchFamily="34" charset="0"/>
              <a:cs typeface="Calibri" pitchFamily="34" charset="0"/>
            </a:endParaRPr>
          </a:p>
        </p:txBody>
      </p:sp>
      <p:sp>
        <p:nvSpPr>
          <p:cNvPr id="6" name="5 - Ορθογώνιο"/>
          <p:cNvSpPr/>
          <p:nvPr/>
        </p:nvSpPr>
        <p:spPr>
          <a:xfrm>
            <a:off x="642910" y="1214428"/>
            <a:ext cx="2154360" cy="226809"/>
          </a:xfrm>
          <a:prstGeom prst="rect">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sz="1100" b="1" dirty="0" smtClean="0">
                <a:latin typeface="Century Gothic" pitchFamily="34" charset="0"/>
                <a:cs typeface="Arial" pitchFamily="34" charset="0"/>
              </a:rPr>
              <a:t>KEY FINDINGS</a:t>
            </a:r>
            <a:endParaRPr lang="el-GR" sz="1100" b="1" dirty="0">
              <a:latin typeface="Century Gothic" pitchFamily="34" charset="0"/>
              <a:cs typeface="Arial" pitchFamily="34" charset="0"/>
            </a:endParaRPr>
          </a:p>
        </p:txBody>
      </p:sp>
      <p:sp>
        <p:nvSpPr>
          <p:cNvPr id="12" name="11 - Ορθογώνιο"/>
          <p:cNvSpPr/>
          <p:nvPr/>
        </p:nvSpPr>
        <p:spPr>
          <a:xfrm>
            <a:off x="3714744" y="1214428"/>
            <a:ext cx="2154360" cy="226809"/>
          </a:xfrm>
          <a:prstGeom prst="rect">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sz="1100" b="1" dirty="0" smtClean="0">
                <a:latin typeface="Century Gothic" pitchFamily="34" charset="0"/>
                <a:cs typeface="Arial" pitchFamily="34" charset="0"/>
              </a:rPr>
              <a:t>CONCLUSION</a:t>
            </a:r>
            <a:endParaRPr lang="el-GR" sz="1100" b="1" dirty="0">
              <a:latin typeface="Century Gothic" pitchFamily="34" charset="0"/>
              <a:cs typeface="Arial" pitchFamily="34" charset="0"/>
            </a:endParaRPr>
          </a:p>
        </p:txBody>
      </p:sp>
      <p:sp>
        <p:nvSpPr>
          <p:cNvPr id="11268" name="AutoShape 4"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0" name="AutoShape 6"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2" name="AutoShape 8"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4" name="AutoShape 10" descr="Expert Genetic Counseling | Anderson Diagnostics"/>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1276" name="AutoShape 12" descr="A vector image showing a couple attending genetic counselin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3" name="32 - Ορθογώνιο"/>
          <p:cNvSpPr/>
          <p:nvPr/>
        </p:nvSpPr>
        <p:spPr>
          <a:xfrm>
            <a:off x="214282" y="1571618"/>
            <a:ext cx="3071834" cy="3072259"/>
          </a:xfrm>
          <a:prstGeom prst="rect">
            <a:avLst/>
          </a:prstGeom>
          <a:ln w="15875" cap="rnd">
            <a:solidFill>
              <a:srgbClr val="7030A0"/>
            </a:solidFill>
            <a:round/>
          </a:ln>
        </p:spPr>
        <p:txBody>
          <a:bodyPr wrap="square">
            <a:spAutoFit/>
          </a:bodyPr>
          <a:lstStyle/>
          <a:p>
            <a:pPr>
              <a:buClr>
                <a:srgbClr val="7030A0"/>
              </a:buClr>
              <a:buFont typeface="Wingdings" pitchFamily="2" charset="2"/>
              <a:buChar char="Ø"/>
            </a:pPr>
            <a:r>
              <a:rPr lang="en-US" sz="900" dirty="0" smtClean="0">
                <a:latin typeface="Century Gothic" pitchFamily="34" charset="0"/>
              </a:rPr>
              <a:t>The SNCA gene locus is significant in both LBD and PD, indicating a shared genetic risk factor.</a:t>
            </a:r>
          </a:p>
          <a:p>
            <a:pPr>
              <a:buClr>
                <a:srgbClr val="7030A0"/>
              </a:buClr>
              <a:buFont typeface="Wingdings" pitchFamily="2" charset="2"/>
              <a:buChar char="Ø"/>
            </a:pPr>
            <a:endParaRPr lang="en-US" sz="900" dirty="0" smtClean="0">
              <a:latin typeface="Century Gothic" pitchFamily="34" charset="0"/>
            </a:endParaRPr>
          </a:p>
          <a:p>
            <a:pPr>
              <a:buClr>
                <a:srgbClr val="7030A0"/>
              </a:buClr>
              <a:buFont typeface="Wingdings" pitchFamily="2" charset="2"/>
              <a:buChar char="Ø"/>
            </a:pPr>
            <a:r>
              <a:rPr lang="en-US" sz="900" dirty="0" smtClean="0">
                <a:latin typeface="Century Gothic" pitchFamily="34" charset="0"/>
              </a:rPr>
              <a:t>APOE </a:t>
            </a:r>
            <a:r>
              <a:rPr lang="en-US" sz="900" dirty="0" smtClean="0">
                <a:latin typeface="Century Gothic" pitchFamily="34" charset="0"/>
              </a:rPr>
              <a:t> locus is </a:t>
            </a:r>
            <a:r>
              <a:rPr lang="en-US" sz="900" dirty="0" smtClean="0">
                <a:latin typeface="Century Gothic" pitchFamily="34" charset="0"/>
              </a:rPr>
              <a:t>significantly associated with AD, </a:t>
            </a:r>
            <a:r>
              <a:rPr lang="en-US" sz="900" dirty="0" smtClean="0">
                <a:latin typeface="Century Gothic" pitchFamily="34" charset="0"/>
              </a:rPr>
              <a:t>LBD </a:t>
            </a:r>
            <a:r>
              <a:rPr lang="en-US" sz="900" dirty="0" smtClean="0">
                <a:latin typeface="Century Gothic" pitchFamily="34" charset="0"/>
              </a:rPr>
              <a:t>and a common factor shared among these diseases, highlighting its broad impact on neurodegenerative disorders.</a:t>
            </a:r>
          </a:p>
          <a:p>
            <a:pPr>
              <a:buClr>
                <a:srgbClr val="7030A0"/>
              </a:buClr>
              <a:buFont typeface="Wingdings" pitchFamily="2" charset="2"/>
              <a:buChar char="Ø"/>
            </a:pPr>
            <a:endParaRPr lang="en-US" sz="900" dirty="0" smtClean="0">
              <a:latin typeface="Century Gothic" pitchFamily="34" charset="0"/>
            </a:endParaRPr>
          </a:p>
          <a:p>
            <a:pPr>
              <a:buClr>
                <a:srgbClr val="7030A0"/>
              </a:buClr>
              <a:buFont typeface="Wingdings" pitchFamily="2" charset="2"/>
              <a:buChar char="Ø"/>
            </a:pPr>
            <a:r>
              <a:rPr lang="en-US" sz="900" dirty="0" smtClean="0">
                <a:latin typeface="Century Gothic" pitchFamily="34" charset="0"/>
              </a:rPr>
              <a:t>Challenges in HD related to its monogenic nature affect reproductive decisions and predictive testing considerations.</a:t>
            </a:r>
          </a:p>
          <a:p>
            <a:pPr>
              <a:buClr>
                <a:srgbClr val="7030A0"/>
              </a:buClr>
              <a:buFont typeface="Wingdings" pitchFamily="2" charset="2"/>
              <a:buChar char="Ø"/>
            </a:pPr>
            <a:endParaRPr lang="en-US" sz="900" dirty="0" smtClean="0">
              <a:latin typeface="Century Gothic" pitchFamily="34" charset="0"/>
            </a:endParaRPr>
          </a:p>
          <a:p>
            <a:pPr>
              <a:buClr>
                <a:srgbClr val="7030A0"/>
              </a:buClr>
              <a:buFont typeface="Wingdings" pitchFamily="2" charset="2"/>
              <a:buChar char="Ø"/>
            </a:pPr>
            <a:r>
              <a:rPr lang="en-US" sz="900" dirty="0" smtClean="0">
                <a:latin typeface="Century Gothic" pitchFamily="34" charset="0"/>
              </a:rPr>
              <a:t>The predictive testing (PT) protocol for HD suggests that support in reproductive decision-making should focus on providing clear and useful information about available options and potential outcomes.</a:t>
            </a:r>
          </a:p>
          <a:p>
            <a:pPr>
              <a:buClr>
                <a:srgbClr val="7030A0"/>
              </a:buClr>
              <a:buFont typeface="Wingdings" pitchFamily="2" charset="2"/>
              <a:buChar char="Ø"/>
            </a:pPr>
            <a:endParaRPr lang="en-US" sz="900" dirty="0" smtClean="0">
              <a:latin typeface="Century Gothic" pitchFamily="34" charset="0"/>
            </a:endParaRPr>
          </a:p>
          <a:p>
            <a:pPr>
              <a:buClr>
                <a:srgbClr val="7030A0"/>
              </a:buClr>
              <a:buFont typeface="Wingdings" pitchFamily="2" charset="2"/>
              <a:buChar char="Ø"/>
            </a:pPr>
            <a:r>
              <a:rPr lang="en-US" sz="900" dirty="0" smtClean="0">
                <a:latin typeface="Century Gothic" pitchFamily="34" charset="0"/>
              </a:rPr>
              <a:t>Research generally indicates that psychological distress from predictive genetic testing is often mild and temporary, a finding consistent across diseases like HD and Alzheimer's disease.</a:t>
            </a:r>
            <a:endParaRPr lang="en-US" sz="900" dirty="0">
              <a:latin typeface="Century Gothic" pitchFamily="34" charset="0"/>
            </a:endParaRPr>
          </a:p>
        </p:txBody>
      </p:sp>
      <p:pic>
        <p:nvPicPr>
          <p:cNvPr id="2052" name="Picture 4" descr="Free Medical Professional using Microscope Stock Photo"/>
          <p:cNvPicPr>
            <a:picLocks noChangeAspect="1" noChangeArrowheads="1"/>
          </p:cNvPicPr>
          <p:nvPr/>
        </p:nvPicPr>
        <p:blipFill>
          <a:blip r:embed="rId2"/>
          <a:srcRect/>
          <a:stretch>
            <a:fillRect/>
          </a:stretch>
        </p:blipFill>
        <p:spPr bwMode="auto">
          <a:xfrm>
            <a:off x="3571868" y="3000378"/>
            <a:ext cx="2571768" cy="1666887"/>
          </a:xfrm>
          <a:prstGeom prst="rect">
            <a:avLst/>
          </a:prstGeom>
          <a:ln>
            <a:noFill/>
          </a:ln>
          <a:effectLst>
            <a:outerShdw blurRad="292100" dist="139700" dir="2700000" algn="tl" rotWithShape="0">
              <a:srgbClr val="333333">
                <a:alpha val="65000"/>
              </a:srgbClr>
            </a:outerShdw>
          </a:effectLst>
        </p:spPr>
      </p:pic>
      <p:sp>
        <p:nvSpPr>
          <p:cNvPr id="34" name="33 - Ορθογώνιο"/>
          <p:cNvSpPr/>
          <p:nvPr/>
        </p:nvSpPr>
        <p:spPr>
          <a:xfrm>
            <a:off x="3500430" y="1571618"/>
            <a:ext cx="2714644" cy="1408078"/>
          </a:xfrm>
          <a:prstGeom prst="rect">
            <a:avLst/>
          </a:prstGeom>
        </p:spPr>
        <p:txBody>
          <a:bodyPr wrap="square">
            <a:spAutoFit/>
          </a:bodyPr>
          <a:lstStyle/>
          <a:p>
            <a:r>
              <a:rPr lang="en-US" sz="950" dirty="0" smtClean="0">
                <a:latin typeface="Century Gothic" pitchFamily="34" charset="0"/>
              </a:rPr>
              <a:t>These insights collectively highlight the importance of genetic research and its future applications in improving diagnostic accuracy, guiding therapeutic development, and supporting at-risk individuals through tailored counseling and support services, contributing to a better understanding and management of neurodegenerative diseases.</a:t>
            </a:r>
            <a:endParaRPr lang="el-GR" sz="950" dirty="0">
              <a:latin typeface="Century Gothic" pitchFamily="34" charset="0"/>
            </a:endParaRPr>
          </a:p>
        </p:txBody>
      </p:sp>
      <p:sp>
        <p:nvSpPr>
          <p:cNvPr id="37" name="36 - Ορθογώνιο"/>
          <p:cNvSpPr/>
          <p:nvPr/>
        </p:nvSpPr>
        <p:spPr>
          <a:xfrm>
            <a:off x="6500826" y="1214428"/>
            <a:ext cx="2154360" cy="226809"/>
          </a:xfrm>
          <a:prstGeom prst="rect">
            <a:avLst/>
          </a:prstGeom>
          <a:solidFill>
            <a:srgbClr val="4B156D"/>
          </a:solidFill>
          <a:ln>
            <a:noFill/>
          </a:ln>
        </p:spPr>
        <p:style>
          <a:lnRef idx="2">
            <a:schemeClr val="accent1">
              <a:shade val="50000"/>
            </a:schemeClr>
          </a:lnRef>
          <a:fillRef idx="1">
            <a:schemeClr val="accent1"/>
          </a:fillRef>
          <a:effectRef idx="0">
            <a:schemeClr val="accent1"/>
          </a:effectRef>
          <a:fontRef idx="minor">
            <a:schemeClr val="lt1"/>
          </a:fontRef>
        </p:style>
        <p:txBody>
          <a:bodyPr lIns="145143" tIns="72571" rIns="145143" bIns="72571" rtlCol="0" anchor="ctr"/>
          <a:lstStyle/>
          <a:p>
            <a:pPr algn="ctr"/>
            <a:r>
              <a:rPr lang="en-US" sz="1100" b="1" dirty="0" smtClean="0">
                <a:latin typeface="Century Gothic" pitchFamily="34" charset="0"/>
                <a:cs typeface="Arial" pitchFamily="34" charset="0"/>
              </a:rPr>
              <a:t>REFERENCES</a:t>
            </a:r>
            <a:endParaRPr lang="el-GR" sz="1100" b="1" dirty="0">
              <a:latin typeface="Century Gothic" pitchFamily="34" charset="0"/>
              <a:cs typeface="Arial" pitchFamily="34" charset="0"/>
            </a:endParaRPr>
          </a:p>
        </p:txBody>
      </p:sp>
      <p:sp>
        <p:nvSpPr>
          <p:cNvPr id="2053" name="Rectangle 5"/>
          <p:cNvSpPr>
            <a:spLocks noChangeArrowheads="1"/>
          </p:cNvSpPr>
          <p:nvPr/>
        </p:nvSpPr>
        <p:spPr bwMode="auto">
          <a:xfrm>
            <a:off x="6429388" y="1643056"/>
            <a:ext cx="235742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err="1" smtClean="0">
                <a:ln>
                  <a:noFill/>
                </a:ln>
                <a:solidFill>
                  <a:srgbClr val="310E46"/>
                </a:solidFill>
                <a:effectLst/>
                <a:latin typeface="Arial" pitchFamily="34" charset="0"/>
                <a:ea typeface="Calibri" pitchFamily="34" charset="0"/>
                <a:cs typeface="Arial" pitchFamily="34" charset="0"/>
              </a:rPr>
              <a:t>Fahy</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N., Rice, C., </a:t>
            </a:r>
            <a:r>
              <a:rPr kumimoji="0" lang="en-US" sz="800" b="0" i="0" u="none" strike="noStrike" cap="none" normalizeH="0" baseline="0" dirty="0" err="1" smtClean="0">
                <a:ln>
                  <a:noFill/>
                </a:ln>
                <a:solidFill>
                  <a:srgbClr val="310E46"/>
                </a:solidFill>
                <a:effectLst/>
                <a:latin typeface="Arial" pitchFamily="34" charset="0"/>
                <a:ea typeface="Calibri" pitchFamily="34" charset="0"/>
                <a:cs typeface="Arial" pitchFamily="34" charset="0"/>
              </a:rPr>
              <a:t>Lahiri</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N., Desai, R., &amp; Stott, J. (2023). Genetic risk for Huntington Disease and reproductive decision</a:t>
            </a:r>
            <a:r>
              <a:rPr kumimoji="0" lang="en-US" sz="800" b="0" i="0" u="none" strike="noStrike" cap="none" normalizeH="0" baseline="0" dirty="0" smtClean="0">
                <a:ln>
                  <a:noFill/>
                </a:ln>
                <a:solidFill>
                  <a:srgbClr val="310E46"/>
                </a:solidFill>
                <a:effectLst/>
                <a:latin typeface="Calibri" pitchFamily="34" charset="0"/>
                <a:ea typeface="Calibri" pitchFamily="34" charset="0"/>
                <a:cs typeface="Cambria Math" pitchFamily="18" charset="0"/>
              </a:rPr>
              <a:t>‐</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making: A systematic review.</a:t>
            </a:r>
            <a:r>
              <a:rPr kumimoji="0" lang="en-US" sz="800" b="0" i="0" u="none" strike="noStrike" cap="none" normalizeH="0" baseline="0" dirty="0" smtClean="0">
                <a:ln>
                  <a:noFill/>
                </a:ln>
                <a:solidFill>
                  <a:srgbClr val="310E46"/>
                </a:solidFill>
                <a:effectLst/>
                <a:latin typeface="Calibri"/>
                <a:ea typeface="Calibri" pitchFamily="34" charset="0"/>
                <a:cs typeface="Arial" pitchFamily="34" charset="0"/>
              </a:rPr>
              <a:t> </a:t>
            </a:r>
            <a:r>
              <a:rPr kumimoji="0" lang="el-GR" sz="800" b="0" i="1" u="none" strike="noStrike" cap="none" normalizeH="0" baseline="0" dirty="0" err="1" smtClean="0">
                <a:ln>
                  <a:noFill/>
                </a:ln>
                <a:solidFill>
                  <a:srgbClr val="310E46"/>
                </a:solidFill>
                <a:effectLst/>
                <a:latin typeface="Arial" pitchFamily="34" charset="0"/>
                <a:ea typeface="Calibri" pitchFamily="34" charset="0"/>
                <a:cs typeface="Arial" pitchFamily="34" charset="0"/>
              </a:rPr>
              <a:t>Clinical</a:t>
            </a:r>
            <a:r>
              <a:rPr kumimoji="0" lang="el-GR" sz="800" b="0" i="1" u="none" strike="noStrike" cap="none" normalizeH="0" baseline="0" dirty="0" smtClean="0">
                <a:ln>
                  <a:noFill/>
                </a:ln>
                <a:solidFill>
                  <a:srgbClr val="310E46"/>
                </a:solidFill>
                <a:effectLst/>
                <a:latin typeface="Arial" pitchFamily="34" charset="0"/>
                <a:ea typeface="Calibri" pitchFamily="34" charset="0"/>
                <a:cs typeface="Arial" pitchFamily="34" charset="0"/>
              </a:rPr>
              <a:t> </a:t>
            </a:r>
            <a:r>
              <a:rPr kumimoji="0" lang="el-GR" sz="800" b="0" i="1" u="none" strike="noStrike" cap="none" normalizeH="0" baseline="0" dirty="0" err="1" smtClean="0">
                <a:ln>
                  <a:noFill/>
                </a:ln>
                <a:solidFill>
                  <a:srgbClr val="310E46"/>
                </a:solidFill>
                <a:effectLst/>
                <a:latin typeface="Arial" pitchFamily="34" charset="0"/>
                <a:ea typeface="Calibri" pitchFamily="34" charset="0"/>
                <a:cs typeface="Arial" pitchFamily="34" charset="0"/>
              </a:rPr>
              <a:t>Genetics</a:t>
            </a:r>
            <a:r>
              <a:rPr kumimoji="0" lang="el-GR"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a:t>
            </a:r>
            <a:endParaRPr kumimoji="0" lang="el-GR" sz="1800" b="0" i="0" u="none" strike="noStrike" cap="none" normalizeH="0" baseline="0" dirty="0" smtClean="0">
              <a:ln>
                <a:noFill/>
              </a:ln>
              <a:solidFill>
                <a:srgbClr val="310E46"/>
              </a:solidFill>
              <a:effectLst/>
              <a:latin typeface="Arial" pitchFamily="34" charset="0"/>
              <a:cs typeface="Arial" pitchFamily="34" charset="0"/>
            </a:endParaRPr>
          </a:p>
        </p:txBody>
      </p:sp>
      <p:sp>
        <p:nvSpPr>
          <p:cNvPr id="38" name="37 - Ορθογώνιο"/>
          <p:cNvSpPr/>
          <p:nvPr/>
        </p:nvSpPr>
        <p:spPr>
          <a:xfrm>
            <a:off x="6429388" y="2285998"/>
            <a:ext cx="2428908" cy="830997"/>
          </a:xfrm>
          <a:prstGeom prst="rect">
            <a:avLst/>
          </a:prstGeom>
        </p:spPr>
        <p:txBody>
          <a:bodyPr wrap="square">
            <a:spAutoFit/>
          </a:bodyPr>
          <a:lstStyle/>
          <a:p>
            <a:r>
              <a:rPr lang="en-US" sz="800" dirty="0" err="1" smtClean="0">
                <a:solidFill>
                  <a:srgbClr val="310E46"/>
                </a:solidFill>
                <a:latin typeface="Arial" pitchFamily="34" charset="0"/>
                <a:cs typeface="Arial" pitchFamily="34" charset="0"/>
              </a:rPr>
              <a:t>Montalbano</a:t>
            </a:r>
            <a:r>
              <a:rPr lang="en-US" sz="800" dirty="0" smtClean="0">
                <a:solidFill>
                  <a:srgbClr val="310E46"/>
                </a:solidFill>
                <a:latin typeface="Arial" pitchFamily="34" charset="0"/>
                <a:cs typeface="Arial" pitchFamily="34" charset="0"/>
              </a:rPr>
              <a:t>, M., McAllen, S., </a:t>
            </a:r>
            <a:r>
              <a:rPr lang="en-US" sz="800" dirty="0" err="1" smtClean="0">
                <a:solidFill>
                  <a:srgbClr val="310E46"/>
                </a:solidFill>
                <a:latin typeface="Arial" pitchFamily="34" charset="0"/>
                <a:cs typeface="Arial" pitchFamily="34" charset="0"/>
              </a:rPr>
              <a:t>Cascio</a:t>
            </a:r>
            <a:r>
              <a:rPr lang="en-US" sz="800" dirty="0" smtClean="0">
                <a:solidFill>
                  <a:srgbClr val="310E46"/>
                </a:solidFill>
                <a:latin typeface="Arial" pitchFamily="34" charset="0"/>
                <a:cs typeface="Arial" pitchFamily="34" charset="0"/>
              </a:rPr>
              <a:t>, F. L., </a:t>
            </a:r>
            <a:r>
              <a:rPr lang="en-US" sz="800" dirty="0" err="1" smtClean="0">
                <a:solidFill>
                  <a:srgbClr val="310E46"/>
                </a:solidFill>
                <a:latin typeface="Arial" pitchFamily="34" charset="0"/>
                <a:cs typeface="Arial" pitchFamily="34" charset="0"/>
              </a:rPr>
              <a:t>Sengupta</a:t>
            </a:r>
            <a:r>
              <a:rPr lang="en-US" sz="800" dirty="0" smtClean="0">
                <a:solidFill>
                  <a:srgbClr val="310E46"/>
                </a:solidFill>
                <a:latin typeface="Arial" pitchFamily="34" charset="0"/>
                <a:cs typeface="Arial" pitchFamily="34" charset="0"/>
              </a:rPr>
              <a:t>, U., Garcia, S., Bhatt, N., ... &amp; </a:t>
            </a:r>
            <a:r>
              <a:rPr lang="en-US" sz="800" dirty="0" err="1" smtClean="0">
                <a:solidFill>
                  <a:srgbClr val="310E46"/>
                </a:solidFill>
                <a:latin typeface="Arial" pitchFamily="34" charset="0"/>
                <a:cs typeface="Arial" pitchFamily="34" charset="0"/>
              </a:rPr>
              <a:t>Kayed</a:t>
            </a:r>
            <a:r>
              <a:rPr lang="en-US" sz="800" dirty="0" smtClean="0">
                <a:solidFill>
                  <a:srgbClr val="310E46"/>
                </a:solidFill>
                <a:latin typeface="Arial" pitchFamily="34" charset="0"/>
                <a:cs typeface="Arial" pitchFamily="34" charset="0"/>
              </a:rPr>
              <a:t>, R. (2020). TDP-43 and tau </a:t>
            </a:r>
            <a:r>
              <a:rPr lang="en-US" sz="800" dirty="0" err="1" smtClean="0">
                <a:solidFill>
                  <a:srgbClr val="310E46"/>
                </a:solidFill>
                <a:latin typeface="Arial" pitchFamily="34" charset="0"/>
                <a:cs typeface="Arial" pitchFamily="34" charset="0"/>
              </a:rPr>
              <a:t>oligomers</a:t>
            </a:r>
            <a:r>
              <a:rPr lang="en-US" sz="800" dirty="0" smtClean="0">
                <a:solidFill>
                  <a:srgbClr val="310E46"/>
                </a:solidFill>
                <a:latin typeface="Arial" pitchFamily="34" charset="0"/>
                <a:cs typeface="Arial" pitchFamily="34" charset="0"/>
              </a:rPr>
              <a:t> in Alzheimer's disease, amyotrophic lateral sclerosis, and </a:t>
            </a:r>
            <a:r>
              <a:rPr lang="en-US" sz="800" dirty="0" err="1" smtClean="0">
                <a:solidFill>
                  <a:srgbClr val="310E46"/>
                </a:solidFill>
                <a:latin typeface="Arial" pitchFamily="34" charset="0"/>
                <a:cs typeface="Arial" pitchFamily="34" charset="0"/>
              </a:rPr>
              <a:t>frontotemporal</a:t>
            </a:r>
            <a:r>
              <a:rPr lang="en-US" sz="800" dirty="0" smtClean="0">
                <a:solidFill>
                  <a:srgbClr val="310E46"/>
                </a:solidFill>
                <a:latin typeface="Arial" pitchFamily="34" charset="0"/>
                <a:cs typeface="Arial" pitchFamily="34" charset="0"/>
              </a:rPr>
              <a:t> dementia. </a:t>
            </a:r>
            <a:r>
              <a:rPr lang="el-GR" sz="800" i="1" dirty="0" err="1" smtClean="0">
                <a:solidFill>
                  <a:srgbClr val="310E46"/>
                </a:solidFill>
                <a:latin typeface="Arial" pitchFamily="34" charset="0"/>
                <a:cs typeface="Arial" pitchFamily="34" charset="0"/>
              </a:rPr>
              <a:t>Neurobiology</a:t>
            </a:r>
            <a:r>
              <a:rPr lang="el-GR" sz="800" i="1" dirty="0" smtClean="0">
                <a:solidFill>
                  <a:srgbClr val="310E46"/>
                </a:solidFill>
                <a:latin typeface="Arial" pitchFamily="34" charset="0"/>
                <a:cs typeface="Arial" pitchFamily="34" charset="0"/>
              </a:rPr>
              <a:t> </a:t>
            </a:r>
            <a:r>
              <a:rPr lang="el-GR" sz="800" i="1" dirty="0" err="1" smtClean="0">
                <a:solidFill>
                  <a:srgbClr val="310E46"/>
                </a:solidFill>
                <a:latin typeface="Arial" pitchFamily="34" charset="0"/>
                <a:cs typeface="Arial" pitchFamily="34" charset="0"/>
              </a:rPr>
              <a:t>of</a:t>
            </a:r>
            <a:r>
              <a:rPr lang="el-GR" sz="800" i="1" dirty="0" smtClean="0">
                <a:solidFill>
                  <a:srgbClr val="310E46"/>
                </a:solidFill>
                <a:latin typeface="Arial" pitchFamily="34" charset="0"/>
                <a:cs typeface="Arial" pitchFamily="34" charset="0"/>
              </a:rPr>
              <a:t> </a:t>
            </a:r>
            <a:r>
              <a:rPr lang="el-GR" sz="800" i="1" dirty="0" err="1" smtClean="0">
                <a:solidFill>
                  <a:srgbClr val="310E46"/>
                </a:solidFill>
                <a:latin typeface="Arial" pitchFamily="34" charset="0"/>
                <a:cs typeface="Arial" pitchFamily="34" charset="0"/>
              </a:rPr>
              <a:t>disease</a:t>
            </a:r>
            <a:r>
              <a:rPr lang="el-GR" sz="800" dirty="0" smtClean="0">
                <a:solidFill>
                  <a:srgbClr val="310E46"/>
                </a:solidFill>
                <a:latin typeface="Arial" pitchFamily="34" charset="0"/>
                <a:cs typeface="Arial" pitchFamily="34" charset="0"/>
              </a:rPr>
              <a:t>, </a:t>
            </a:r>
            <a:r>
              <a:rPr lang="el-GR" sz="800" i="1" dirty="0" smtClean="0">
                <a:solidFill>
                  <a:srgbClr val="310E46"/>
                </a:solidFill>
                <a:latin typeface="Arial" pitchFamily="34" charset="0"/>
                <a:cs typeface="Arial" pitchFamily="34" charset="0"/>
              </a:rPr>
              <a:t>146</a:t>
            </a:r>
            <a:r>
              <a:rPr lang="el-GR" sz="800" dirty="0" smtClean="0">
                <a:solidFill>
                  <a:srgbClr val="310E46"/>
                </a:solidFill>
                <a:latin typeface="Arial" pitchFamily="34" charset="0"/>
                <a:cs typeface="Arial" pitchFamily="34" charset="0"/>
              </a:rPr>
              <a:t>, 105130</a:t>
            </a:r>
            <a:endParaRPr lang="el-GR" sz="800" dirty="0">
              <a:solidFill>
                <a:srgbClr val="310E46"/>
              </a:solidFill>
              <a:latin typeface="Arial" pitchFamily="34" charset="0"/>
              <a:cs typeface="Arial" pitchFamily="34" charset="0"/>
            </a:endParaRPr>
          </a:p>
        </p:txBody>
      </p:sp>
      <p:sp>
        <p:nvSpPr>
          <p:cNvPr id="39" name="38 - Ορθογώνιο"/>
          <p:cNvSpPr/>
          <p:nvPr/>
        </p:nvSpPr>
        <p:spPr>
          <a:xfrm>
            <a:off x="6429388" y="3214692"/>
            <a:ext cx="2357454" cy="707886"/>
          </a:xfrm>
          <a:prstGeom prst="rect">
            <a:avLst/>
          </a:prstGeom>
        </p:spPr>
        <p:txBody>
          <a:bodyPr wrap="square">
            <a:spAutoFit/>
          </a:bodyPr>
          <a:lstStyle/>
          <a:p>
            <a:r>
              <a:rPr lang="en-US" sz="800" dirty="0" smtClean="0">
                <a:solidFill>
                  <a:srgbClr val="310E46"/>
                </a:solidFill>
                <a:latin typeface="Arial" pitchFamily="34" charset="0"/>
                <a:cs typeface="Arial" pitchFamily="34" charset="0"/>
              </a:rPr>
              <a:t>Roberts, J. S., Patterson, A. K., &amp; </a:t>
            </a:r>
            <a:r>
              <a:rPr lang="en-US" sz="800" dirty="0" err="1" smtClean="0">
                <a:solidFill>
                  <a:srgbClr val="310E46"/>
                </a:solidFill>
                <a:latin typeface="Arial" pitchFamily="34" charset="0"/>
                <a:cs typeface="Arial" pitchFamily="34" charset="0"/>
              </a:rPr>
              <a:t>Uhlmann</a:t>
            </a:r>
            <a:r>
              <a:rPr lang="en-US" sz="800" dirty="0" smtClean="0">
                <a:solidFill>
                  <a:srgbClr val="310E46"/>
                </a:solidFill>
                <a:latin typeface="Arial" pitchFamily="34" charset="0"/>
                <a:cs typeface="Arial" pitchFamily="34" charset="0"/>
              </a:rPr>
              <a:t>, W. R. (2020). Genetic testing for neurodegenerative diseases: ethical and health communication challenges. </a:t>
            </a:r>
            <a:r>
              <a:rPr lang="en-US" sz="800" i="1" dirty="0" smtClean="0">
                <a:solidFill>
                  <a:srgbClr val="310E46"/>
                </a:solidFill>
                <a:latin typeface="Arial" pitchFamily="34" charset="0"/>
                <a:cs typeface="Arial" pitchFamily="34" charset="0"/>
              </a:rPr>
              <a:t>Neurobiology of disease</a:t>
            </a:r>
            <a:r>
              <a:rPr lang="en-US" sz="800" dirty="0" smtClean="0">
                <a:solidFill>
                  <a:srgbClr val="310E46"/>
                </a:solidFill>
                <a:latin typeface="Arial" pitchFamily="34" charset="0"/>
                <a:cs typeface="Arial" pitchFamily="34" charset="0"/>
              </a:rPr>
              <a:t>, </a:t>
            </a:r>
            <a:r>
              <a:rPr lang="en-US" sz="800" i="1" dirty="0" smtClean="0">
                <a:solidFill>
                  <a:srgbClr val="310E46"/>
                </a:solidFill>
                <a:latin typeface="Arial" pitchFamily="34" charset="0"/>
                <a:cs typeface="Arial" pitchFamily="34" charset="0"/>
              </a:rPr>
              <a:t>141</a:t>
            </a:r>
            <a:r>
              <a:rPr lang="en-US" sz="800" dirty="0" smtClean="0">
                <a:solidFill>
                  <a:srgbClr val="310E46"/>
                </a:solidFill>
                <a:latin typeface="Arial" pitchFamily="34" charset="0"/>
                <a:cs typeface="Arial" pitchFamily="34" charset="0"/>
              </a:rPr>
              <a:t>, 104871.</a:t>
            </a:r>
            <a:endParaRPr lang="el-GR" sz="800" dirty="0">
              <a:solidFill>
                <a:srgbClr val="310E46"/>
              </a:solidFill>
              <a:latin typeface="Arial" pitchFamily="34" charset="0"/>
              <a:cs typeface="Arial" pitchFamily="34" charset="0"/>
            </a:endParaRPr>
          </a:p>
        </p:txBody>
      </p:sp>
      <p:sp>
        <p:nvSpPr>
          <p:cNvPr id="2054" name="Rectangle 6"/>
          <p:cNvSpPr>
            <a:spLocks noChangeArrowheads="1"/>
          </p:cNvSpPr>
          <p:nvPr/>
        </p:nvSpPr>
        <p:spPr bwMode="auto">
          <a:xfrm>
            <a:off x="6429388" y="4000510"/>
            <a:ext cx="2428892"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Wightman, D. P., Savage, J. E., </a:t>
            </a:r>
            <a:r>
              <a:rPr kumimoji="0" lang="en-US" sz="800" b="0" i="0" u="none" strike="noStrike" cap="none" normalizeH="0" baseline="0" dirty="0" err="1" smtClean="0">
                <a:ln>
                  <a:noFill/>
                </a:ln>
                <a:solidFill>
                  <a:srgbClr val="310E46"/>
                </a:solidFill>
                <a:effectLst/>
                <a:latin typeface="Arial" pitchFamily="34" charset="0"/>
                <a:ea typeface="Calibri" pitchFamily="34" charset="0"/>
                <a:cs typeface="Arial" pitchFamily="34" charset="0"/>
              </a:rPr>
              <a:t>Tissink</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E., Romero, C., Jansen, I. E., &amp; </a:t>
            </a:r>
            <a:r>
              <a:rPr kumimoji="0" lang="en-US" sz="800" b="0" i="0" u="none" strike="noStrike" cap="none" normalizeH="0" baseline="0" dirty="0" err="1" smtClean="0">
                <a:ln>
                  <a:noFill/>
                </a:ln>
                <a:solidFill>
                  <a:srgbClr val="310E46"/>
                </a:solidFill>
                <a:effectLst/>
                <a:latin typeface="Arial" pitchFamily="34" charset="0"/>
                <a:ea typeface="Calibri" pitchFamily="34" charset="0"/>
                <a:cs typeface="Arial" pitchFamily="34" charset="0"/>
              </a:rPr>
              <a:t>Posthuma</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D. (2023). The genetic overlap between Alzheimer’s disease, amyotrophic lateral sclerosis, </a:t>
            </a:r>
            <a:r>
              <a:rPr kumimoji="0" lang="en-US" sz="800" b="0" i="0" u="none" strike="noStrike" cap="none" normalizeH="0" baseline="0" dirty="0" err="1" smtClean="0">
                <a:ln>
                  <a:noFill/>
                </a:ln>
                <a:solidFill>
                  <a:srgbClr val="310E46"/>
                </a:solidFill>
                <a:effectLst/>
                <a:latin typeface="Arial" pitchFamily="34" charset="0"/>
                <a:ea typeface="Calibri" pitchFamily="34" charset="0"/>
                <a:cs typeface="Arial" pitchFamily="34" charset="0"/>
              </a:rPr>
              <a:t>Lewy</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body dementia, and Parkinson’s disease. </a:t>
            </a:r>
            <a:r>
              <a:rPr kumimoji="0" lang="en-US" sz="800" b="0" i="1" u="none" strike="noStrike" cap="none" normalizeH="0" baseline="0" dirty="0" smtClean="0">
                <a:ln>
                  <a:noFill/>
                </a:ln>
                <a:solidFill>
                  <a:srgbClr val="310E46"/>
                </a:solidFill>
                <a:effectLst/>
                <a:latin typeface="Arial" pitchFamily="34" charset="0"/>
                <a:ea typeface="Calibri" pitchFamily="34" charset="0"/>
                <a:cs typeface="Arial" pitchFamily="34" charset="0"/>
              </a:rPr>
              <a:t>Neurobiology of Aging</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a:t>
            </a:r>
            <a:r>
              <a:rPr kumimoji="0" lang="en-US" sz="800" b="0" i="1" u="none" strike="noStrike" cap="none" normalizeH="0" baseline="0" dirty="0" smtClean="0">
                <a:ln>
                  <a:noFill/>
                </a:ln>
                <a:solidFill>
                  <a:srgbClr val="310E46"/>
                </a:solidFill>
                <a:effectLst/>
                <a:latin typeface="Arial" pitchFamily="34" charset="0"/>
                <a:ea typeface="Calibri" pitchFamily="34" charset="0"/>
                <a:cs typeface="Arial" pitchFamily="34" charset="0"/>
              </a:rPr>
              <a:t>127</a:t>
            </a:r>
            <a:r>
              <a:rPr kumimoji="0" lang="en-US" sz="800" b="0" i="0" u="none" strike="noStrike" cap="none" normalizeH="0" baseline="0" dirty="0" smtClean="0">
                <a:ln>
                  <a:noFill/>
                </a:ln>
                <a:solidFill>
                  <a:srgbClr val="310E46"/>
                </a:solidFill>
                <a:effectLst/>
                <a:latin typeface="Arial" pitchFamily="34" charset="0"/>
                <a:ea typeface="Calibri" pitchFamily="34" charset="0"/>
                <a:cs typeface="Arial" pitchFamily="34" charset="0"/>
              </a:rPr>
              <a:t>, 99-112.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643</Words>
  <Application>Microsoft Office PowerPoint</Application>
  <PresentationFormat>Προβολή στην οθόνη (16:9)</PresentationFormat>
  <Paragraphs>34</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Διαφάνεια 1</vt:lpstr>
      <vt:lpstr>Διαφάνεια 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Ketsi</dc:creator>
  <cp:lastModifiedBy>Ketsi</cp:lastModifiedBy>
  <cp:revision>29</cp:revision>
  <dcterms:created xsi:type="dcterms:W3CDTF">2024-02-19T11:50:02Z</dcterms:created>
  <dcterms:modified xsi:type="dcterms:W3CDTF">2024-02-25T21:37:55Z</dcterms:modified>
</cp:coreProperties>
</file>