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_rels/presentation.xml.rels" ContentType="application/vnd.openxmlformats-package.relationship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</p:sldIdLst>
  <p:sldSz cx="10083800" cy="56769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AB33DF9-59ED-4A19-B69C-B9374576B41C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1328040"/>
            <a:ext cx="907488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04000" y="3047760"/>
            <a:ext cx="907488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45CA5D1-A0FA-4C2D-B7EE-1729FBE7DB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504000" y="1328040"/>
            <a:ext cx="44283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5154120" y="1328040"/>
            <a:ext cx="44283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504000" y="3047760"/>
            <a:ext cx="44283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5154120" y="3047760"/>
            <a:ext cx="44283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937384C-0EB0-4EC3-A001-66B26AF9364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504000" y="1328040"/>
            <a:ext cx="29217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72280" y="1328040"/>
            <a:ext cx="29217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640560" y="1328040"/>
            <a:ext cx="29217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504000" y="3047760"/>
            <a:ext cx="29217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572280" y="3047760"/>
            <a:ext cx="29217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640560" y="3047760"/>
            <a:ext cx="29217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62B0FE8-D454-4023-9069-437830253CE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504000" y="1328040"/>
            <a:ext cx="9074880" cy="329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9FF8B88-B195-4078-8F9C-AE5ECB0FCBD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4000" y="1328040"/>
            <a:ext cx="9074880" cy="329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2F891E-8E9B-4402-B943-1765A35AF8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504000" y="1328040"/>
            <a:ext cx="4428360" cy="329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5154120" y="1328040"/>
            <a:ext cx="4428360" cy="329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E7F3B01-51E0-432A-A6DA-7FA0F73C88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0384318-6BCA-4879-8A90-CEF7AAE3ACB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504000" y="226440"/>
            <a:ext cx="9074880" cy="4393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22D848E-28C8-497C-96A8-89D4C332C0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04000" y="1328040"/>
            <a:ext cx="44283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154120" y="1328040"/>
            <a:ext cx="4428360" cy="329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04000" y="3047760"/>
            <a:ext cx="44283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F4A7C96-0CB8-48B8-829C-340728D8454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1328040"/>
            <a:ext cx="4428360" cy="329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4120" y="1328040"/>
            <a:ext cx="44283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154120" y="3047760"/>
            <a:ext cx="44283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593756-FD7F-4D17-9ED8-704923C6EF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1328040"/>
            <a:ext cx="44283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4120" y="1328040"/>
            <a:ext cx="442836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04000" y="3047760"/>
            <a:ext cx="9074880" cy="1570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A94FBFC-E582-4CFF-9289-0A0A47BC941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l-G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bg object 16" descr=""/>
          <p:cNvPicPr/>
          <p:nvPr/>
        </p:nvPicPr>
        <p:blipFill>
          <a:blip r:embed="rId2"/>
          <a:stretch/>
        </p:blipFill>
        <p:spPr>
          <a:xfrm>
            <a:off x="350640" y="26640"/>
            <a:ext cx="1105920" cy="561456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ftr" idx="1"/>
          </p:nvPr>
        </p:nvSpPr>
        <p:spPr>
          <a:xfrm>
            <a:off x="3430800" y="5279400"/>
            <a:ext cx="3228120" cy="2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&lt;υποσέλιδο&gt;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9438120" y="5153760"/>
            <a:ext cx="174600" cy="22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38160" indent="0">
              <a:lnSpc>
                <a:spcPts val="165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Arial MT"/>
              </a:defRPr>
            </a:lvl1pPr>
          </a:lstStyle>
          <a:p>
            <a:pPr marL="38160" indent="0">
              <a:lnSpc>
                <a:spcPts val="1650"/>
              </a:lnSpc>
              <a:buNone/>
              <a:tabLst>
                <a:tab algn="l" pos="0"/>
              </a:tabLst>
            </a:pPr>
            <a:fld id="{C5E02736-7753-4C5C-8EEA-9B8B7FC1DE19}" type="slidenum">
              <a:rPr b="0" lang="el-GR" sz="1400" spc="-1" strike="noStrike">
                <a:solidFill>
                  <a:srgbClr val="000000"/>
                </a:solidFill>
                <a:latin typeface="Arial MT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504360" y="5279400"/>
            <a:ext cx="2319840" cy="282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el-GR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el-GR" sz="1400" spc="-1" strike="noStrike">
                <a:solidFill>
                  <a:srgbClr val="000000"/>
                </a:solidFill>
                <a:latin typeface="Times New Roman"/>
              </a:rPr>
              <a:t>&lt;ημερομηνία/ώρα&gt;</a:t>
            </a:r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504000" y="226440"/>
            <a:ext cx="9074880" cy="947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el-GR" sz="44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του τίτλου</a:t>
            </a:r>
            <a:endParaRPr b="0" lang="el-G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504000" y="1328040"/>
            <a:ext cx="9074880" cy="329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3200" spc="-1" strike="noStrike">
                <a:solidFill>
                  <a:srgbClr val="000000"/>
                </a:solidFill>
                <a:latin typeface="Arial"/>
              </a:rPr>
              <a:t>Πατήστε για επεξεργασία της μορφής κειμένου διάρθρωσης</a:t>
            </a:r>
            <a:endParaRPr b="0" lang="el-GR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800" spc="-1" strike="noStrike">
                <a:solidFill>
                  <a:srgbClr val="000000"/>
                </a:solidFill>
                <a:latin typeface="Arial"/>
              </a:rPr>
              <a:t>Δεύτερο επίπεδο διάρθρωσης</a:t>
            </a:r>
            <a:endParaRPr b="0" lang="el-G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400" spc="-1" strike="noStrike">
                <a:solidFill>
                  <a:srgbClr val="000000"/>
                </a:solidFill>
                <a:latin typeface="Arial"/>
              </a:rPr>
              <a:t>Τρίτο επίπεδο διάρθρωσης</a:t>
            </a:r>
            <a:endParaRPr b="0" lang="el-GR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Τέταρτο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Πέμπτο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Έκτο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l-GR" sz="2000" spc="-1" strike="noStrike">
                <a:solidFill>
                  <a:srgbClr val="000000"/>
                </a:solidFill>
                <a:latin typeface="Arial"/>
              </a:rPr>
              <a:t>Έβδομο επίπεδο διάρθρωσης</a:t>
            </a:r>
            <a:endParaRPr b="0" lang="el-G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2"/>
          <p:cNvSpPr/>
          <p:nvPr/>
        </p:nvSpPr>
        <p:spPr>
          <a:xfrm>
            <a:off x="3239280" y="2808000"/>
            <a:ext cx="4319280" cy="1659960"/>
          </a:xfrm>
          <a:custGeom>
            <a:avLst/>
            <a:gdLst>
              <a:gd name="textAreaLeft" fmla="*/ 0 w 4319280"/>
              <a:gd name="textAreaRight" fmla="*/ 4320000 w 4319280"/>
              <a:gd name="textAreaTop" fmla="*/ 0 h 1659960"/>
              <a:gd name="textAreaBottom" fmla="*/ 1660680 h 1659960"/>
            </a:gdLst>
            <a:ahLst/>
            <a:rect l="textAreaLeft" t="textAreaTop" r="textAreaRight" b="textAreaBottom"/>
            <a:pathLst>
              <a:path w="4319905" h="1660525">
                <a:moveTo>
                  <a:pt x="4319651" y="0"/>
                </a:moveTo>
                <a:lnTo>
                  <a:pt x="0" y="0"/>
                </a:lnTo>
                <a:lnTo>
                  <a:pt x="0" y="1660321"/>
                </a:lnTo>
                <a:lnTo>
                  <a:pt x="2160003" y="1660321"/>
                </a:lnTo>
                <a:lnTo>
                  <a:pt x="4319651" y="1660321"/>
                </a:lnTo>
                <a:lnTo>
                  <a:pt x="4319651" y="0"/>
                </a:lnTo>
                <a:close/>
              </a:path>
            </a:pathLst>
          </a:custGeom>
          <a:solidFill>
            <a:srgbClr val="cce4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43" name="object 3"/>
          <p:cNvSpPr/>
          <p:nvPr/>
        </p:nvSpPr>
        <p:spPr>
          <a:xfrm>
            <a:off x="3418200" y="2879280"/>
            <a:ext cx="3880440" cy="157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algn="ctr">
              <a:lnSpc>
                <a:spcPct val="114000"/>
              </a:lnSpc>
              <a:spcBef>
                <a:spcPts val="99"/>
              </a:spcBef>
            </a:pPr>
            <a:r>
              <a:rPr b="0" lang="el-GR" sz="1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P05: 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ASSOCIATION </a:t>
            </a:r>
            <a:r>
              <a:rPr b="0" lang="el-GR" sz="1800" spc="-1" strike="noStrike">
                <a:solidFill>
                  <a:srgbClr val="7d007d"/>
                </a:solidFill>
                <a:latin typeface="Comic Sans MS"/>
                <a:ea typeface="DejaVu Sans"/>
              </a:rPr>
              <a:t>OF 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VALPROIC </a:t>
            </a:r>
            <a:r>
              <a:rPr b="0" lang="el-GR" sz="1800" spc="-52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ACID</a:t>
            </a:r>
            <a:r>
              <a:rPr b="0" lang="el-GR" sz="1800" spc="-3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TREATMENT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  <a:p>
            <a:pPr marL="384120" indent="-92880" algn="ctr">
              <a:lnSpc>
                <a:spcPct val="114000"/>
              </a:lnSpc>
              <a:tabLst>
                <a:tab algn="l" pos="0"/>
              </a:tabLst>
            </a:pPr>
            <a:r>
              <a:rPr b="0" lang="el-GR" sz="1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WITH 25-OH VITAMIN </a:t>
            </a:r>
            <a:r>
              <a:rPr b="0" lang="el-GR" sz="1800" spc="-1" strike="noStrike">
                <a:solidFill>
                  <a:srgbClr val="7d007d"/>
                </a:solidFill>
                <a:latin typeface="Comic Sans MS"/>
                <a:ea typeface="DejaVu Sans"/>
              </a:rPr>
              <a:t>D </a:t>
            </a:r>
            <a:r>
              <a:rPr b="0" lang="el-GR" sz="18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800" spc="-7" strike="noStrike">
                <a:solidFill>
                  <a:srgbClr val="7d007d"/>
                </a:solidFill>
                <a:latin typeface="Comic Sans MS"/>
                <a:ea typeface="DejaVu Sans"/>
              </a:rPr>
              <a:t>LEVELS IN 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HOSPITALIZED </a:t>
            </a:r>
            <a:r>
              <a:rPr b="0" lang="el-GR" sz="1800" spc="-52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PSY</a:t>
            </a:r>
            <a:r>
              <a:rPr b="0" lang="el-GR" sz="1800" spc="-21" strike="noStrike">
                <a:solidFill>
                  <a:srgbClr val="7d007d"/>
                </a:solidFill>
                <a:latin typeface="Comic Sans MS"/>
                <a:ea typeface="DejaVu Sans"/>
              </a:rPr>
              <a:t>CH</a:t>
            </a:r>
            <a:r>
              <a:rPr b="0" lang="el-GR" sz="1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IA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0" lang="el-GR" sz="1800" spc="-21" strike="noStrike">
                <a:solidFill>
                  <a:srgbClr val="7d007d"/>
                </a:solidFill>
                <a:latin typeface="Comic Sans MS"/>
                <a:ea typeface="DejaVu Sans"/>
              </a:rPr>
              <a:t>R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I</a:t>
            </a:r>
            <a:r>
              <a:rPr b="0" lang="el-GR" sz="1800" spc="-1" strike="noStrike">
                <a:solidFill>
                  <a:srgbClr val="7d007d"/>
                </a:solidFill>
                <a:latin typeface="Comic Sans MS"/>
                <a:ea typeface="DejaVu Sans"/>
              </a:rPr>
              <a:t>C</a:t>
            </a:r>
            <a:r>
              <a:rPr b="0" lang="el-GR" sz="1800" spc="-1" strike="noStrike">
                <a:solidFill>
                  <a:srgbClr val="7d007d"/>
                </a:solidFill>
                <a:latin typeface="Comic Sans MS"/>
                <a:ea typeface="DejaVu Sans"/>
              </a:rPr>
              <a:t>	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P</a:t>
            </a:r>
            <a:r>
              <a:rPr b="0" lang="el-GR" sz="1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A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TI</a:t>
            </a:r>
            <a:r>
              <a:rPr b="0" lang="el-GR" sz="1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EN</a:t>
            </a:r>
            <a:r>
              <a:rPr b="0" lang="el-GR" sz="1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TS</a:t>
            </a:r>
            <a:r>
              <a:rPr b="0" lang="el-GR" sz="1800" spc="-1" strike="noStrike">
                <a:solidFill>
                  <a:srgbClr val="7d007d"/>
                </a:solidFill>
                <a:latin typeface="Comic Sans MS"/>
                <a:ea typeface="DejaVu Sans"/>
              </a:rPr>
              <a:t>.</a:t>
            </a:r>
            <a:endParaRPr b="0" lang="el-GR" sz="1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4" name="object 4" descr=""/>
          <p:cNvPicPr/>
          <p:nvPr/>
        </p:nvPicPr>
        <p:blipFill>
          <a:blip r:embed="rId1"/>
          <a:stretch/>
        </p:blipFill>
        <p:spPr>
          <a:xfrm>
            <a:off x="6120000" y="720"/>
            <a:ext cx="3957480" cy="1811160"/>
          </a:xfrm>
          <a:prstGeom prst="rect">
            <a:avLst/>
          </a:prstGeom>
          <a:ln w="0">
            <a:noFill/>
          </a:ln>
        </p:spPr>
      </p:pic>
      <p:grpSp>
        <p:nvGrpSpPr>
          <p:cNvPr id="45" name="object 5"/>
          <p:cNvGrpSpPr/>
          <p:nvPr/>
        </p:nvGrpSpPr>
        <p:grpSpPr>
          <a:xfrm>
            <a:off x="1800000" y="336600"/>
            <a:ext cx="2705040" cy="813960"/>
            <a:chOff x="1800000" y="336600"/>
            <a:chExt cx="2705040" cy="813960"/>
          </a:xfrm>
        </p:grpSpPr>
        <p:sp>
          <p:nvSpPr>
            <p:cNvPr id="46" name="object 6"/>
            <p:cNvSpPr/>
            <p:nvPr/>
          </p:nvSpPr>
          <p:spPr>
            <a:xfrm>
              <a:off x="1800000" y="336600"/>
              <a:ext cx="2705040" cy="813960"/>
            </a:xfrm>
            <a:custGeom>
              <a:avLst/>
              <a:gdLst>
                <a:gd name="textAreaLeft" fmla="*/ 0 w 2705040"/>
                <a:gd name="textAreaRight" fmla="*/ 2705760 w 2705040"/>
                <a:gd name="textAreaTop" fmla="*/ 0 h 813960"/>
                <a:gd name="textAreaBottom" fmla="*/ 814680 h 813960"/>
              </a:gdLst>
              <a:ahLst/>
              <a:rect l="textAreaLeft" t="textAreaTop" r="textAreaRight" b="textAreaBottom"/>
              <a:pathLst>
                <a:path w="2705735" h="814705">
                  <a:moveTo>
                    <a:pt x="2705404" y="0"/>
                  </a:moveTo>
                  <a:lnTo>
                    <a:pt x="0" y="0"/>
                  </a:lnTo>
                  <a:lnTo>
                    <a:pt x="0" y="814679"/>
                  </a:lnTo>
                  <a:lnTo>
                    <a:pt x="2705404" y="814679"/>
                  </a:lnTo>
                  <a:lnTo>
                    <a:pt x="2705404" y="0"/>
                  </a:lnTo>
                  <a:close/>
                </a:path>
              </a:pathLst>
            </a:custGeom>
            <a:solidFill>
              <a:srgbClr val="cce4f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l-G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  <p:sp>
          <p:nvSpPr>
            <p:cNvPr id="47" name="object 7"/>
            <p:cNvSpPr/>
            <p:nvPr/>
          </p:nvSpPr>
          <p:spPr>
            <a:xfrm>
              <a:off x="2624400" y="500400"/>
              <a:ext cx="48240" cy="360"/>
            </a:xfrm>
            <a:custGeom>
              <a:avLst/>
              <a:gdLst>
                <a:gd name="textAreaLeft" fmla="*/ 0 w 48240"/>
                <a:gd name="textAreaRight" fmla="*/ 48960 w 48240"/>
                <a:gd name="textAreaTop" fmla="*/ 0 h 360"/>
                <a:gd name="textAreaBottom" fmla="*/ 1440 h 360"/>
              </a:gdLst>
              <a:ahLst/>
              <a:rect l="textAreaLeft" t="textAreaTop" r="textAreaRight" b="textAreaBottom"/>
              <a:pathLst>
                <a:path w="48894" h="0">
                  <a:moveTo>
                    <a:pt x="0" y="0"/>
                  </a:moveTo>
                  <a:lnTo>
                    <a:pt x="48590" y="0"/>
                  </a:lnTo>
                </a:path>
              </a:pathLst>
            </a:custGeom>
            <a:noFill/>
            <a:ln w="7559">
              <a:solidFill>
                <a:srgbClr val="522d8a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noAutofit/>
            </a:bodyPr>
            <a:p>
              <a:pPr>
                <a:lnSpc>
                  <a:spcPct val="100000"/>
                </a:lnSpc>
              </a:pPr>
              <a:endParaRPr b="0" lang="el-GR" sz="1800" spc="-1" strike="noStrike">
                <a:solidFill>
                  <a:srgbClr val="000000"/>
                </a:solidFill>
                <a:latin typeface="Arial"/>
                <a:ea typeface="DejaVu Sans"/>
              </a:endParaRPr>
            </a:p>
          </p:txBody>
        </p:sp>
      </p:grpSp>
      <p:sp>
        <p:nvSpPr>
          <p:cNvPr id="48" name="object 8"/>
          <p:cNvSpPr/>
          <p:nvPr/>
        </p:nvSpPr>
        <p:spPr>
          <a:xfrm>
            <a:off x="1800000" y="336600"/>
            <a:ext cx="2705040" cy="79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1680" bIns="0" anchor="t">
            <a:spAutoFit/>
          </a:bodyPr>
          <a:p>
            <a:pPr marL="293400" indent="-123120">
              <a:lnSpc>
                <a:spcPct val="114000"/>
              </a:lnSpc>
              <a:spcBef>
                <a:spcPts val="249"/>
              </a:spcBef>
              <a:tabLst>
                <a:tab algn="l" pos="0"/>
              </a:tabLst>
            </a:pPr>
            <a:r>
              <a:rPr b="1" lang="el-GR" sz="1100" spc="1" strike="noStrike" u="sng">
                <a:solidFill>
                  <a:srgbClr val="522d8a"/>
                </a:solidFill>
                <a:uFill>
                  <a:solidFill>
                    <a:srgbClr val="522d8a"/>
                  </a:solidFill>
                </a:uFill>
                <a:latin typeface="Comic Sans MS"/>
                <a:ea typeface="DejaVu Sans"/>
              </a:rPr>
              <a:t>L</a:t>
            </a:r>
            <a:r>
              <a:rPr b="1" lang="el-GR" sz="1100" spc="-1" strike="noStrike" u="sng">
                <a:solidFill>
                  <a:srgbClr val="522d8a"/>
                </a:solidFill>
                <a:uFill>
                  <a:solidFill>
                    <a:srgbClr val="522d8a"/>
                  </a:solidFill>
                </a:uFill>
                <a:latin typeface="Comic Sans MS"/>
                <a:ea typeface="DejaVu Sans"/>
              </a:rPr>
              <a:t>as</a:t>
            </a:r>
            <a:r>
              <a:rPr b="1" lang="el-GR" sz="1100" spc="1" strike="noStrike" u="sng">
                <a:solidFill>
                  <a:srgbClr val="522d8a"/>
                </a:solidFill>
                <a:uFill>
                  <a:solidFill>
                    <a:srgbClr val="522d8a"/>
                  </a:solidFill>
                </a:uFill>
                <a:latin typeface="Comic Sans MS"/>
                <a:ea typeface="DejaVu Sans"/>
              </a:rPr>
              <a:t>k</a:t>
            </a:r>
            <a:r>
              <a:rPr b="1" lang="el-GR" sz="1100" spc="-7" strike="noStrike" u="sng">
                <a:solidFill>
                  <a:srgbClr val="522d8a"/>
                </a:solidFill>
                <a:uFill>
                  <a:solidFill>
                    <a:srgbClr val="522d8a"/>
                  </a:solidFill>
                </a:uFill>
                <a:latin typeface="Comic Sans MS"/>
                <a:ea typeface="DejaVu Sans"/>
              </a:rPr>
              <a:t>o</a:t>
            </a:r>
            <a:r>
              <a:rPr b="1" lang="el-GR" sz="1100" spc="-1" strike="noStrike" u="sng">
                <a:solidFill>
                  <a:srgbClr val="522d8a"/>
                </a:solidFill>
                <a:uFill>
                  <a:solidFill>
                    <a:srgbClr val="522d8a"/>
                  </a:solidFill>
                </a:uFill>
                <a:latin typeface="Comic Sans MS"/>
                <a:ea typeface="DejaVu Sans"/>
              </a:rPr>
              <a:t>s</a:t>
            </a:r>
            <a:r>
              <a:rPr b="1" lang="el-GR" sz="1100" spc="1" strike="noStrike" u="sng">
                <a:solidFill>
                  <a:srgbClr val="522d8a"/>
                </a:solidFill>
                <a:uFill>
                  <a:solidFill>
                    <a:srgbClr val="522d8a"/>
                  </a:solidFill>
                </a:uFill>
                <a:latin typeface="Comic Sans MS"/>
                <a:ea typeface="DejaVu Sans"/>
              </a:rPr>
              <a:t> </a:t>
            </a:r>
            <a:r>
              <a:rPr b="1" lang="el-GR" sz="1100" spc="-7" strike="noStrike" u="sng">
                <a:solidFill>
                  <a:srgbClr val="522d8a"/>
                </a:solidFill>
                <a:uFill>
                  <a:solidFill>
                    <a:srgbClr val="522d8a"/>
                  </a:solidFill>
                </a:uFill>
                <a:latin typeface="Comic Sans MS"/>
                <a:ea typeface="DejaVu Sans"/>
              </a:rPr>
              <a:t>E</a:t>
            </a:r>
            <a:r>
              <a:rPr b="1" lang="el-GR" sz="1100" spc="7" strike="noStrike" u="sng">
                <a:solidFill>
                  <a:srgbClr val="522d8a"/>
                </a:solidFill>
                <a:uFill>
                  <a:solidFill>
                    <a:srgbClr val="522d8a"/>
                  </a:solidFill>
                </a:uFill>
                <a:latin typeface="Comic Sans MS"/>
                <a:ea typeface="DejaVu Sans"/>
              </a:rPr>
              <a:t>.</a:t>
            </a:r>
            <a:r>
              <a:rPr b="1" lang="el-GR" sz="668" spc="9" strike="noStrike" u="sng" baseline="30000">
                <a:solidFill>
                  <a:srgbClr val="522d8a"/>
                </a:solidFill>
                <a:uFill>
                  <a:solidFill>
                    <a:srgbClr val="522d8a"/>
                  </a:solidFill>
                </a:uFill>
                <a:latin typeface="Comic Sans MS"/>
                <a:ea typeface="DejaVu Sans"/>
              </a:rPr>
              <a:t>1</a:t>
            </a:r>
            <a:r>
              <a:rPr b="1" lang="el-GR" sz="1100" spc="-1" strike="noStrike" u="sng">
                <a:solidFill>
                  <a:srgbClr val="522d8a"/>
                </a:solidFill>
                <a:uFill>
                  <a:solidFill>
                    <a:srgbClr val="522d8a"/>
                  </a:solidFill>
                </a:uFill>
                <a:latin typeface="Comic Sans MS"/>
                <a:ea typeface="DejaVu Sans"/>
              </a:rPr>
              <a:t>,</a:t>
            </a:r>
            <a:r>
              <a:rPr b="1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Pi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sia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1100" spc="1" strike="noStrike">
                <a:solidFill>
                  <a:srgbClr val="522d8a"/>
                </a:solidFill>
                <a:latin typeface="Comic Sans MS"/>
                <a:ea typeface="DejaVu Sans"/>
              </a:rPr>
              <a:t>T.</a:t>
            </a:r>
            <a:r>
              <a:rPr b="0" lang="el-GR" sz="668" spc="1" strike="noStrike" baseline="30000">
                <a:solidFill>
                  <a:srgbClr val="522d8a"/>
                </a:solidFill>
                <a:latin typeface="Comic Sans MS"/>
                <a:ea typeface="DejaVu Sans"/>
              </a:rPr>
              <a:t>1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,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 K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r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u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la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n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1100" spc="1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.</a:t>
            </a:r>
            <a:r>
              <a:rPr b="0" lang="el-GR" sz="668" spc="1" strike="noStrike" baseline="30000">
                <a:solidFill>
                  <a:srgbClr val="522d8a"/>
                </a:solidFill>
                <a:latin typeface="Comic Sans MS"/>
                <a:ea typeface="DejaVu Sans"/>
              </a:rPr>
              <a:t>1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,  </a:t>
            </a:r>
            <a:r>
              <a:rPr b="0" lang="el-GR" sz="1100" spc="1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sia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n</a:t>
            </a:r>
            <a:r>
              <a:rPr b="0" lang="el-GR" sz="1100" spc="1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ka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1100" spc="7" strike="noStrike">
                <a:solidFill>
                  <a:srgbClr val="522d8a"/>
                </a:solidFill>
                <a:latin typeface="Comic Sans MS"/>
                <a:ea typeface="DejaVu Sans"/>
              </a:rPr>
              <a:t>.</a:t>
            </a:r>
            <a:r>
              <a:rPr b="0" lang="el-GR" sz="668" spc="9" strike="noStrike" baseline="30000">
                <a:solidFill>
                  <a:srgbClr val="522d8a"/>
                </a:solidFill>
                <a:latin typeface="Comic Sans MS"/>
                <a:ea typeface="DejaVu Sans"/>
              </a:rPr>
              <a:t>3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,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 Lia</a:t>
            </a:r>
            <a:r>
              <a:rPr b="0" lang="el-GR" sz="1100" spc="-15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11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1100" spc="-15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.</a:t>
            </a:r>
            <a:r>
              <a:rPr b="0" lang="el-GR" sz="668" spc="9" strike="noStrike" baseline="30000">
                <a:solidFill>
                  <a:srgbClr val="522d8a"/>
                </a:solidFill>
                <a:latin typeface="Comic Sans MS"/>
                <a:ea typeface="DejaVu Sans"/>
              </a:rPr>
              <a:t>4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,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1100" spc="1" strike="noStrike">
                <a:solidFill>
                  <a:srgbClr val="522d8a"/>
                </a:solidFill>
                <a:latin typeface="Comic Sans MS"/>
                <a:ea typeface="DejaVu Sans"/>
              </a:rPr>
              <a:t>Tz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u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r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as  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N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.</a:t>
            </a:r>
            <a:r>
              <a:rPr b="0" lang="el-GR" sz="668" spc="1" strike="noStrike" baseline="30000">
                <a:solidFill>
                  <a:srgbClr val="522d8a"/>
                </a:solidFill>
                <a:latin typeface="Comic Sans MS"/>
                <a:ea typeface="DejaVu Sans"/>
              </a:rPr>
              <a:t>1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,  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G</a:t>
            </a:r>
            <a:r>
              <a:rPr b="0" lang="el-GR" sz="1100" spc="-21" strike="noStrike">
                <a:solidFill>
                  <a:srgbClr val="522d8a"/>
                </a:solidFill>
                <a:latin typeface="Comic Sans MS"/>
                <a:ea typeface="DejaVu Sans"/>
              </a:rPr>
              <a:t>e</a:t>
            </a:r>
            <a:r>
              <a:rPr b="0" lang="el-GR" sz="11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or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giad</a:t>
            </a:r>
            <a:r>
              <a:rPr b="0" lang="el-GR" sz="11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u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M.</a:t>
            </a:r>
            <a:r>
              <a:rPr b="0" lang="el-GR" sz="668" spc="1" strike="noStrike" baseline="30000">
                <a:solidFill>
                  <a:srgbClr val="522d8a"/>
                </a:solidFill>
                <a:latin typeface="Comic Sans MS"/>
                <a:ea typeface="DejaVu Sans"/>
              </a:rPr>
              <a:t>1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,</a:t>
            </a:r>
            <a:r>
              <a:rPr b="0" lang="el-GR" sz="1100" spc="-26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11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Anto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ni</a:t>
            </a:r>
            <a:r>
              <a:rPr b="0" lang="el-GR" sz="11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u</a:t>
            </a:r>
            <a:r>
              <a:rPr b="0" lang="el-GR" sz="1100" spc="-15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K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.</a:t>
            </a:r>
            <a:r>
              <a:rPr b="0" lang="el-GR" sz="668" spc="1" strike="noStrike" baseline="30000">
                <a:solidFill>
                  <a:srgbClr val="522d8a"/>
                </a:solidFill>
                <a:latin typeface="Comic Sans MS"/>
                <a:ea typeface="DejaVu Sans"/>
              </a:rPr>
              <a:t>1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,</a:t>
            </a:r>
            <a:endParaRPr b="0" lang="el-GR" sz="1100" spc="-1" strike="noStrike">
              <a:solidFill>
                <a:srgbClr val="000000"/>
              </a:solidFill>
              <a:latin typeface="Arial"/>
            </a:endParaRPr>
          </a:p>
          <a:p>
            <a:pPr marL="920880" indent="-123120">
              <a:lnSpc>
                <a:spcPct val="100000"/>
              </a:lnSpc>
              <a:spcBef>
                <a:spcPts val="204"/>
              </a:spcBef>
              <a:tabLst>
                <a:tab algn="l" pos="0"/>
              </a:tabLst>
            </a:pPr>
            <a:r>
              <a:rPr b="0" lang="el-GR" sz="1100" spc="-15" strike="noStrike">
                <a:solidFill>
                  <a:srgbClr val="522d8a"/>
                </a:solidFill>
                <a:latin typeface="Comic Sans MS"/>
                <a:ea typeface="DejaVu Sans"/>
              </a:rPr>
              <a:t>Ko</a:t>
            </a:r>
            <a:r>
              <a:rPr b="0" lang="el-GR" sz="1100" spc="-12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1100" spc="-21" strike="noStrike">
                <a:solidFill>
                  <a:srgbClr val="522d8a"/>
                </a:solidFill>
                <a:latin typeface="Comic Sans MS"/>
                <a:ea typeface="DejaVu Sans"/>
              </a:rPr>
              <a:t>m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1100" spc="-7" strike="noStrike">
                <a:solidFill>
                  <a:srgbClr val="522d8a"/>
                </a:solidFill>
                <a:latin typeface="Comic Sans MS"/>
                <a:ea typeface="DejaVu Sans"/>
              </a:rPr>
              <a:t> A</a:t>
            </a:r>
            <a:r>
              <a:rPr b="0" lang="el-GR" sz="1100" spc="-1" strike="noStrike">
                <a:solidFill>
                  <a:srgbClr val="522d8a"/>
                </a:solidFill>
                <a:latin typeface="Comic Sans MS"/>
                <a:ea typeface="DejaVu Sans"/>
              </a:rPr>
              <a:t>.</a:t>
            </a:r>
            <a:r>
              <a:rPr b="0" lang="el-GR" sz="668" spc="18" strike="noStrike" baseline="30000">
                <a:solidFill>
                  <a:srgbClr val="522d8a"/>
                </a:solidFill>
                <a:latin typeface="Comic Sans MS"/>
                <a:ea typeface="DejaVu Sans"/>
              </a:rPr>
              <a:t>2</a:t>
            </a:r>
            <a:endParaRPr b="0" lang="el-GR" sz="67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object 9"/>
          <p:cNvSpPr/>
          <p:nvPr/>
        </p:nvSpPr>
        <p:spPr>
          <a:xfrm>
            <a:off x="1548000" y="1265760"/>
            <a:ext cx="4483080" cy="650160"/>
          </a:xfrm>
          <a:custGeom>
            <a:avLst/>
            <a:gdLst>
              <a:gd name="textAreaLeft" fmla="*/ 0 w 4483080"/>
              <a:gd name="textAreaRight" fmla="*/ 4483800 w 4483080"/>
              <a:gd name="textAreaTop" fmla="*/ 0 h 650160"/>
              <a:gd name="textAreaBottom" fmla="*/ 650880 h 650160"/>
            </a:gdLst>
            <a:ahLst/>
            <a:rect l="textAreaLeft" t="textAreaTop" r="textAreaRight" b="textAreaBottom"/>
            <a:pathLst>
              <a:path w="4483735" h="650875">
                <a:moveTo>
                  <a:pt x="4483442" y="0"/>
                </a:moveTo>
                <a:lnTo>
                  <a:pt x="0" y="0"/>
                </a:lnTo>
                <a:lnTo>
                  <a:pt x="0" y="650519"/>
                </a:lnTo>
                <a:lnTo>
                  <a:pt x="2241715" y="650519"/>
                </a:lnTo>
                <a:lnTo>
                  <a:pt x="4483442" y="650519"/>
                </a:lnTo>
                <a:lnTo>
                  <a:pt x="4483442" y="0"/>
                </a:lnTo>
                <a:close/>
              </a:path>
            </a:pathLst>
          </a:custGeom>
          <a:solidFill>
            <a:srgbClr val="cce4f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</a:pPr>
            <a:endParaRPr b="0" lang="el-GR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sp>
        <p:nvSpPr>
          <p:cNvPr id="50" name="object 10"/>
          <p:cNvSpPr/>
          <p:nvPr/>
        </p:nvSpPr>
        <p:spPr>
          <a:xfrm>
            <a:off x="1544760" y="1320480"/>
            <a:ext cx="4574880" cy="59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3480" bIns="0" anchor="t">
            <a:spAutoFit/>
          </a:bodyPr>
          <a:p>
            <a:pPr marL="38160">
              <a:lnSpc>
                <a:spcPct val="100000"/>
              </a:lnSpc>
              <a:spcBef>
                <a:spcPts val="264"/>
              </a:spcBef>
            </a:pPr>
            <a:r>
              <a:rPr b="0" lang="el-GR" sz="518" spc="-15" strike="noStrike" baseline="23000">
                <a:solidFill>
                  <a:srgbClr val="522d8a"/>
                </a:solidFill>
                <a:latin typeface="Comic Sans MS"/>
                <a:ea typeface="DejaVu Sans"/>
              </a:rPr>
              <a:t>1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Mi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c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r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bi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21" strike="noStrike">
                <a:solidFill>
                  <a:srgbClr val="522d8a"/>
                </a:solidFill>
                <a:latin typeface="Comic Sans MS"/>
                <a:ea typeface="DejaVu Sans"/>
              </a:rPr>
              <a:t>l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gi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ca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l</a:t>
            </a:r>
            <a:r>
              <a:rPr b="0" lang="el-GR" sz="800" spc="9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&amp;</a:t>
            </a:r>
            <a:r>
              <a:rPr b="0" lang="el-GR" sz="800" spc="26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B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oc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h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e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mi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ca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l</a:t>
            </a:r>
            <a:r>
              <a:rPr b="0" lang="el-GR" sz="800" spc="9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L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b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r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r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y</a:t>
            </a:r>
            <a:r>
              <a:rPr b="0" lang="el-GR" sz="800" spc="29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-</a:t>
            </a:r>
            <a:r>
              <a:rPr b="0" lang="el-GR" sz="800" spc="21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P</a:t>
            </a:r>
            <a:r>
              <a:rPr b="0" lang="el-GR" sz="800" spc="1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y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c</a:t>
            </a:r>
            <a:r>
              <a:rPr b="0" lang="el-GR" sz="800" spc="1" strike="noStrike">
                <a:solidFill>
                  <a:srgbClr val="522d8a"/>
                </a:solidFill>
                <a:latin typeface="Comic Sans MS"/>
                <a:ea typeface="DejaVu Sans"/>
              </a:rPr>
              <a:t>h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1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r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ic</a:t>
            </a:r>
            <a:r>
              <a:rPr b="0" lang="el-GR" sz="800" spc="26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Ho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pit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l</a:t>
            </a:r>
            <a:r>
              <a:rPr b="0" lang="el-GR" sz="800" spc="1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f</a:t>
            </a:r>
            <a:r>
              <a:rPr b="0" lang="el-GR" sz="800" spc="21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1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ti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c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21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“D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r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m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k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it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e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o”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,</a:t>
            </a:r>
            <a:endParaRPr b="0" lang="el-GR" sz="800" spc="-1" strike="noStrike">
              <a:solidFill>
                <a:srgbClr val="000000"/>
              </a:solidFill>
              <a:latin typeface="Arial"/>
            </a:endParaRPr>
          </a:p>
          <a:p>
            <a:pPr marL="38160">
              <a:lnSpc>
                <a:spcPct val="100000"/>
              </a:lnSpc>
              <a:spcBef>
                <a:spcPts val="170"/>
              </a:spcBef>
            </a:pPr>
            <a:r>
              <a:rPr b="0" lang="el-GR" sz="518" spc="-7" strike="noStrike" baseline="23000">
                <a:solidFill>
                  <a:srgbClr val="522d8a"/>
                </a:solidFill>
                <a:latin typeface="Comic Sans MS"/>
                <a:ea typeface="DejaVu Sans"/>
              </a:rPr>
              <a:t>2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D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e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p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rtm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e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n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800" spc="55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f</a:t>
            </a:r>
            <a:r>
              <a:rPr b="0" lang="el-GR" sz="800" spc="26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N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e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ur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21" strike="noStrike">
                <a:solidFill>
                  <a:srgbClr val="522d8a"/>
                </a:solidFill>
                <a:latin typeface="Comic Sans MS"/>
                <a:ea typeface="DejaVu Sans"/>
              </a:rPr>
              <a:t>l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g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y-P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y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c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hi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tri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c</a:t>
            </a:r>
            <a:r>
              <a:rPr b="0" lang="el-GR" sz="800" spc="26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Ho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pit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l</a:t>
            </a:r>
            <a:r>
              <a:rPr b="0" lang="el-GR" sz="800" spc="21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f</a:t>
            </a:r>
            <a:r>
              <a:rPr b="0" lang="el-GR" sz="800" spc="15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1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ti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c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26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“D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r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m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k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it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e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o”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,</a:t>
            </a:r>
            <a:endParaRPr b="0" lang="el-GR" sz="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Bef>
                <a:spcPts val="255"/>
              </a:spcBef>
            </a:pPr>
            <a:r>
              <a:rPr b="0" lang="el-GR" sz="518" spc="-7" strike="noStrike" baseline="23000">
                <a:solidFill>
                  <a:srgbClr val="522d8a"/>
                </a:solidFill>
                <a:latin typeface="Comic Sans MS"/>
                <a:ea typeface="DejaVu Sans"/>
              </a:rPr>
              <a:t>3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Me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d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ca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l</a:t>
            </a:r>
            <a:r>
              <a:rPr b="0" lang="el-GR" sz="800" spc="-26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21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u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d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e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n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t</a:t>
            </a:r>
            <a:r>
              <a:rPr b="0" lang="el-GR" sz="800" spc="41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-</a:t>
            </a:r>
            <a:r>
              <a:rPr b="0" lang="el-GR" sz="800" spc="15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Me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d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ca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l 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U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ni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v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er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it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y</a:t>
            </a:r>
            <a:r>
              <a:rPr b="0" lang="el-GR" sz="800" spc="29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f</a:t>
            </a:r>
            <a:r>
              <a:rPr b="0" lang="el-GR" sz="800" spc="7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So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fi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,</a:t>
            </a:r>
            <a:r>
              <a:rPr b="0" lang="el-GR" sz="800" spc="29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B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u</a:t>
            </a:r>
            <a:r>
              <a:rPr b="0" lang="el-GR" sz="800" spc="-21" strike="noStrike">
                <a:solidFill>
                  <a:srgbClr val="522d8a"/>
                </a:solidFill>
                <a:latin typeface="Comic Sans MS"/>
                <a:ea typeface="DejaVu Sans"/>
              </a:rPr>
              <a:t>l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g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ar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,</a:t>
            </a:r>
            <a:endParaRPr b="0" lang="el-GR" sz="800" spc="-1" strike="noStrike">
              <a:solidFill>
                <a:srgbClr val="000000"/>
              </a:solidFill>
              <a:latin typeface="Arial"/>
            </a:endParaRPr>
          </a:p>
          <a:p>
            <a:pPr marL="41400">
              <a:lnSpc>
                <a:spcPct val="100000"/>
              </a:lnSpc>
              <a:spcBef>
                <a:spcPts val="164"/>
              </a:spcBef>
            </a:pPr>
            <a:r>
              <a:rPr b="0" lang="el-GR" sz="518" spc="-7" strike="noStrike" baseline="23000">
                <a:solidFill>
                  <a:srgbClr val="522d8a"/>
                </a:solidFill>
                <a:latin typeface="Comic Sans MS"/>
                <a:ea typeface="DejaVu Sans"/>
              </a:rPr>
              <a:t>4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Me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d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i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ca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l 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tu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d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e</a:t>
            </a:r>
            <a:r>
              <a:rPr b="0" lang="el-GR" sz="800" spc="-15" strike="noStrike">
                <a:solidFill>
                  <a:srgbClr val="522d8a"/>
                </a:solidFill>
                <a:latin typeface="Comic Sans MS"/>
                <a:ea typeface="DejaVu Sans"/>
              </a:rPr>
              <a:t>n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t </a:t>
            </a:r>
            <a:r>
              <a:rPr b="0" lang="el-GR" sz="800" spc="21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- 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Eu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r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op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e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a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n</a:t>
            </a:r>
            <a:r>
              <a:rPr b="0" lang="el-GR" sz="800" spc="1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U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ni</a:t>
            </a:r>
            <a:r>
              <a:rPr b="0" lang="el-GR" sz="800" spc="1" strike="noStrike">
                <a:solidFill>
                  <a:srgbClr val="522d8a"/>
                </a:solidFill>
                <a:latin typeface="Comic Sans MS"/>
                <a:ea typeface="DejaVu Sans"/>
              </a:rPr>
              <a:t>v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er</a:t>
            </a:r>
            <a:r>
              <a:rPr b="0" lang="el-GR" sz="800" spc="1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ity</a:t>
            </a:r>
            <a:r>
              <a:rPr b="0" lang="el-GR" sz="800" spc="21" strike="noStrike">
                <a:solidFill>
                  <a:srgbClr val="522d8a"/>
                </a:solidFill>
                <a:latin typeface="Comic Sans MS"/>
                <a:ea typeface="DejaVu Sans"/>
              </a:rPr>
              <a:t> 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o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f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 C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yp</a:t>
            </a:r>
            <a:r>
              <a:rPr b="0" lang="el-GR" sz="800" spc="-12" strike="noStrike">
                <a:solidFill>
                  <a:srgbClr val="522d8a"/>
                </a:solidFill>
                <a:latin typeface="Comic Sans MS"/>
                <a:ea typeface="DejaVu Sans"/>
              </a:rPr>
              <a:t>r</a:t>
            </a:r>
            <a:r>
              <a:rPr b="0" lang="el-GR" sz="800" spc="-7" strike="noStrike">
                <a:solidFill>
                  <a:srgbClr val="522d8a"/>
                </a:solidFill>
                <a:latin typeface="Comic Sans MS"/>
                <a:ea typeface="DejaVu Sans"/>
              </a:rPr>
              <a:t>u</a:t>
            </a:r>
            <a:r>
              <a:rPr b="0" lang="el-GR" sz="800" spc="-1" strike="noStrike">
                <a:solidFill>
                  <a:srgbClr val="522d8a"/>
                </a:solidFill>
                <a:latin typeface="Comic Sans MS"/>
                <a:ea typeface="DejaVu Sans"/>
              </a:rPr>
              <a:t>s</a:t>
            </a:r>
            <a:endParaRPr b="0" lang="el-GR" sz="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1"/>
          <p:cNvSpPr>
            <a:spLocks noGrp="1"/>
          </p:cNvSpPr>
          <p:nvPr>
            <p:ph type="sldNum" idx="4"/>
          </p:nvPr>
        </p:nvSpPr>
        <p:spPr>
          <a:xfrm>
            <a:off x="9438120" y="5153760"/>
            <a:ext cx="174600" cy="329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38160" indent="0">
              <a:lnSpc>
                <a:spcPts val="165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Arial MT"/>
              </a:defRPr>
            </a:lvl1pPr>
          </a:lstStyle>
          <a:p>
            <a:pPr marL="38160" indent="0">
              <a:lnSpc>
                <a:spcPts val="1650"/>
              </a:lnSpc>
              <a:buNone/>
              <a:tabLst>
                <a:tab algn="l" pos="0"/>
              </a:tabLst>
            </a:pPr>
            <a:fld id="{D126EC73-E74E-44E7-A906-AD0FCDF6382B}" type="slidenum">
              <a:rPr b="0" lang="el-GR" sz="1400" spc="-1" strike="noStrike">
                <a:solidFill>
                  <a:srgbClr val="000000"/>
                </a:solidFill>
                <a:latin typeface="Arial MT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bject 2"/>
          <p:cNvSpPr/>
          <p:nvPr/>
        </p:nvSpPr>
        <p:spPr>
          <a:xfrm>
            <a:off x="3018960" y="236880"/>
            <a:ext cx="5420160" cy="104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7440" indent="3960" algn="ctr">
              <a:lnSpc>
                <a:spcPct val="112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el-GR" sz="1200" spc="-12" strike="noStrike" u="sng">
                <a:solidFill>
                  <a:srgbClr val="7d007d"/>
                </a:solidFill>
                <a:uFillTx/>
                <a:latin typeface="Comic Sans MS"/>
                <a:ea typeface="DejaVu Sans"/>
              </a:rPr>
              <a:t>Background</a:t>
            </a:r>
            <a:r>
              <a:rPr b="1" lang="el-GR" sz="1200" spc="-7" strike="noStrike" u="sng">
                <a:solidFill>
                  <a:srgbClr val="7d007d"/>
                </a:solidFill>
                <a:uFillTx/>
                <a:latin typeface="Comic Sans MS"/>
                <a:ea typeface="DejaVu Sans"/>
              </a:rPr>
              <a:t> </a:t>
            </a:r>
            <a:r>
              <a:rPr b="1" lang="el-GR" sz="1200" spc="-12" strike="noStrike" u="sng">
                <a:solidFill>
                  <a:srgbClr val="7d007d"/>
                </a:solidFill>
                <a:uFillTx/>
                <a:latin typeface="Comic Sans MS"/>
                <a:ea typeface="DejaVu Sans"/>
              </a:rPr>
              <a:t>and goals</a:t>
            </a:r>
            <a:r>
              <a:rPr b="1" lang="el-GR" sz="1200" spc="-15" strike="noStrike" u="sng">
                <a:solidFill>
                  <a:srgbClr val="7d007d"/>
                </a:solidFill>
                <a:uFillTx/>
                <a:latin typeface="Comic Sans MS"/>
                <a:ea typeface="DejaVu Sans"/>
              </a:rPr>
              <a:t> </a:t>
            </a:r>
            <a:r>
              <a:rPr b="1" lang="el-GR" sz="1200" spc="-1" strike="noStrike" u="sng">
                <a:solidFill>
                  <a:srgbClr val="7d007d"/>
                </a:solidFill>
                <a:uFillTx/>
                <a:latin typeface="Comic Sans MS"/>
                <a:ea typeface="DejaVu Sans"/>
              </a:rPr>
              <a:t>of</a:t>
            </a:r>
            <a:r>
              <a:rPr b="1" lang="el-GR" sz="1200" spc="-7" strike="noStrike" u="sng">
                <a:solidFill>
                  <a:srgbClr val="7d007d"/>
                </a:solidFill>
                <a:uFillTx/>
                <a:latin typeface="Comic Sans MS"/>
                <a:ea typeface="DejaVu Sans"/>
              </a:rPr>
              <a:t> </a:t>
            </a:r>
            <a:r>
              <a:rPr b="1" lang="el-GR" sz="1200" spc="-12" strike="noStrike" u="sng">
                <a:solidFill>
                  <a:srgbClr val="7d007d"/>
                </a:solidFill>
                <a:uFillTx/>
                <a:latin typeface="Comic Sans MS"/>
                <a:ea typeface="DejaVu Sans"/>
              </a:rPr>
              <a:t>the</a:t>
            </a:r>
            <a:r>
              <a:rPr b="1" lang="el-GR" sz="1200" spc="-15" strike="noStrike" u="sng">
                <a:solidFill>
                  <a:srgbClr val="7d007d"/>
                </a:solidFill>
                <a:uFillTx/>
                <a:latin typeface="Comic Sans MS"/>
                <a:ea typeface="DejaVu Sans"/>
              </a:rPr>
              <a:t> study:</a:t>
            </a:r>
            <a:r>
              <a:rPr b="1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Valproic</a:t>
            </a:r>
            <a:r>
              <a:rPr b="0" lang="el-GR" sz="12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acid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(VA)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remains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the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mainstay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treatment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choice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among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mood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stabilizers,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however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it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has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been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reported</a:t>
            </a:r>
            <a:r>
              <a:rPr b="0" lang="el-GR" sz="12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to</a:t>
            </a:r>
            <a:r>
              <a:rPr b="0" lang="el-GR" sz="12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interfere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with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Vitamin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D </a:t>
            </a:r>
            <a:r>
              <a:rPr b="0" lang="el-GR" sz="12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me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a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b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ol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i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s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m</a:t>
            </a:r>
            <a:r>
              <a:rPr b="1" lang="el-GR" sz="1200" spc="9" strike="noStrike" baseline="37000">
                <a:solidFill>
                  <a:srgbClr val="7d007d"/>
                </a:solidFill>
                <a:latin typeface="Comic Sans MS"/>
                <a:ea typeface="DejaVu Sans"/>
              </a:rPr>
              <a:t>1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.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h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e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ai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m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of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hi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s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st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u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d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y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a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s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t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o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eva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l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u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a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e</a:t>
            </a:r>
            <a:r>
              <a:rPr b="0" lang="el-GR" sz="1200" spc="-3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h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e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ass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o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c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i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a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ti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o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n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of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V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A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tr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ea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men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wi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h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25-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OH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V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itamin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D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endParaRPr b="0" lang="el-GR" sz="1200" spc="-1" strike="noStrike">
              <a:solidFill>
                <a:srgbClr val="000000"/>
              </a:solidFill>
              <a:latin typeface="Arial"/>
            </a:endParaRPr>
          </a:p>
          <a:p>
            <a:pPr marL="37440" indent="3960" algn="ctr">
              <a:lnSpc>
                <a:spcPct val="112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(Vit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D)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serum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levels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of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psychiatric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hospitalized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patients.</a:t>
            </a:r>
            <a:endParaRPr b="0" lang="el-G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sldNum" idx="5"/>
          </p:nvPr>
        </p:nvSpPr>
        <p:spPr>
          <a:xfrm>
            <a:off x="9438120" y="5153760"/>
            <a:ext cx="174600" cy="3292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marL="38160" indent="0">
              <a:lnSpc>
                <a:spcPts val="1650"/>
              </a:lnSpc>
              <a:buNone/>
              <a:tabLst>
                <a:tab algn="l" pos="0"/>
              </a:tabLst>
              <a:defRPr b="0" lang="el-GR" sz="1400" spc="-1" strike="noStrike">
                <a:solidFill>
                  <a:srgbClr val="000000"/>
                </a:solidFill>
                <a:latin typeface="Arial MT"/>
              </a:defRPr>
            </a:lvl1pPr>
          </a:lstStyle>
          <a:p>
            <a:pPr marL="38160" indent="0">
              <a:lnSpc>
                <a:spcPts val="1650"/>
              </a:lnSpc>
              <a:buNone/>
              <a:tabLst>
                <a:tab algn="l" pos="0"/>
              </a:tabLst>
            </a:pPr>
            <a:fld id="{82EDBADD-46F7-4471-8F14-ABEBD13C7E60}" type="slidenum">
              <a:rPr b="0" lang="el-GR" sz="1400" spc="-1" strike="noStrike">
                <a:solidFill>
                  <a:srgbClr val="000000"/>
                </a:solidFill>
                <a:latin typeface="Arial MT"/>
              </a:rPr>
              <a:t>&lt;αριθμός&gt;</a:t>
            </a:fld>
            <a:endParaRPr b="0" lang="el-GR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4" name="object 3"/>
          <p:cNvSpPr/>
          <p:nvPr/>
        </p:nvSpPr>
        <p:spPr>
          <a:xfrm>
            <a:off x="1518840" y="1980000"/>
            <a:ext cx="3881160" cy="267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240" indent="1800" algn="ctr">
              <a:lnSpc>
                <a:spcPct val="112000"/>
              </a:lnSpc>
              <a:spcBef>
                <a:spcPts val="99"/>
              </a:spcBef>
              <a:tabLst>
                <a:tab algn="l" pos="0"/>
              </a:tabLst>
            </a:pPr>
            <a:r>
              <a:rPr b="1" lang="el-GR" sz="1200" spc="-15" strike="noStrike" u="sng">
                <a:solidFill>
                  <a:srgbClr val="7d007d"/>
                </a:solidFill>
                <a:uFillTx/>
                <a:latin typeface="Comic Sans MS"/>
                <a:ea typeface="DejaVu Sans"/>
              </a:rPr>
              <a:t>Methods and results:</a:t>
            </a:r>
            <a:r>
              <a:rPr b="1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196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patients participated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in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this study.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121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patients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were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not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receiving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VA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(70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male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&amp; 51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female,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aged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46±13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years),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while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75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were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on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VA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therapy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(48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male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&amp;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27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female,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aged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47±11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years).</a:t>
            </a:r>
            <a:r>
              <a:rPr b="0" lang="el-GR" sz="1200" spc="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The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control</a:t>
            </a:r>
            <a:r>
              <a:rPr b="0" lang="el-GR" sz="12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group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included</a:t>
            </a:r>
            <a:r>
              <a:rPr b="0" lang="el-GR" sz="12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120</a:t>
            </a:r>
            <a:r>
              <a:rPr b="0" lang="el-GR" sz="12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healthy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volunteers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(54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male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&amp;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66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female,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aged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49±14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years).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Measurements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of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VA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and </a:t>
            </a:r>
            <a:r>
              <a:rPr b="0" lang="el-GR" sz="1200" spc="-28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Vit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D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levels were conducted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on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Architect ci4100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analyzer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(Abbott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Laboratories</a:t>
            </a:r>
            <a:r>
              <a:rPr b="0" lang="el-GR" sz="1200" spc="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Ltd).</a:t>
            </a:r>
            <a:r>
              <a:rPr b="0" lang="el-GR" sz="1200" spc="60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Statistical</a:t>
            </a:r>
            <a:r>
              <a:rPr b="0" lang="el-GR" sz="1200" spc="3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analysis</a:t>
            </a:r>
            <a:r>
              <a:rPr b="0" lang="el-GR" sz="1200" spc="2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was</a:t>
            </a:r>
            <a:r>
              <a:rPr b="0" lang="el-GR" sz="1200" spc="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perfomed</a:t>
            </a:r>
            <a:r>
              <a:rPr b="0" lang="el-GR" sz="1200" spc="4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with</a:t>
            </a:r>
            <a:r>
              <a:rPr b="0" lang="el-GR" sz="1200" spc="3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the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SPSS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v.22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endParaRPr b="0" lang="el-GR" sz="1200" spc="-1" strike="noStrike">
              <a:solidFill>
                <a:srgbClr val="000000"/>
              </a:solidFill>
              <a:latin typeface="Arial"/>
            </a:endParaRPr>
          </a:p>
          <a:p>
            <a:pPr marL="12240" indent="1800" algn="ctr">
              <a:lnSpc>
                <a:spcPct val="112000"/>
              </a:lnSpc>
              <a:spcBef>
                <a:spcPts val="99"/>
              </a:spcBef>
              <a:tabLst>
                <a:tab algn="l" pos="0"/>
              </a:tabLst>
            </a:pP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(p-value&lt;0.05).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Mean</a:t>
            </a:r>
            <a:r>
              <a:rPr b="0" lang="el-GR" sz="1200" spc="-3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Vit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D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values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for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the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control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group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were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24.3±8.5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ng/ml,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for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patients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not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receiving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VA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were 18.0±10.4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ng/ml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and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for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patients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receiving</a:t>
            </a:r>
            <a:r>
              <a:rPr b="0" lang="el-GR" sz="1200" spc="-7" strike="noStrike">
                <a:solidFill>
                  <a:srgbClr val="7d007d"/>
                </a:solidFill>
                <a:latin typeface="Comic Sans MS"/>
                <a:ea typeface="DejaVu Sans"/>
              </a:rPr>
              <a:t> VA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were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16.0±11,</a:t>
            </a:r>
            <a:r>
              <a:rPr b="0" lang="el-GR" sz="12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" strike="noStrike">
                <a:solidFill>
                  <a:srgbClr val="7d007d"/>
                </a:solidFill>
                <a:latin typeface="Comic Sans MS"/>
                <a:ea typeface="DejaVu Sans"/>
              </a:rPr>
              <a:t>3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ng/ml, 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26" strike="noStrike">
                <a:solidFill>
                  <a:srgbClr val="7d007d"/>
                </a:solidFill>
                <a:latin typeface="Comic Sans MS"/>
                <a:ea typeface="DejaVu Sans"/>
              </a:rPr>
              <a:t>respectively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(table</a:t>
            </a:r>
            <a:r>
              <a:rPr b="0" lang="el-GR" sz="12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200" spc="-15" strike="noStrike">
                <a:solidFill>
                  <a:srgbClr val="7d007d"/>
                </a:solidFill>
                <a:latin typeface="Comic Sans MS"/>
                <a:ea typeface="DejaVu Sans"/>
              </a:rPr>
              <a:t>1).</a:t>
            </a:r>
            <a:endParaRPr b="0" lang="el-GR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object 4"/>
          <p:cNvSpPr/>
          <p:nvPr/>
        </p:nvSpPr>
        <p:spPr>
          <a:xfrm>
            <a:off x="5797080" y="2323800"/>
            <a:ext cx="3022560" cy="1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el-GR" sz="1000" spc="-21" strike="noStrike">
                <a:solidFill>
                  <a:srgbClr val="7d007d"/>
                </a:solidFill>
                <a:latin typeface="Comic Sans MS"/>
                <a:ea typeface="DejaVu Sans"/>
              </a:rPr>
              <a:t>Table</a:t>
            </a:r>
            <a:r>
              <a:rPr b="0" lang="el-GR" sz="10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1.Vit</a:t>
            </a:r>
            <a:r>
              <a:rPr b="0" lang="el-GR" sz="10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000" spc="-1" strike="noStrike">
                <a:solidFill>
                  <a:srgbClr val="7d007d"/>
                </a:solidFill>
                <a:latin typeface="Comic Sans MS"/>
                <a:ea typeface="DejaVu Sans"/>
              </a:rPr>
              <a:t>D</a:t>
            </a:r>
            <a:r>
              <a:rPr b="0" lang="el-GR" sz="10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000" spc="-15" strike="noStrike">
                <a:solidFill>
                  <a:srgbClr val="7d007d"/>
                </a:solidFill>
                <a:latin typeface="Comic Sans MS"/>
                <a:ea typeface="DejaVu Sans"/>
              </a:rPr>
              <a:t>levels</a:t>
            </a:r>
            <a:r>
              <a:rPr b="0" lang="el-GR" sz="1000" spc="-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000" spc="-21" strike="noStrike">
                <a:solidFill>
                  <a:srgbClr val="7d007d"/>
                </a:solidFill>
                <a:latin typeface="Comic Sans MS"/>
                <a:ea typeface="DejaVu Sans"/>
              </a:rPr>
              <a:t>(ng/ml)</a:t>
            </a:r>
            <a:r>
              <a:rPr b="0" lang="el-GR" sz="10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000" spc="-12" strike="noStrike">
                <a:solidFill>
                  <a:srgbClr val="7d007d"/>
                </a:solidFill>
                <a:latin typeface="Comic Sans MS"/>
                <a:ea typeface="DejaVu Sans"/>
              </a:rPr>
              <a:t>in</a:t>
            </a:r>
            <a:r>
              <a:rPr b="0" lang="el-GR" sz="10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Study</a:t>
            </a:r>
            <a:r>
              <a:rPr b="0" lang="el-GR" sz="10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lang="el-GR" sz="1000" spc="-26" strike="noStrike">
                <a:solidFill>
                  <a:srgbClr val="7d007d"/>
                </a:solidFill>
                <a:latin typeface="Comic Sans MS"/>
                <a:ea typeface="DejaVu Sans"/>
              </a:rPr>
              <a:t>Groups/p-value.</a:t>
            </a:r>
            <a:endParaRPr b="0" lang="el-GR" sz="1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object 6"/>
          <p:cNvSpPr/>
          <p:nvPr/>
        </p:nvSpPr>
        <p:spPr>
          <a:xfrm>
            <a:off x="5760000" y="4500000"/>
            <a:ext cx="3198960" cy="36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35640" bIns="0" anchor="t">
            <a:spAutoFit/>
          </a:bodyPr>
          <a:p>
            <a:pPr marL="12600">
              <a:lnSpc>
                <a:spcPct val="100000"/>
              </a:lnSpc>
              <a:spcBef>
                <a:spcPts val="281"/>
              </a:spcBef>
            </a:pPr>
            <a:r>
              <a:rPr b="0" i="1" lang="el-GR" sz="1000" spc="-15" strike="noStrike">
                <a:solidFill>
                  <a:srgbClr val="7d007d"/>
                </a:solidFill>
                <a:latin typeface="Comic Sans MS"/>
                <a:ea typeface="DejaVu Sans"/>
              </a:rPr>
              <a:t>*p-value </a:t>
            </a:r>
            <a:r>
              <a:rPr b="0" i="1" lang="el-GR" sz="1000" spc="-26" strike="noStrike">
                <a:solidFill>
                  <a:srgbClr val="7d007d"/>
                </a:solidFill>
                <a:latin typeface="Comic Sans MS"/>
                <a:ea typeface="DejaVu Sans"/>
              </a:rPr>
              <a:t>between</a:t>
            </a:r>
            <a:r>
              <a:rPr b="0" i="1" lang="el-GR" sz="10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15" strike="noStrike">
                <a:solidFill>
                  <a:srgbClr val="7d007d"/>
                </a:solidFill>
                <a:latin typeface="Comic Sans MS"/>
                <a:ea typeface="DejaVu Sans"/>
              </a:rPr>
              <a:t>healthy</a:t>
            </a:r>
            <a:r>
              <a:rPr b="0" i="1" lang="el-GR" sz="10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21" strike="noStrike">
                <a:solidFill>
                  <a:srgbClr val="7d007d"/>
                </a:solidFill>
                <a:latin typeface="Comic Sans MS"/>
                <a:ea typeface="DejaVu Sans"/>
              </a:rPr>
              <a:t>and</a:t>
            </a:r>
            <a:r>
              <a:rPr b="0" i="1" lang="el-GR" sz="10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the</a:t>
            </a:r>
            <a:r>
              <a:rPr b="0" i="1" lang="el-GR" sz="10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total</a:t>
            </a:r>
            <a:r>
              <a:rPr b="0" i="1" lang="el-GR" sz="1000" spc="-1" strike="noStrike">
                <a:solidFill>
                  <a:srgbClr val="7d007d"/>
                </a:solidFill>
                <a:latin typeface="Comic Sans MS"/>
                <a:ea typeface="DejaVu Sans"/>
              </a:rPr>
              <a:t> of</a:t>
            </a:r>
            <a:r>
              <a:rPr b="0" i="1" lang="el-GR" sz="1000" spc="-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32" strike="noStrike">
                <a:solidFill>
                  <a:srgbClr val="7d007d"/>
                </a:solidFill>
                <a:latin typeface="Comic Sans MS"/>
                <a:ea typeface="DejaVu Sans"/>
              </a:rPr>
              <a:t>patients.</a:t>
            </a:r>
            <a:endParaRPr b="0" i="1" lang="el-GR" sz="1000" spc="-1" strike="noStrike">
              <a:solidFill>
                <a:srgbClr val="000000"/>
              </a:solidFill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81"/>
              </a:spcBef>
            </a:pPr>
            <a:r>
              <a:rPr b="0" i="1" lang="el-GR" sz="1000" spc="-7" strike="noStrike">
                <a:solidFill>
                  <a:srgbClr val="7d007d"/>
                </a:solidFill>
                <a:latin typeface="Comic Sans MS"/>
                <a:ea typeface="DejaVu Sans"/>
              </a:rPr>
              <a:t>**</a:t>
            </a:r>
            <a:r>
              <a:rPr b="0" i="1" lang="el-GR" sz="10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15" strike="noStrike">
                <a:solidFill>
                  <a:srgbClr val="7d007d"/>
                </a:solidFill>
                <a:latin typeface="Comic Sans MS"/>
                <a:ea typeface="DejaVu Sans"/>
              </a:rPr>
              <a:t>p-value</a:t>
            </a:r>
            <a:r>
              <a:rPr b="0" i="1" lang="el-GR" sz="1000" spc="-3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26" strike="noStrike">
                <a:solidFill>
                  <a:srgbClr val="7d007d"/>
                </a:solidFill>
                <a:latin typeface="Comic Sans MS"/>
                <a:ea typeface="DejaVu Sans"/>
              </a:rPr>
              <a:t>between</a:t>
            </a:r>
            <a:r>
              <a:rPr b="0" i="1" lang="el-GR" sz="10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12" strike="noStrike">
                <a:solidFill>
                  <a:srgbClr val="7d007d"/>
                </a:solidFill>
                <a:latin typeface="Comic Sans MS"/>
                <a:ea typeface="DejaVu Sans"/>
              </a:rPr>
              <a:t>non</a:t>
            </a:r>
            <a:r>
              <a:rPr b="0" i="1" lang="el-GR" sz="1000" spc="-3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21" strike="noStrike">
                <a:solidFill>
                  <a:srgbClr val="7d007d"/>
                </a:solidFill>
                <a:latin typeface="Comic Sans MS"/>
                <a:ea typeface="DejaVu Sans"/>
              </a:rPr>
              <a:t>VA-receivers</a:t>
            </a:r>
            <a:r>
              <a:rPr b="0" i="1" lang="el-GR" sz="1000" spc="-4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21" strike="noStrike">
                <a:solidFill>
                  <a:srgbClr val="7d007d"/>
                </a:solidFill>
                <a:latin typeface="Comic Sans MS"/>
                <a:ea typeface="DejaVu Sans"/>
              </a:rPr>
              <a:t>and</a:t>
            </a:r>
            <a:r>
              <a:rPr b="0" i="1" lang="el-GR" sz="10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0" i="1" lang="el-GR" sz="1000" spc="-26" strike="noStrike">
                <a:solidFill>
                  <a:srgbClr val="7d007d"/>
                </a:solidFill>
                <a:latin typeface="Comic Sans MS"/>
                <a:ea typeface="DejaVu Sans"/>
              </a:rPr>
              <a:t>VA-receivers.</a:t>
            </a:r>
            <a:endParaRPr b="0" i="1" lang="el-GR" sz="10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57" name=""/>
          <p:cNvGraphicFramePr/>
          <p:nvPr/>
        </p:nvGraphicFramePr>
        <p:xfrm>
          <a:off x="5734080" y="2559240"/>
          <a:ext cx="4119120" cy="1870560"/>
        </p:xfrm>
        <a:graphic>
          <a:graphicData uri="http://schemas.openxmlformats.org/drawingml/2006/table">
            <a:tbl>
              <a:tblPr/>
              <a:tblGrid>
                <a:gridCol w="1306440"/>
                <a:gridCol w="359640"/>
                <a:gridCol w="1110960"/>
                <a:gridCol w="763920"/>
                <a:gridCol w="578520"/>
              </a:tblGrid>
              <a:tr h="684720">
                <a:tc>
                  <a:txBody>
                    <a:bodyPr lIns="36000" rIns="36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spcAft>
                          <a:spcPts val="340"/>
                        </a:spcAft>
                      </a:pP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</a:pPr>
                      <a:r>
                        <a:rPr b="1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Study Groups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340"/>
                        </a:spcAft>
                      </a:pP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Ν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Vit D Levels (ng/ml)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Std. Deviation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p-value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984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Healthy volunteers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120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24,3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8,5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0,000*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3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Patients not receiving VA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121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18,0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10,4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0,501**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23000"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Patients receiving VA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75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16,0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el-GR" sz="1000" spc="-1" strike="noStrike">
                          <a:solidFill>
                            <a:srgbClr val="55308d"/>
                          </a:solidFill>
                          <a:latin typeface="Comic Sans MS"/>
                          <a:ea typeface="Arial"/>
                        </a:rPr>
                        <a:t>11,3</a:t>
                      </a:r>
                      <a:endParaRPr b="0" lang="el-GR" sz="1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36000" rIns="36000" anchor="t">
                      <a:noAutofit/>
                    </a:bodyPr>
                    <a:p>
                      <a:endParaRPr b="0" lang="el-GR" sz="1000" spc="-1" strike="noStrike">
                        <a:solidFill>
                          <a:srgbClr val="55308d"/>
                        </a:solidFill>
                        <a:latin typeface="Comic Sans MS"/>
                        <a:ea typeface="Arial"/>
                      </a:endParaRPr>
                    </a:p>
                  </a:txBody>
                  <a:tcPr anchor="t" marL="36000" marR="36000">
                    <a:lnL w="7200">
                      <a:solidFill>
                        <a:srgbClr val="000000"/>
                      </a:solidFill>
                      <a:prstDash val="solid"/>
                    </a:lnL>
                    <a:lnR w="7200">
                      <a:solidFill>
                        <a:srgbClr val="000000"/>
                      </a:solidFill>
                      <a:prstDash val="solid"/>
                    </a:lnR>
                    <a:lnT w="7200">
                      <a:solidFill>
                        <a:srgbClr val="000000"/>
                      </a:solidFill>
                      <a:prstDash val="solid"/>
                    </a:lnT>
                    <a:lnB w="72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bject 2"/>
          <p:cNvSpPr/>
          <p:nvPr/>
        </p:nvSpPr>
        <p:spPr>
          <a:xfrm>
            <a:off x="2103840" y="558360"/>
            <a:ext cx="7109280" cy="195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38160" indent="-5040" algn="ctr">
              <a:lnSpc>
                <a:spcPct val="114000"/>
              </a:lnSpc>
              <a:spcBef>
                <a:spcPts val="99"/>
              </a:spcBef>
              <a:tabLst>
                <a:tab algn="l" pos="0"/>
              </a:tabLst>
            </a:pP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Psychiatric</a:t>
            </a:r>
            <a:r>
              <a:rPr b="1" i="1" lang="el-GR" sz="14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hospitalized</a:t>
            </a:r>
            <a:r>
              <a:rPr b="1" i="1" lang="el-GR" sz="1400" spc="3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patients,</a:t>
            </a:r>
            <a:r>
              <a:rPr b="1" i="1" lang="el-GR" sz="14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on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their</a:t>
            </a:r>
            <a:r>
              <a:rPr b="1" i="1" lang="el-GR" sz="1400" spc="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whole,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had</a:t>
            </a:r>
            <a:r>
              <a:rPr b="1" i="1" lang="el-GR" sz="1400" spc="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statistically</a:t>
            </a:r>
            <a:r>
              <a:rPr b="1" i="1" lang="el-GR" sz="1400" spc="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significant</a:t>
            </a:r>
            <a:r>
              <a:rPr b="1" i="1" lang="el-GR" sz="1400" spc="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(p&lt;0.05) lower</a:t>
            </a:r>
            <a:r>
              <a:rPr b="1" i="1" lang="el-GR" sz="14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Vit 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D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l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e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v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e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l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s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c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om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p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a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re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d</a:t>
            </a:r>
            <a:r>
              <a:rPr b="1" i="1" lang="el-GR" sz="14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o</a:t>
            </a:r>
            <a:r>
              <a:rPr b="1" i="1" lang="el-GR" sz="14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h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e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c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o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n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tr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o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l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gr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o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u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p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,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a</a:t>
            </a:r>
            <a:r>
              <a:rPr b="1" i="1" lang="el-GR" sz="14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f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in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di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n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g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a</a:t>
            </a:r>
            <a:r>
              <a:rPr b="1" i="1" lang="el-GR" sz="1400" spc="-26" strike="noStrike">
                <a:solidFill>
                  <a:srgbClr val="7d007d"/>
                </a:solidFill>
                <a:latin typeface="Comic Sans MS"/>
                <a:ea typeface="DejaVu Sans"/>
              </a:rPr>
              <a:t>l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i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gn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e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d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w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it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h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h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e</a:t>
            </a:r>
            <a:r>
              <a:rPr b="1" i="1" lang="el-GR" sz="14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re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s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u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l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s of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p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re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vio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u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s</a:t>
            </a:r>
            <a:r>
              <a:rPr b="1" i="1" lang="el-GR" sz="14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s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u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d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i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e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s</a:t>
            </a:r>
            <a:r>
              <a:rPr b="1" i="1" lang="el-GR" sz="1400" spc="9" strike="noStrike" baseline="35000">
                <a:solidFill>
                  <a:srgbClr val="7d007d"/>
                </a:solidFill>
                <a:latin typeface="Comic Sans MS"/>
                <a:ea typeface="DejaVu Sans"/>
              </a:rPr>
              <a:t>2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.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  <a:p>
            <a:pPr marL="74880" indent="720" algn="ctr">
              <a:lnSpc>
                <a:spcPct val="114000"/>
              </a:lnSpc>
              <a:tabLst>
                <a:tab algn="l" pos="0"/>
              </a:tabLst>
            </a:pP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Vit 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D</a:t>
            </a:r>
            <a:r>
              <a:rPr b="1" i="1" lang="el-GR" sz="1400" spc="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levels</a:t>
            </a:r>
            <a:r>
              <a:rPr b="1" i="1" lang="el-GR" sz="1400" spc="2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were</a:t>
            </a:r>
            <a:r>
              <a:rPr b="1" i="1" lang="el-GR" sz="1400" spc="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lower</a:t>
            </a:r>
            <a:r>
              <a:rPr b="1" i="1" lang="el-GR" sz="1400" spc="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in</a:t>
            </a:r>
            <a:r>
              <a:rPr b="1" i="1" lang="el-GR" sz="1400" spc="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those</a:t>
            </a:r>
            <a:r>
              <a:rPr b="1" i="1" lang="el-GR" sz="1400" spc="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receiving</a:t>
            </a:r>
            <a:r>
              <a:rPr b="1" i="1" lang="el-GR" sz="1400" spc="2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VA,</a:t>
            </a:r>
            <a:r>
              <a:rPr b="1" i="1" lang="el-GR" sz="1400" spc="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but</a:t>
            </a:r>
            <a:r>
              <a:rPr b="1" i="1" lang="el-GR" sz="1400" spc="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this</a:t>
            </a:r>
            <a:r>
              <a:rPr b="1" i="1" lang="el-GR" sz="1400" spc="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reduction</a:t>
            </a:r>
            <a:r>
              <a:rPr b="1" i="1" lang="el-GR" sz="1400" spc="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was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not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statistically 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significant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(p&gt;0.05).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 In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conclusion,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hospitalized</a:t>
            </a:r>
            <a:r>
              <a:rPr b="1" i="1" lang="el-GR" sz="1400" spc="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psychiatric</a:t>
            </a:r>
            <a:r>
              <a:rPr b="1" i="1" lang="el-GR" sz="1400" spc="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patients</a:t>
            </a:r>
            <a:r>
              <a:rPr b="1" i="1" lang="el-GR" sz="1400" spc="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are</a:t>
            </a:r>
            <a:r>
              <a:rPr b="1" i="1" lang="el-GR" sz="1400" spc="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a</a:t>
            </a:r>
            <a:r>
              <a:rPr b="1" i="1" lang="el-GR" sz="1400" spc="60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vulnerable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population 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for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developing</a:t>
            </a:r>
            <a:r>
              <a:rPr b="1" i="1" lang="el-GR" sz="1400" spc="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Vit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D</a:t>
            </a:r>
            <a:r>
              <a:rPr b="1" i="1" lang="el-GR" sz="1400" spc="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deficiency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or</a:t>
            </a:r>
            <a:r>
              <a:rPr b="1" i="1" lang="el-GR" sz="1400" spc="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insufficiency,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although</a:t>
            </a:r>
            <a:r>
              <a:rPr b="1" i="1" lang="el-GR" sz="1400" spc="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a</a:t>
            </a:r>
            <a:r>
              <a:rPr b="1" i="1" lang="el-GR" sz="1400" spc="9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causality</a:t>
            </a:r>
            <a:r>
              <a:rPr b="1" i="1" lang="el-GR" sz="1400" spc="-1" strike="noStrike">
                <a:solidFill>
                  <a:srgbClr val="7d007d"/>
                </a:solidFill>
                <a:latin typeface="Comic Sans MS"/>
                <a:ea typeface="DejaVu Sans"/>
              </a:rPr>
              <a:t> of</a:t>
            </a:r>
            <a:r>
              <a:rPr b="1" i="1" lang="el-GR" sz="14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statistical</a:t>
            </a:r>
            <a:r>
              <a:rPr b="1" i="1" lang="el-GR" sz="1400" spc="-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significance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with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2" strike="noStrike">
                <a:solidFill>
                  <a:srgbClr val="7d007d"/>
                </a:solidFill>
                <a:latin typeface="Comic Sans MS"/>
                <a:ea typeface="DejaVu Sans"/>
              </a:rPr>
              <a:t>VA</a:t>
            </a: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treatment</a:t>
            </a:r>
            <a:r>
              <a:rPr b="1" i="1" lang="el-GR" sz="1400" spc="-2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  <a:p>
            <a:pPr marL="74880" indent="720" algn="ctr">
              <a:lnSpc>
                <a:spcPct val="114000"/>
              </a:lnSpc>
              <a:tabLst>
                <a:tab algn="l" pos="0"/>
              </a:tabLst>
            </a:pPr>
            <a:r>
              <a:rPr b="1" i="1" lang="el-GR" sz="1400" spc="-7" strike="noStrike">
                <a:solidFill>
                  <a:srgbClr val="7d007d"/>
                </a:solidFill>
                <a:latin typeface="Comic Sans MS"/>
                <a:ea typeface="DejaVu Sans"/>
              </a:rPr>
              <a:t>was not</a:t>
            </a:r>
            <a:r>
              <a:rPr b="1" i="1" lang="el-GR" sz="14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indicated.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object 3"/>
          <p:cNvSpPr/>
          <p:nvPr/>
        </p:nvSpPr>
        <p:spPr>
          <a:xfrm>
            <a:off x="2186640" y="2700000"/>
            <a:ext cx="6537960" cy="925920"/>
          </a:xfrm>
          <a:prstGeom prst="rect">
            <a:avLst/>
          </a:prstGeom>
          <a:solidFill>
            <a:srgbClr val="cfe7f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 anchor="t">
            <a:spAutoFit/>
          </a:bodyPr>
          <a:p>
            <a:pPr marL="63360">
              <a:lnSpc>
                <a:spcPct val="100000"/>
              </a:lnSpc>
              <a:spcBef>
                <a:spcPts val="99"/>
              </a:spcBef>
            </a:pPr>
            <a:r>
              <a:rPr b="1" lang="el-GR" sz="800" spc="-12" strike="noStrike" u="sng">
                <a:solidFill>
                  <a:srgbClr val="7d007d"/>
                </a:solidFill>
                <a:uFillTx/>
                <a:latin typeface="Comic Sans MS"/>
                <a:ea typeface="DejaVu Sans"/>
              </a:rPr>
              <a:t>REFERENCES</a:t>
            </a:r>
            <a:endParaRPr b="0" lang="el-GR" sz="800" spc="-1" strike="noStrike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00000"/>
              </a:lnSpc>
            </a:pPr>
            <a:endParaRPr b="0" lang="el-GR" sz="800" spc="-1" strike="noStrike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00000"/>
              </a:lnSpc>
            </a:pPr>
            <a:r>
              <a:rPr b="1" lang="el-GR" sz="668" spc="-7" strike="noStrike" baseline="30000">
                <a:solidFill>
                  <a:srgbClr val="7d007d"/>
                </a:solidFill>
                <a:latin typeface="Comic Sans MS"/>
                <a:ea typeface="DejaVu Sans"/>
              </a:rPr>
              <a:t>1.</a:t>
            </a:r>
            <a:r>
              <a:rPr b="1" lang="el-GR" sz="800" spc="-7" strike="noStrike">
                <a:solidFill>
                  <a:srgbClr val="7d007d"/>
                </a:solidFill>
                <a:latin typeface="Comic Sans MS"/>
                <a:ea typeface="DejaVu Sans"/>
              </a:rPr>
              <a:t>Xu</a:t>
            </a:r>
            <a:r>
              <a:rPr b="1" lang="el-GR" sz="8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Z,</a:t>
            </a:r>
            <a:r>
              <a:rPr b="1" lang="el-GR" sz="8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Jing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X,</a:t>
            </a:r>
            <a:r>
              <a:rPr b="1" lang="el-GR" sz="800" spc="-7" strike="noStrike">
                <a:solidFill>
                  <a:srgbClr val="7d007d"/>
                </a:solidFill>
                <a:latin typeface="Comic Sans MS"/>
                <a:ea typeface="DejaVu Sans"/>
              </a:rPr>
              <a:t> Li</a:t>
            </a:r>
            <a:r>
              <a:rPr b="1" lang="el-GR" sz="8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G,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Sun</a:t>
            </a:r>
            <a:r>
              <a:rPr b="1" lang="el-GR" sz="8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J,</a:t>
            </a:r>
            <a:r>
              <a:rPr b="1" lang="el-GR" sz="8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7" strike="noStrike">
                <a:solidFill>
                  <a:srgbClr val="7d007d"/>
                </a:solidFill>
                <a:latin typeface="Comic Sans MS"/>
                <a:ea typeface="DejaVu Sans"/>
              </a:rPr>
              <a:t>Guo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H,</a:t>
            </a:r>
            <a:r>
              <a:rPr b="1" lang="el-GR" sz="8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Hu</a:t>
            </a:r>
            <a:r>
              <a:rPr b="1" lang="el-GR" sz="8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Y,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et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al.</a:t>
            </a:r>
            <a:r>
              <a:rPr b="1" lang="el-GR" sz="800" spc="-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Valproate</a:t>
            </a:r>
            <a:r>
              <a:rPr b="1" lang="el-GR" sz="8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21" strike="noStrike">
                <a:solidFill>
                  <a:srgbClr val="7d007d"/>
                </a:solidFill>
                <a:latin typeface="Comic Sans MS"/>
                <a:ea typeface="DejaVu Sans"/>
              </a:rPr>
              <a:t>decreases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vitamin</a:t>
            </a:r>
            <a:r>
              <a:rPr b="1" lang="el-GR" sz="8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D 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levels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7" strike="noStrike">
                <a:solidFill>
                  <a:srgbClr val="7d007d"/>
                </a:solidFill>
                <a:latin typeface="Comic Sans MS"/>
                <a:ea typeface="DejaVu Sans"/>
              </a:rPr>
              <a:t>in</a:t>
            </a:r>
            <a:r>
              <a:rPr b="1" lang="el-GR" sz="800" spc="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pediatric</a:t>
            </a:r>
            <a:r>
              <a:rPr b="1" lang="el-GR" sz="800" spc="-3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patients</a:t>
            </a:r>
            <a:r>
              <a:rPr b="1" lang="el-GR" sz="8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with</a:t>
            </a:r>
            <a:r>
              <a:rPr b="1" lang="el-GR" sz="800" spc="-7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epilepsy.</a:t>
            </a:r>
            <a:r>
              <a:rPr b="1" lang="el-GR" sz="800" spc="26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i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Seizure,</a:t>
            </a:r>
            <a:endParaRPr b="0" lang="el-GR" sz="800" spc="-1" strike="noStrike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00000"/>
              </a:lnSpc>
              <a:spcBef>
                <a:spcPts val="170"/>
              </a:spcBef>
            </a:pP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2019;71:60–5.</a:t>
            </a:r>
            <a:endParaRPr b="0" lang="el-GR" sz="800" spc="-1" strike="noStrike">
              <a:solidFill>
                <a:srgbClr val="000000"/>
              </a:solidFill>
              <a:latin typeface="Arial"/>
            </a:endParaRPr>
          </a:p>
          <a:p>
            <a:pPr marL="63360">
              <a:lnSpc>
                <a:spcPct val="116000"/>
              </a:lnSpc>
              <a:spcBef>
                <a:spcPts val="969"/>
              </a:spcBef>
            </a:pPr>
            <a:r>
              <a:rPr b="1" lang="el-GR" sz="668" spc="-15" strike="noStrike" baseline="30000">
                <a:solidFill>
                  <a:srgbClr val="7d007d"/>
                </a:solidFill>
                <a:latin typeface="Comic Sans MS"/>
                <a:ea typeface="DejaVu Sans"/>
              </a:rPr>
              <a:t>2.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Xiaoying Cui X, McGrath 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J,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Burne 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T, 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Darryl 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W, 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Eyles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D. Vitamin 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D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and 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schizophrenia: </a:t>
            </a:r>
            <a:r>
              <a:rPr b="1" lang="el-GR" sz="800" spc="-7" strike="noStrike">
                <a:solidFill>
                  <a:srgbClr val="7d007d"/>
                </a:solidFill>
                <a:latin typeface="Comic Sans MS"/>
                <a:ea typeface="DejaVu Sans"/>
              </a:rPr>
              <a:t>20 </a:t>
            </a:r>
            <a:r>
              <a:rPr b="1" lang="el-GR" sz="800" spc="-15" strike="noStrike">
                <a:solidFill>
                  <a:srgbClr val="7d007d"/>
                </a:solidFill>
                <a:latin typeface="Comic Sans MS"/>
                <a:ea typeface="DejaVu Sans"/>
              </a:rPr>
              <a:t>years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on. </a:t>
            </a:r>
            <a:r>
              <a:rPr b="1" i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Mol Psychiatry,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2021; </a:t>
            </a:r>
            <a:r>
              <a:rPr b="1" lang="el-GR" sz="800" spc="-335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26(7):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2708–2720.</a:t>
            </a:r>
            <a:r>
              <a:rPr b="1" lang="el-GR" sz="800" spc="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doi:</a:t>
            </a:r>
            <a:r>
              <a:rPr b="1" lang="el-GR" sz="800" spc="-1" strike="noStrike">
                <a:solidFill>
                  <a:srgbClr val="7d007d"/>
                </a:solidFill>
                <a:latin typeface="Comic Sans MS"/>
                <a:ea typeface="DejaVu Sans"/>
              </a:rPr>
              <a:t> </a:t>
            </a:r>
            <a:r>
              <a:rPr b="1" lang="el-GR" sz="800" spc="-12" strike="noStrike">
                <a:solidFill>
                  <a:srgbClr val="7d007d"/>
                </a:solidFill>
                <a:latin typeface="Comic Sans MS"/>
                <a:ea typeface="DejaVu Sans"/>
              </a:rPr>
              <a:t>10.1038/s41380-021-01025-0</a:t>
            </a:r>
            <a:endParaRPr b="0" lang="el-GR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object 4" descr=""/>
          <p:cNvPicPr/>
          <p:nvPr/>
        </p:nvPicPr>
        <p:blipFill>
          <a:blip r:embed="rId1"/>
          <a:stretch/>
        </p:blipFill>
        <p:spPr>
          <a:xfrm>
            <a:off x="3420000" y="4042800"/>
            <a:ext cx="3058920" cy="1175760"/>
          </a:xfrm>
          <a:prstGeom prst="rect">
            <a:avLst/>
          </a:prstGeom>
          <a:ln w="0">
            <a:noFill/>
          </a:ln>
        </p:spPr>
      </p:pic>
      <p:pic>
        <p:nvPicPr>
          <p:cNvPr id="61" name="object 5" descr=""/>
          <p:cNvPicPr/>
          <p:nvPr/>
        </p:nvPicPr>
        <p:blipFill>
          <a:blip r:embed="rId2"/>
          <a:stretch/>
        </p:blipFill>
        <p:spPr>
          <a:xfrm>
            <a:off x="7236360" y="4076640"/>
            <a:ext cx="2846520" cy="1599120"/>
          </a:xfrm>
          <a:prstGeom prst="rect">
            <a:avLst/>
          </a:prstGeom>
          <a:ln w="0">
            <a:noFill/>
          </a:ln>
        </p:spPr>
      </p:pic>
      <p:sp>
        <p:nvSpPr>
          <p:cNvPr id="62" name="object 6"/>
          <p:cNvSpPr/>
          <p:nvPr/>
        </p:nvSpPr>
        <p:spPr>
          <a:xfrm>
            <a:off x="9463320" y="5153400"/>
            <a:ext cx="123840" cy="20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marL="12600">
              <a:lnSpc>
                <a:spcPts val="1650"/>
              </a:lnSpc>
            </a:pPr>
            <a:r>
              <a:rPr b="0" lang="el-GR" sz="1400" spc="-1" strike="noStrike">
                <a:solidFill>
                  <a:srgbClr val="000000"/>
                </a:solidFill>
                <a:latin typeface="Arial MT"/>
                <a:ea typeface="DejaVu Sans"/>
              </a:rPr>
              <a:t>1</a:t>
            </a:r>
            <a:endParaRPr b="0" lang="el-GR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Application>LibreOffice/7.5.8.2$Windows_X86_64 LibreOffice_project/f718d63693263970429a68f568db6046aaa9df01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2024-02-23T08:33:30Z</dcterms:created>
  <dc:creator/>
  <dc:description/>
  <dc:language>el-GR</dc:language>
  <cp:lastModifiedBy/>
  <dcterms:modified xsi:type="dcterms:W3CDTF">2024-02-23T12:01:16Z</dcterms:modified>
  <cp:revision>6</cp:revision>
  <dc:subject/>
  <dc:title>DNA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2024-02-23T00:00:00Z</vt:filetime>
  </property>
  <property fmtid="{D5CDD505-2E9C-101B-9397-08002B2CF9AE}" pid="3" name="Creator">
    <vt:lpwstr>Impress</vt:lpwstr>
  </property>
  <property fmtid="{D5CDD505-2E9C-101B-9397-08002B2CF9AE}" pid="4" name="LastSaved">
    <vt:filetime>2024-02-23T00:00:00Z</vt:filetime>
  </property>
  <property fmtid="{D5CDD505-2E9C-101B-9397-08002B2CF9AE}" pid="5" name="PresentationFormat">
    <vt:lpwstr>On-screen Show (4:3)</vt:lpwstr>
  </property>
</Properties>
</file>