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42808525" cy="30279975"/>
  <p:notesSz cx="9144000" cy="6858000"/>
  <p:defaultTextStyle>
    <a:defPPr>
      <a:defRPr lang="en-US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 userDrawn="1">
          <p15:clr>
            <a:srgbClr val="A4A3A4"/>
          </p15:clr>
        </p15:guide>
        <p15:guide id="2" pos="134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E72"/>
    <a:srgbClr val="EA5D4E"/>
    <a:srgbClr val="D5EEEF"/>
    <a:srgbClr val="006CB5"/>
    <a:srgbClr val="001B54"/>
    <a:srgbClr val="002147"/>
    <a:srgbClr val="872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4344" y="-1336"/>
      </p:cViewPr>
      <p:guideLst>
        <p:guide orient="horz" pos="9537"/>
        <p:guide pos="134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750A7-7B36-4991-942B-44AB197EEAFC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35288" y="857250"/>
            <a:ext cx="32734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9032E-B385-4F44-B1FE-552AB1A8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04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39032E-B385-4F44-B1FE-552AB1A883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6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641" y="9406422"/>
            <a:ext cx="36387247" cy="64905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1279" y="17158652"/>
            <a:ext cx="29965968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5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0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8DBD-5A99-4837-A73D-650F8A5B5429}" type="datetimeFigureOut">
              <a:rPr lang="en-GB" smtClean="0"/>
              <a:t>25/02/2024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9E7D-30B1-42AD-BA6B-325DA8AC9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931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8DBD-5A99-4837-A73D-650F8A5B5429}" type="datetimeFigureOut">
              <a:rPr lang="en-GB" smtClean="0"/>
              <a:t>25/02/2024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9E7D-30B1-42AD-BA6B-325DA8AC9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09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036181" y="1212605"/>
            <a:ext cx="9631918" cy="2583610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40429" y="1212605"/>
            <a:ext cx="28182279" cy="2583610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8DBD-5A99-4837-A73D-650F8A5B5429}" type="datetimeFigureOut">
              <a:rPr lang="en-GB" smtClean="0"/>
              <a:t>25/02/2024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9E7D-30B1-42AD-BA6B-325DA8AC9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3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8DBD-5A99-4837-A73D-650F8A5B5429}" type="datetimeFigureOut">
              <a:rPr lang="en-GB" smtClean="0"/>
              <a:t>25/02/2024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9E7D-30B1-42AD-BA6B-325DA8AC9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212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1581" y="19457690"/>
            <a:ext cx="36387247" cy="601393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81581" y="12833948"/>
            <a:ext cx="36387247" cy="662374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17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35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52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7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087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05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22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8DBD-5A99-4837-A73D-650F8A5B5429}" type="datetimeFigureOut">
              <a:rPr lang="en-GB" smtClean="0"/>
              <a:t>25/02/2024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9E7D-30B1-42AD-BA6B-325DA8AC9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48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0428" y="7065330"/>
            <a:ext cx="18907099" cy="19983384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61002" y="7065330"/>
            <a:ext cx="18907099" cy="19983384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8DBD-5A99-4837-A73D-650F8A5B5429}" type="datetimeFigureOut">
              <a:rPr lang="en-GB" smtClean="0"/>
              <a:t>25/02/2024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9E7D-30B1-42AD-BA6B-325DA8AC9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811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0426" y="6777952"/>
            <a:ext cx="18914533" cy="282472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175" indent="0">
              <a:buNone/>
              <a:defRPr sz="9100" b="1"/>
            </a:lvl2pPr>
            <a:lvl3pPr marL="4176350" indent="0">
              <a:buNone/>
              <a:defRPr sz="8200" b="1"/>
            </a:lvl3pPr>
            <a:lvl4pPr marL="6264526" indent="0">
              <a:buNone/>
              <a:defRPr sz="7300" b="1"/>
            </a:lvl4pPr>
            <a:lvl5pPr marL="8352700" indent="0">
              <a:buNone/>
              <a:defRPr sz="7300" b="1"/>
            </a:lvl5pPr>
            <a:lvl6pPr marL="10440875" indent="0">
              <a:buNone/>
              <a:defRPr sz="7300" b="1"/>
            </a:lvl6pPr>
            <a:lvl7pPr marL="12529051" indent="0">
              <a:buNone/>
              <a:defRPr sz="7300" b="1"/>
            </a:lvl7pPr>
            <a:lvl8pPr marL="14617225" indent="0">
              <a:buNone/>
              <a:defRPr sz="7300" b="1"/>
            </a:lvl8pPr>
            <a:lvl9pPr marL="16705400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0426" y="9602677"/>
            <a:ext cx="18914533" cy="17446034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746138" y="6777952"/>
            <a:ext cx="18921963" cy="282472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175" indent="0">
              <a:buNone/>
              <a:defRPr sz="9100" b="1"/>
            </a:lvl2pPr>
            <a:lvl3pPr marL="4176350" indent="0">
              <a:buNone/>
              <a:defRPr sz="8200" b="1"/>
            </a:lvl3pPr>
            <a:lvl4pPr marL="6264526" indent="0">
              <a:buNone/>
              <a:defRPr sz="7300" b="1"/>
            </a:lvl4pPr>
            <a:lvl5pPr marL="8352700" indent="0">
              <a:buNone/>
              <a:defRPr sz="7300" b="1"/>
            </a:lvl5pPr>
            <a:lvl6pPr marL="10440875" indent="0">
              <a:buNone/>
              <a:defRPr sz="7300" b="1"/>
            </a:lvl6pPr>
            <a:lvl7pPr marL="12529051" indent="0">
              <a:buNone/>
              <a:defRPr sz="7300" b="1"/>
            </a:lvl7pPr>
            <a:lvl8pPr marL="14617225" indent="0">
              <a:buNone/>
              <a:defRPr sz="7300" b="1"/>
            </a:lvl8pPr>
            <a:lvl9pPr marL="16705400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746138" y="9602677"/>
            <a:ext cx="18921963" cy="17446034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8DBD-5A99-4837-A73D-650F8A5B5429}" type="datetimeFigureOut">
              <a:rPr lang="en-GB" smtClean="0"/>
              <a:t>25/02/2024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9E7D-30B1-42AD-BA6B-325DA8AC9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69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8DBD-5A99-4837-A73D-650F8A5B5429}" type="datetimeFigureOut">
              <a:rPr lang="en-GB" smtClean="0"/>
              <a:t>25/02/2024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9E7D-30B1-42AD-BA6B-325DA8AC9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344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8DBD-5A99-4837-A73D-650F8A5B5429}" type="datetimeFigureOut">
              <a:rPr lang="en-GB" smtClean="0"/>
              <a:t>25/02/2024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9E7D-30B1-42AD-BA6B-325DA8AC9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559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0430" y="1205591"/>
            <a:ext cx="14083710" cy="5130774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36946" y="1205594"/>
            <a:ext cx="23931154" cy="25843120"/>
          </a:xfrm>
        </p:spPr>
        <p:txBody>
          <a:bodyPr/>
          <a:lstStyle>
            <a:lvl1pPr>
              <a:defRPr sz="14599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0430" y="6336367"/>
            <a:ext cx="14083710" cy="20712346"/>
          </a:xfrm>
        </p:spPr>
        <p:txBody>
          <a:bodyPr/>
          <a:lstStyle>
            <a:lvl1pPr marL="0" indent="0">
              <a:buNone/>
              <a:defRPr sz="6400"/>
            </a:lvl1pPr>
            <a:lvl2pPr marL="2088175" indent="0">
              <a:buNone/>
              <a:defRPr sz="5500"/>
            </a:lvl2pPr>
            <a:lvl3pPr marL="4176350" indent="0">
              <a:buNone/>
              <a:defRPr sz="4600"/>
            </a:lvl3pPr>
            <a:lvl4pPr marL="6264526" indent="0">
              <a:buNone/>
              <a:defRPr sz="4100"/>
            </a:lvl4pPr>
            <a:lvl5pPr marL="8352700" indent="0">
              <a:buNone/>
              <a:defRPr sz="4100"/>
            </a:lvl5pPr>
            <a:lvl6pPr marL="10440875" indent="0">
              <a:buNone/>
              <a:defRPr sz="4100"/>
            </a:lvl6pPr>
            <a:lvl7pPr marL="12529051" indent="0">
              <a:buNone/>
              <a:defRPr sz="4100"/>
            </a:lvl7pPr>
            <a:lvl8pPr marL="14617225" indent="0">
              <a:buNone/>
              <a:defRPr sz="4100"/>
            </a:lvl8pPr>
            <a:lvl9pPr marL="16705400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8DBD-5A99-4837-A73D-650F8A5B5429}" type="datetimeFigureOut">
              <a:rPr lang="en-GB" smtClean="0"/>
              <a:t>25/02/2024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9E7D-30B1-42AD-BA6B-325DA8AC9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915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774" y="21195982"/>
            <a:ext cx="25685115" cy="2502306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90774" y="2705574"/>
            <a:ext cx="25685115" cy="18167985"/>
          </a:xfrm>
        </p:spPr>
        <p:txBody>
          <a:bodyPr/>
          <a:lstStyle>
            <a:lvl1pPr marL="0" indent="0">
              <a:buNone/>
              <a:defRPr sz="14599"/>
            </a:lvl1pPr>
            <a:lvl2pPr marL="2088175" indent="0">
              <a:buNone/>
              <a:defRPr sz="12800"/>
            </a:lvl2pPr>
            <a:lvl3pPr marL="4176350" indent="0">
              <a:buNone/>
              <a:defRPr sz="11000"/>
            </a:lvl3pPr>
            <a:lvl4pPr marL="6264526" indent="0">
              <a:buNone/>
              <a:defRPr sz="9100"/>
            </a:lvl4pPr>
            <a:lvl5pPr marL="8352700" indent="0">
              <a:buNone/>
              <a:defRPr sz="9100"/>
            </a:lvl5pPr>
            <a:lvl6pPr marL="10440875" indent="0">
              <a:buNone/>
              <a:defRPr sz="9100"/>
            </a:lvl6pPr>
            <a:lvl7pPr marL="12529051" indent="0">
              <a:buNone/>
              <a:defRPr sz="9100"/>
            </a:lvl7pPr>
            <a:lvl8pPr marL="14617225" indent="0">
              <a:buNone/>
              <a:defRPr sz="9100"/>
            </a:lvl8pPr>
            <a:lvl9pPr marL="16705400" indent="0">
              <a:buNone/>
              <a:defRPr sz="91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0774" y="23698290"/>
            <a:ext cx="25685115" cy="3553689"/>
          </a:xfrm>
        </p:spPr>
        <p:txBody>
          <a:bodyPr/>
          <a:lstStyle>
            <a:lvl1pPr marL="0" indent="0">
              <a:buNone/>
              <a:defRPr sz="6400"/>
            </a:lvl1pPr>
            <a:lvl2pPr marL="2088175" indent="0">
              <a:buNone/>
              <a:defRPr sz="5500"/>
            </a:lvl2pPr>
            <a:lvl3pPr marL="4176350" indent="0">
              <a:buNone/>
              <a:defRPr sz="4600"/>
            </a:lvl3pPr>
            <a:lvl4pPr marL="6264526" indent="0">
              <a:buNone/>
              <a:defRPr sz="4100"/>
            </a:lvl4pPr>
            <a:lvl5pPr marL="8352700" indent="0">
              <a:buNone/>
              <a:defRPr sz="4100"/>
            </a:lvl5pPr>
            <a:lvl6pPr marL="10440875" indent="0">
              <a:buNone/>
              <a:defRPr sz="4100"/>
            </a:lvl6pPr>
            <a:lvl7pPr marL="12529051" indent="0">
              <a:buNone/>
              <a:defRPr sz="4100"/>
            </a:lvl7pPr>
            <a:lvl8pPr marL="14617225" indent="0">
              <a:buNone/>
              <a:defRPr sz="4100"/>
            </a:lvl8pPr>
            <a:lvl9pPr marL="16705400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8DBD-5A99-4837-A73D-650F8A5B5429}" type="datetimeFigureOut">
              <a:rPr lang="en-GB" smtClean="0"/>
              <a:t>25/02/2024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9E7D-30B1-42AD-BA6B-325DA8AC9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702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40428" y="1212605"/>
            <a:ext cx="38527673" cy="5046663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0428" y="7065330"/>
            <a:ext cx="38527673" cy="19983384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40425" y="28065054"/>
            <a:ext cx="9988657" cy="161212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A8DBD-5A99-4837-A73D-650F8A5B5429}" type="datetimeFigureOut">
              <a:rPr lang="en-GB" smtClean="0"/>
              <a:t>25/02/2024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626248" y="28065054"/>
            <a:ext cx="13556033" cy="161212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679443" y="28065054"/>
            <a:ext cx="9988657" cy="161212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A9E7D-30B1-42AD-BA6B-325DA8AC9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834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350" rtl="0" eaLnBrk="1" latinLnBrk="0" hangingPunct="1">
        <a:spcBef>
          <a:spcPct val="0"/>
        </a:spcBef>
        <a:buNone/>
        <a:defRPr sz="200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31" indent="-1566131" algn="l" defTabSz="41763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599" kern="1200">
          <a:solidFill>
            <a:schemeClr val="tx1"/>
          </a:solidFill>
          <a:latin typeface="+mn-lt"/>
          <a:ea typeface="+mn-ea"/>
          <a:cs typeface="+mn-cs"/>
        </a:defRPr>
      </a:lvl1pPr>
      <a:lvl2pPr marL="3393284" indent="-1305110" algn="l" defTabSz="417635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438" indent="-1044088" algn="l" defTabSz="41763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612" indent="-1044088" algn="l" defTabSz="4176350" rtl="0" eaLnBrk="1" latinLnBrk="0" hangingPunct="1">
        <a:spcBef>
          <a:spcPct val="20000"/>
        </a:spcBef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788" indent="-1044088" algn="l" defTabSz="4176350" rtl="0" eaLnBrk="1" latinLnBrk="0" hangingPunct="1">
        <a:spcBef>
          <a:spcPct val="20000"/>
        </a:spcBef>
        <a:buFont typeface="Arial" panose="020B0604020202020204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963" indent="-1044088" algn="l" defTabSz="4176350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138" indent="-1044088" algn="l" defTabSz="4176350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313" indent="-1044088" algn="l" defTabSz="4176350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488" indent="-1044088" algn="l" defTabSz="4176350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35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75" algn="l" defTabSz="417635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50" algn="l" defTabSz="417635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526" algn="l" defTabSz="417635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700" algn="l" defTabSz="417635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875" algn="l" defTabSz="417635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051" algn="l" defTabSz="417635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225" algn="l" defTabSz="417635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400" algn="l" defTabSz="417635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mailto:maria.Karanikola@cut.ac.cy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D1DDC2-8B48-EBA2-899E-B5B022A774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27A07FD8-31A3-9C5C-1C2B-DDABBE8D919C}"/>
              </a:ext>
            </a:extLst>
          </p:cNvPr>
          <p:cNvSpPr/>
          <p:nvPr/>
        </p:nvSpPr>
        <p:spPr>
          <a:xfrm>
            <a:off x="-64492" y="-3432699"/>
            <a:ext cx="42816282" cy="33712673"/>
          </a:xfrm>
          <a:prstGeom prst="rect">
            <a:avLst/>
          </a:prstGeom>
          <a:solidFill>
            <a:srgbClr val="D5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\</a:t>
            </a:r>
            <a:endParaRPr lang="en-GB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9B3EA6E-9E73-A22E-8CCF-02394418755C}"/>
              </a:ext>
            </a:extLst>
          </p:cNvPr>
          <p:cNvSpPr/>
          <p:nvPr/>
        </p:nvSpPr>
        <p:spPr>
          <a:xfrm>
            <a:off x="187580" y="5468017"/>
            <a:ext cx="11081976" cy="10138241"/>
          </a:xfrm>
          <a:prstGeom prst="rect">
            <a:avLst/>
          </a:prstGeom>
          <a:solidFill>
            <a:schemeClr val="bg1"/>
          </a:solidFill>
          <a:ln w="1905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100E0F-7D62-0538-5A94-5FBFF1F09CD2}"/>
              </a:ext>
            </a:extLst>
          </p:cNvPr>
          <p:cNvSpPr/>
          <p:nvPr/>
        </p:nvSpPr>
        <p:spPr>
          <a:xfrm>
            <a:off x="-35050" y="-53700"/>
            <a:ext cx="42851332" cy="4960339"/>
          </a:xfrm>
          <a:prstGeom prst="rect">
            <a:avLst/>
          </a:prstGeom>
          <a:solidFill>
            <a:srgbClr val="193E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aseline="-25000" dirty="0">
              <a:solidFill>
                <a:srgbClr val="001B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F6D523-1148-22FF-1E03-E89E1FA54144}"/>
              </a:ext>
            </a:extLst>
          </p:cNvPr>
          <p:cNvSpPr txBox="1"/>
          <p:nvPr/>
        </p:nvSpPr>
        <p:spPr>
          <a:xfrm>
            <a:off x="12194494" y="150471"/>
            <a:ext cx="2605733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long-term impact of resilience-building interventions in nurses: A review of the evidence </a:t>
            </a:r>
            <a:endParaRPr lang="en-GB" sz="8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CE4B29F-BADD-172D-F3FD-405F193308B1}"/>
              </a:ext>
            </a:extLst>
          </p:cNvPr>
          <p:cNvSpPr txBox="1"/>
          <p:nvPr/>
        </p:nvSpPr>
        <p:spPr>
          <a:xfrm>
            <a:off x="12230749" y="3438975"/>
            <a:ext cx="241388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Karanikola Maria, Kyranou Maria</a:t>
            </a:r>
            <a:br>
              <a:rPr lang="en-GB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Nursing, School of Health Sciences, Cyprus University of Technology</a:t>
            </a:r>
            <a:r>
              <a:rPr lang="en-GB" sz="3600" dirty="0">
                <a:solidFill>
                  <a:schemeClr val="bg1"/>
                </a:solidFill>
                <a:latin typeface="FoundrySterling-Bold" panose="02000700000000000000" pitchFamily="2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D13F957-5648-B0CA-A600-A3EA388F3941}"/>
              </a:ext>
            </a:extLst>
          </p:cNvPr>
          <p:cNvSpPr txBox="1"/>
          <p:nvPr/>
        </p:nvSpPr>
        <p:spPr>
          <a:xfrm>
            <a:off x="-27575" y="5723859"/>
            <a:ext cx="11081976" cy="9277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>
              <a:lnSpc>
                <a:spcPct val="115000"/>
              </a:lnSpc>
            </a:pPr>
            <a:r>
              <a:rPr lang="en-US" sz="60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is known about this topic</a:t>
            </a:r>
            <a:endParaRPr lang="el-GR" sz="60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2538" lvl="0" indent="-371475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Optimal mental health is of paramount importance for healthcare providers.</a:t>
            </a:r>
            <a:endParaRPr lang="el-GR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2538" lvl="0" indent="-371475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Numerous systematic reviews point to the need for interventions to foster resilience in nurses.</a:t>
            </a:r>
            <a:endParaRPr lang="en-GB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2538" lvl="0" indent="-371475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impact of these interventions remains doubtful in terms of magnitude and lasting duration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GB" sz="2400" b="1" dirty="0">
              <a:solidFill>
                <a:srgbClr val="EA5D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FAB94AE-198A-29DD-9EF3-145F0D55B6AF}"/>
              </a:ext>
            </a:extLst>
          </p:cNvPr>
          <p:cNvSpPr/>
          <p:nvPr/>
        </p:nvSpPr>
        <p:spPr>
          <a:xfrm>
            <a:off x="187580" y="15969235"/>
            <a:ext cx="11081976" cy="14104394"/>
          </a:xfrm>
          <a:prstGeom prst="rect">
            <a:avLst/>
          </a:prstGeom>
          <a:solidFill>
            <a:schemeClr val="bg1"/>
          </a:solidFill>
          <a:ln w="1905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D4CA611-1C67-8ADD-10E0-0F03D05E2DD4}"/>
              </a:ext>
            </a:extLst>
          </p:cNvPr>
          <p:cNvSpPr/>
          <p:nvPr/>
        </p:nvSpPr>
        <p:spPr>
          <a:xfrm>
            <a:off x="11944853" y="5240043"/>
            <a:ext cx="16761412" cy="10429833"/>
          </a:xfrm>
          <a:prstGeom prst="rect">
            <a:avLst/>
          </a:prstGeom>
          <a:solidFill>
            <a:schemeClr val="bg1"/>
          </a:solidFill>
          <a:ln w="1905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3BBF2D5-5DE8-0333-5368-4CA1C48B1713}"/>
              </a:ext>
            </a:extLst>
          </p:cNvPr>
          <p:cNvSpPr/>
          <p:nvPr/>
        </p:nvSpPr>
        <p:spPr>
          <a:xfrm>
            <a:off x="29527448" y="5219375"/>
            <a:ext cx="13102376" cy="10450501"/>
          </a:xfrm>
          <a:prstGeom prst="rect">
            <a:avLst/>
          </a:prstGeom>
          <a:solidFill>
            <a:schemeClr val="bg1"/>
          </a:solidFill>
          <a:ln w="1905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STRATEGY</a:t>
            </a:r>
            <a:endParaRPr lang="en-GB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350F0C6-1AD8-2E8B-74F3-2A3F1269706B}"/>
              </a:ext>
            </a:extLst>
          </p:cNvPr>
          <p:cNvSpPr/>
          <p:nvPr/>
        </p:nvSpPr>
        <p:spPr>
          <a:xfrm>
            <a:off x="11944853" y="16620748"/>
            <a:ext cx="16878369" cy="9334710"/>
          </a:xfrm>
          <a:prstGeom prst="rect">
            <a:avLst/>
          </a:prstGeom>
          <a:solidFill>
            <a:schemeClr val="bg1"/>
          </a:solidFill>
          <a:ln w="1905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SEARCH STRATEGY </a:t>
            </a:r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4627D7F-F524-FFAA-7B2E-FF0B106B9FCE}"/>
              </a:ext>
            </a:extLst>
          </p:cNvPr>
          <p:cNvSpPr/>
          <p:nvPr/>
        </p:nvSpPr>
        <p:spPr>
          <a:xfrm>
            <a:off x="11944852" y="27084446"/>
            <a:ext cx="16761411" cy="1665053"/>
          </a:xfrm>
          <a:prstGeom prst="rect">
            <a:avLst/>
          </a:prstGeom>
          <a:solidFill>
            <a:schemeClr val="bg1"/>
          </a:solidFill>
          <a:ln w="1905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277A217-4916-CF22-ED49-8214A003B463}"/>
              </a:ext>
            </a:extLst>
          </p:cNvPr>
          <p:cNvSpPr txBox="1"/>
          <p:nvPr/>
        </p:nvSpPr>
        <p:spPr>
          <a:xfrm>
            <a:off x="12547278" y="27383985"/>
            <a:ext cx="650690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193E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</a:p>
          <a:p>
            <a:r>
              <a:rPr lang="en-GB" sz="2400" dirty="0">
                <a:solidFill>
                  <a:srgbClr val="193E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Maria Karanikola</a:t>
            </a:r>
            <a:r>
              <a:rPr lang="en-US" sz="2400" dirty="0">
                <a:solidFill>
                  <a:srgbClr val="193E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>
                <a:solidFill>
                  <a:srgbClr val="193E7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maria.Karanikola@cut.ac.cy</a:t>
            </a:r>
            <a:endParaRPr lang="en-US" sz="2400" dirty="0">
              <a:solidFill>
                <a:srgbClr val="193E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193E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Maria Kyranou: maria.Kyranou@cut.ac.cy</a:t>
            </a:r>
            <a:endParaRPr lang="en-GB" sz="2400" dirty="0">
              <a:solidFill>
                <a:srgbClr val="193E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7ABBFB2-71FB-E49A-750B-190864146BDA}"/>
              </a:ext>
            </a:extLst>
          </p:cNvPr>
          <p:cNvSpPr txBox="1"/>
          <p:nvPr/>
        </p:nvSpPr>
        <p:spPr>
          <a:xfrm>
            <a:off x="23010363" y="27886883"/>
            <a:ext cx="569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2400" b="1" dirty="0">
                <a:solidFill>
                  <a:srgbClr val="193E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 available upon request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5F0C9DBC-3D6A-21B8-F592-33AB1657CCE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5446" b="23513"/>
          <a:stretch/>
        </p:blipFill>
        <p:spPr>
          <a:xfrm>
            <a:off x="0" y="2550245"/>
            <a:ext cx="2034110" cy="2410094"/>
          </a:xfrm>
          <a:prstGeom prst="rect">
            <a:avLst/>
          </a:prstGeom>
        </p:spPr>
      </p:pic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9FDC209-5369-C1D7-4D48-4E18BBEFA84C}"/>
              </a:ext>
            </a:extLst>
          </p:cNvPr>
          <p:cNvCxnSpPr>
            <a:cxnSpLocks/>
          </p:cNvCxnSpPr>
          <p:nvPr/>
        </p:nvCxnSpPr>
        <p:spPr>
          <a:xfrm>
            <a:off x="12230749" y="3017911"/>
            <a:ext cx="14977664" cy="0"/>
          </a:xfrm>
          <a:prstGeom prst="line">
            <a:avLst/>
          </a:prstGeom>
          <a:ln w="76200">
            <a:solidFill>
              <a:srgbClr val="EA5D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close up of a logo&#10;&#10;Description generated with high confidence">
            <a:extLst>
              <a:ext uri="{FF2B5EF4-FFF2-40B4-BE49-F238E27FC236}">
                <a16:creationId xmlns:a16="http://schemas.microsoft.com/office/drawing/2014/main" id="{A2FC543A-265B-5435-0BC4-ECBE173DF39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8190" y="366212"/>
            <a:ext cx="3393037" cy="4157809"/>
          </a:xfrm>
          <a:prstGeom prst="rect">
            <a:avLst/>
          </a:prstGeom>
        </p:spPr>
      </p:pic>
      <p:pic>
        <p:nvPicPr>
          <p:cNvPr id="4" name="Εικόνα 3">
            <a:extLst>
              <a:ext uri="{FF2B5EF4-FFF2-40B4-BE49-F238E27FC236}">
                <a16:creationId xmlns:a16="http://schemas.microsoft.com/office/drawing/2014/main" id="{61F2148E-EAF9-FD7C-2110-1950C81EDB4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17974" y="507678"/>
            <a:ext cx="7203660" cy="270842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BE7594-89C9-5A72-F1D8-129944A92159}"/>
              </a:ext>
            </a:extLst>
          </p:cNvPr>
          <p:cNvSpPr txBox="1"/>
          <p:nvPr/>
        </p:nvSpPr>
        <p:spPr>
          <a:xfrm>
            <a:off x="-189947" y="15830607"/>
            <a:ext cx="11244348" cy="14520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>
              <a:lnSpc>
                <a:spcPct val="150000"/>
              </a:lnSpc>
            </a:pPr>
            <a:r>
              <a:rPr lang="en-US" sz="60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Theoretical Underpinnings and Aim of the study</a:t>
            </a:r>
            <a:endParaRPr lang="el-GR" sz="60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2538" lvl="0" indent="-371475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New conceptual approaches suggest that resilience</a:t>
            </a:r>
            <a:r>
              <a:rPr lang="en-GB" sz="44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is best viewed as one possible </a:t>
            </a:r>
            <a:r>
              <a:rPr lang="en-GB" sz="4400" b="1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OUTCOME</a:t>
            </a:r>
            <a:r>
              <a:rPr lang="en-GB" sz="4400" b="1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44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 adaptation</a:t>
            </a:r>
            <a:r>
              <a:rPr lang="en-GB" sz="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44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after acute severe or chronic stress exposure.</a:t>
            </a:r>
          </a:p>
          <a:p>
            <a:pPr marL="1252538" lvl="0" indent="-371475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4400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</a:t>
            </a:r>
            <a:r>
              <a:rPr lang="en-GB" sz="44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hat defines the outcome is the </a:t>
            </a:r>
            <a:r>
              <a:rPr lang="en-GB" sz="44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INTERACTION</a:t>
            </a:r>
            <a:r>
              <a:rPr lang="en-GB" sz="44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between characteristics of the individual and their environment (Kalish 2019). </a:t>
            </a:r>
          </a:p>
          <a:p>
            <a:pPr marL="1252538" lvl="0" indent="-371475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4400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  <a:r>
              <a:rPr lang="en-US" sz="44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he </a:t>
            </a:r>
            <a:r>
              <a:rPr lang="en-US" sz="44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AIM</a:t>
            </a:r>
            <a:r>
              <a:rPr lang="en-US" sz="44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of the </a:t>
            </a:r>
            <a:r>
              <a:rPr lang="en-US" sz="4400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study </a:t>
            </a:r>
            <a:r>
              <a:rPr lang="en-US" sz="44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was to review which interventions work towards resilience in the long term for nurses.</a:t>
            </a:r>
            <a:endParaRPr lang="en-GB" sz="4400" dirty="0">
              <a:solidFill>
                <a:srgbClr val="333333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252538" lvl="0" indent="-371475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GB" sz="2400" b="1" dirty="0">
              <a:solidFill>
                <a:srgbClr val="EA5D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058088-53F6-F1DD-0D35-7FF2F4EDF947}"/>
              </a:ext>
            </a:extLst>
          </p:cNvPr>
          <p:cNvSpPr txBox="1"/>
          <p:nvPr/>
        </p:nvSpPr>
        <p:spPr>
          <a:xfrm>
            <a:off x="13033154" y="5834159"/>
            <a:ext cx="14923836" cy="8609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06400">
              <a:lnSpc>
                <a:spcPct val="115000"/>
              </a:lnSpc>
            </a:pPr>
            <a:r>
              <a:rPr lang="en-US" sz="60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SEARCH STRATEGY </a:t>
            </a:r>
          </a:p>
          <a:p>
            <a:pPr marL="457200" indent="-406400">
              <a:lnSpc>
                <a:spcPct val="115000"/>
              </a:lnSpc>
            </a:pPr>
            <a:endParaRPr lang="en-US" sz="1000" b="1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marR="0" indent="-2286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systematic literature search between August and January of 2022 was conducted.</a:t>
            </a:r>
          </a:p>
          <a:p>
            <a:pPr marL="228600" marR="0" indent="-2286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36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GB" sz="36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ey-terms/Databases</a:t>
            </a:r>
            <a:r>
              <a:rPr lang="en-GB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“Resilience/Psychological, Adaptation/Psychological, nurses, randomized controlled trial” in the EBSCOhost, MEDLINE ProQuest, Google Scholar, PubMed, and Scopus databases. </a:t>
            </a:r>
          </a:p>
          <a:p>
            <a:pPr marL="228600" marR="0" indent="-2286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36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Inclusion Criteria</a:t>
            </a:r>
            <a:r>
              <a:rPr lang="en-GB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Randomised controlled trials (RCTs), 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English language, no chronological limitations</a:t>
            </a:r>
            <a:r>
              <a:rPr lang="en-GB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including at least two time point post-intervention for the assessment of resilience. </a:t>
            </a:r>
          </a:p>
          <a:p>
            <a:pPr marL="228600" marR="0" indent="-2286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36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Exclusion Criteria</a:t>
            </a:r>
            <a:r>
              <a:rPr lang="en-GB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Studies that exclusively used well-being or mental-health outcomes as the main measure of resilience, use of a non-validated tool for the measure of resilience.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DBD273E-0C3F-A7D3-6097-E7DF17BE7A1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205421" y="17423788"/>
            <a:ext cx="16457574" cy="777193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15EE411-EC65-4A8D-F13D-C9AE9AD7C8AE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2626" t="3171" r="3544" b="3009"/>
          <a:stretch/>
        </p:blipFill>
        <p:spPr>
          <a:xfrm>
            <a:off x="29643495" y="5945724"/>
            <a:ext cx="12870279" cy="972415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6633810-323F-01E6-41E2-857B57C8D5E9}"/>
              </a:ext>
            </a:extLst>
          </p:cNvPr>
          <p:cNvSpPr txBox="1"/>
          <p:nvPr/>
        </p:nvSpPr>
        <p:spPr>
          <a:xfrm>
            <a:off x="29911523" y="5339723"/>
            <a:ext cx="27765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2ABCBAF-38F4-2815-113C-2450ECECB72D}"/>
              </a:ext>
            </a:extLst>
          </p:cNvPr>
          <p:cNvSpPr/>
          <p:nvPr/>
        </p:nvSpPr>
        <p:spPr>
          <a:xfrm>
            <a:off x="29527447" y="16558192"/>
            <a:ext cx="13102376" cy="13600831"/>
          </a:xfrm>
          <a:prstGeom prst="rect">
            <a:avLst/>
          </a:prstGeom>
          <a:solidFill>
            <a:schemeClr val="bg1"/>
          </a:solidFill>
          <a:ln w="1905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62D4239-6BD5-7154-C3CF-1B1A4151D15C}"/>
              </a:ext>
            </a:extLst>
          </p:cNvPr>
          <p:cNvSpPr txBox="1"/>
          <p:nvPr/>
        </p:nvSpPr>
        <p:spPr>
          <a:xfrm>
            <a:off x="29083790" y="16630271"/>
            <a:ext cx="13288834" cy="13232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>
              <a:lnSpc>
                <a:spcPct val="115000"/>
              </a:lnSpc>
            </a:pPr>
            <a:r>
              <a:rPr lang="en-US" sz="60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DISCUSSION</a:t>
            </a:r>
            <a:endParaRPr lang="el-GR" sz="60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2538" lvl="0" indent="-371475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found that even when resilience-building interventions in healthcare professionals result in higher levels of resilience immediately after the end of the intervention, they appear to fail to improve well-being in the long term (similar to </a:t>
            </a:r>
            <a:r>
              <a:rPr lang="en-US" sz="4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Kunzler</a:t>
            </a:r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et al., 2020, 2022). </a:t>
            </a:r>
          </a:p>
          <a:p>
            <a:pPr marL="1252538" lvl="0" indent="-371475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ack of studies with assessments of individual risk for the development of mental disorders before and after serious stress exposure (</a:t>
            </a:r>
            <a:r>
              <a:rPr lang="en-US" sz="4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Vanhove</a:t>
            </a:r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et al., 2016) </a:t>
            </a:r>
          </a:p>
          <a:p>
            <a:pPr marL="1252538" lvl="0" indent="-371475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Despite resilience being viewed as a process that unfolds over time (</a:t>
            </a:r>
            <a:r>
              <a:rPr lang="en-GB" sz="4400" dirty="0" err="1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Galatzer</a:t>
            </a:r>
            <a:r>
              <a:rPr lang="en-GB" sz="44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-Levy, 2018)</a:t>
            </a:r>
            <a:r>
              <a:rPr lang="en-GB" sz="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studies on nurses do not collect longitudinal data. </a:t>
            </a:r>
            <a:endParaRPr lang="en-GB" sz="4400" b="1" dirty="0">
              <a:solidFill>
                <a:srgbClr val="EA5D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415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F46D077191524789927868CF947692" ma:contentTypeVersion="13" ma:contentTypeDescription="Create a new document." ma:contentTypeScope="" ma:versionID="19ea6008fc1c28199ad94e3ea7ce7808">
  <xsd:schema xmlns:xsd="http://www.w3.org/2001/XMLSchema" xmlns:xs="http://www.w3.org/2001/XMLSchema" xmlns:p="http://schemas.microsoft.com/office/2006/metadata/properties" xmlns:ns3="adcfa805-e237-4af0-86e0-efffb5656f00" xmlns:ns4="2bb55023-286f-46d7-8b8e-5a79189d33e9" targetNamespace="http://schemas.microsoft.com/office/2006/metadata/properties" ma:root="true" ma:fieldsID="876b25812da595ddd8bfac941a1a7ce2" ns3:_="" ns4:_="">
    <xsd:import namespace="adcfa805-e237-4af0-86e0-efffb5656f00"/>
    <xsd:import namespace="2bb55023-286f-46d7-8b8e-5a79189d33e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cfa805-e237-4af0-86e0-efffb5656f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b55023-286f-46d7-8b8e-5a79189d33e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8D98E1-E981-4FCA-BAC1-18B4FD6389B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0ACB9EB-1895-43D8-98F6-6B78CB4E683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86B230-5FC0-4DB5-B9FB-860026924B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cfa805-e237-4af0-86e0-efffb5656f00"/>
    <ds:schemaRef ds:uri="2bb55023-286f-46d7-8b8e-5a79189d33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3478</TotalTime>
  <Words>392</Words>
  <Application>Microsoft Office PowerPoint</Application>
  <PresentationFormat>Custom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FoundrySterling-Bold</vt:lpstr>
      <vt:lpstr>Symbol</vt:lpstr>
      <vt:lpstr>Times New Roman</vt:lpstr>
      <vt:lpstr>Office Theme</vt:lpstr>
      <vt:lpstr>PowerPoint Presentation</vt:lpstr>
    </vt:vector>
  </TitlesOfParts>
  <Company>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P Richards-Doran</dc:creator>
  <cp:lastModifiedBy>Maria Karanikola</cp:lastModifiedBy>
  <cp:revision>36</cp:revision>
  <dcterms:created xsi:type="dcterms:W3CDTF">2015-10-12T13:01:34Z</dcterms:created>
  <dcterms:modified xsi:type="dcterms:W3CDTF">2024-02-25T11:23:15Z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0x01010043F46D077191524789927868CF947692</vt:lpwstr>
  </property>
</Properties>
</file>