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C88D4-C6C0-CA29-9630-6A95EB2CD0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DAF947-3849-9BF4-1C20-64BD068616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3B8E52-93F4-866E-D9C1-67CA5F926F67}"/>
              </a:ext>
            </a:extLst>
          </p:cNvPr>
          <p:cNvSpPr>
            <a:spLocks noGrp="1"/>
          </p:cNvSpPr>
          <p:nvPr>
            <p:ph type="dt" sz="half" idx="10"/>
          </p:nvPr>
        </p:nvSpPr>
        <p:spPr/>
        <p:txBody>
          <a:bodyPr/>
          <a:lstStyle/>
          <a:p>
            <a:fld id="{177E42A0-D5D9-49F0-A9E2-5C0509456A37}" type="datetimeFigureOut">
              <a:rPr lang="en-US" smtClean="0"/>
              <a:t>23-Feb-24</a:t>
            </a:fld>
            <a:endParaRPr lang="en-US"/>
          </a:p>
        </p:txBody>
      </p:sp>
      <p:sp>
        <p:nvSpPr>
          <p:cNvPr id="5" name="Footer Placeholder 4">
            <a:extLst>
              <a:ext uri="{FF2B5EF4-FFF2-40B4-BE49-F238E27FC236}">
                <a16:creationId xmlns:a16="http://schemas.microsoft.com/office/drawing/2014/main" id="{B2A27929-39FD-FADF-DE9F-4C1094EEB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3A63FB-AEC0-27B6-DAFC-1EAC1E008A99}"/>
              </a:ext>
            </a:extLst>
          </p:cNvPr>
          <p:cNvSpPr>
            <a:spLocks noGrp="1"/>
          </p:cNvSpPr>
          <p:nvPr>
            <p:ph type="sldNum" sz="quarter" idx="12"/>
          </p:nvPr>
        </p:nvSpPr>
        <p:spPr/>
        <p:txBody>
          <a:bodyPr/>
          <a:lstStyle/>
          <a:p>
            <a:fld id="{8B959FF6-1BE5-4B34-BD1C-727354CB71F7}" type="slidenum">
              <a:rPr lang="en-US" smtClean="0"/>
              <a:t>‹#›</a:t>
            </a:fld>
            <a:endParaRPr lang="en-US"/>
          </a:p>
        </p:txBody>
      </p:sp>
    </p:spTree>
    <p:extLst>
      <p:ext uri="{BB962C8B-B14F-4D97-AF65-F5344CB8AC3E}">
        <p14:creationId xmlns:p14="http://schemas.microsoft.com/office/powerpoint/2010/main" val="4228631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EDF90-A84E-C3AD-24EC-F5E57AF062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5C066E-1B40-40E4-A625-20257576F9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B81285-7568-0894-7DF8-BDD446F74216}"/>
              </a:ext>
            </a:extLst>
          </p:cNvPr>
          <p:cNvSpPr>
            <a:spLocks noGrp="1"/>
          </p:cNvSpPr>
          <p:nvPr>
            <p:ph type="dt" sz="half" idx="10"/>
          </p:nvPr>
        </p:nvSpPr>
        <p:spPr/>
        <p:txBody>
          <a:bodyPr/>
          <a:lstStyle/>
          <a:p>
            <a:fld id="{177E42A0-D5D9-49F0-A9E2-5C0509456A37}" type="datetimeFigureOut">
              <a:rPr lang="en-US" smtClean="0"/>
              <a:t>23-Feb-24</a:t>
            </a:fld>
            <a:endParaRPr lang="en-US"/>
          </a:p>
        </p:txBody>
      </p:sp>
      <p:sp>
        <p:nvSpPr>
          <p:cNvPr id="5" name="Footer Placeholder 4">
            <a:extLst>
              <a:ext uri="{FF2B5EF4-FFF2-40B4-BE49-F238E27FC236}">
                <a16:creationId xmlns:a16="http://schemas.microsoft.com/office/drawing/2014/main" id="{423F12AE-AE24-9670-1E2F-972EE87F5F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C4101E-200B-C8CB-438D-7DAC873015D6}"/>
              </a:ext>
            </a:extLst>
          </p:cNvPr>
          <p:cNvSpPr>
            <a:spLocks noGrp="1"/>
          </p:cNvSpPr>
          <p:nvPr>
            <p:ph type="sldNum" sz="quarter" idx="12"/>
          </p:nvPr>
        </p:nvSpPr>
        <p:spPr/>
        <p:txBody>
          <a:bodyPr/>
          <a:lstStyle/>
          <a:p>
            <a:fld id="{8B959FF6-1BE5-4B34-BD1C-727354CB71F7}" type="slidenum">
              <a:rPr lang="en-US" smtClean="0"/>
              <a:t>‹#›</a:t>
            </a:fld>
            <a:endParaRPr lang="en-US"/>
          </a:p>
        </p:txBody>
      </p:sp>
    </p:spTree>
    <p:extLst>
      <p:ext uri="{BB962C8B-B14F-4D97-AF65-F5344CB8AC3E}">
        <p14:creationId xmlns:p14="http://schemas.microsoft.com/office/powerpoint/2010/main" val="3261712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DDCBA1-67EE-E201-BB41-B30C78023A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83BE3B-3332-F6B3-F326-F821A89053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CD12C9-ED76-A0AB-B8DF-05D2A797C734}"/>
              </a:ext>
            </a:extLst>
          </p:cNvPr>
          <p:cNvSpPr>
            <a:spLocks noGrp="1"/>
          </p:cNvSpPr>
          <p:nvPr>
            <p:ph type="dt" sz="half" idx="10"/>
          </p:nvPr>
        </p:nvSpPr>
        <p:spPr/>
        <p:txBody>
          <a:bodyPr/>
          <a:lstStyle/>
          <a:p>
            <a:fld id="{177E42A0-D5D9-49F0-A9E2-5C0509456A37}" type="datetimeFigureOut">
              <a:rPr lang="en-US" smtClean="0"/>
              <a:t>23-Feb-24</a:t>
            </a:fld>
            <a:endParaRPr lang="en-US"/>
          </a:p>
        </p:txBody>
      </p:sp>
      <p:sp>
        <p:nvSpPr>
          <p:cNvPr id="5" name="Footer Placeholder 4">
            <a:extLst>
              <a:ext uri="{FF2B5EF4-FFF2-40B4-BE49-F238E27FC236}">
                <a16:creationId xmlns:a16="http://schemas.microsoft.com/office/drawing/2014/main" id="{415818FF-B27E-A3BB-7C42-5756D969C5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0B571B-349C-A35F-9446-EA5B077F8BC2}"/>
              </a:ext>
            </a:extLst>
          </p:cNvPr>
          <p:cNvSpPr>
            <a:spLocks noGrp="1"/>
          </p:cNvSpPr>
          <p:nvPr>
            <p:ph type="sldNum" sz="quarter" idx="12"/>
          </p:nvPr>
        </p:nvSpPr>
        <p:spPr/>
        <p:txBody>
          <a:bodyPr/>
          <a:lstStyle/>
          <a:p>
            <a:fld id="{8B959FF6-1BE5-4B34-BD1C-727354CB71F7}" type="slidenum">
              <a:rPr lang="en-US" smtClean="0"/>
              <a:t>‹#›</a:t>
            </a:fld>
            <a:endParaRPr lang="en-US"/>
          </a:p>
        </p:txBody>
      </p:sp>
    </p:spTree>
    <p:extLst>
      <p:ext uri="{BB962C8B-B14F-4D97-AF65-F5344CB8AC3E}">
        <p14:creationId xmlns:p14="http://schemas.microsoft.com/office/powerpoint/2010/main" val="3193852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896D6-3D6A-BDDB-71F0-52EBAA304E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2A4ABB-BF85-6750-374F-1E52250C0B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028BD6-39FE-CCF9-A98D-2276E871EC82}"/>
              </a:ext>
            </a:extLst>
          </p:cNvPr>
          <p:cNvSpPr>
            <a:spLocks noGrp="1"/>
          </p:cNvSpPr>
          <p:nvPr>
            <p:ph type="dt" sz="half" idx="10"/>
          </p:nvPr>
        </p:nvSpPr>
        <p:spPr/>
        <p:txBody>
          <a:bodyPr/>
          <a:lstStyle/>
          <a:p>
            <a:fld id="{177E42A0-D5D9-49F0-A9E2-5C0509456A37}" type="datetimeFigureOut">
              <a:rPr lang="en-US" smtClean="0"/>
              <a:t>23-Feb-24</a:t>
            </a:fld>
            <a:endParaRPr lang="en-US"/>
          </a:p>
        </p:txBody>
      </p:sp>
      <p:sp>
        <p:nvSpPr>
          <p:cNvPr id="5" name="Footer Placeholder 4">
            <a:extLst>
              <a:ext uri="{FF2B5EF4-FFF2-40B4-BE49-F238E27FC236}">
                <a16:creationId xmlns:a16="http://schemas.microsoft.com/office/drawing/2014/main" id="{D0788925-6C1F-7A06-93F2-D70E2F03FD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D6DBB2-7C0A-3E9A-3010-1AD8E69D8BB8}"/>
              </a:ext>
            </a:extLst>
          </p:cNvPr>
          <p:cNvSpPr>
            <a:spLocks noGrp="1"/>
          </p:cNvSpPr>
          <p:nvPr>
            <p:ph type="sldNum" sz="quarter" idx="12"/>
          </p:nvPr>
        </p:nvSpPr>
        <p:spPr/>
        <p:txBody>
          <a:bodyPr/>
          <a:lstStyle/>
          <a:p>
            <a:fld id="{8B959FF6-1BE5-4B34-BD1C-727354CB71F7}" type="slidenum">
              <a:rPr lang="en-US" smtClean="0"/>
              <a:t>‹#›</a:t>
            </a:fld>
            <a:endParaRPr lang="en-US"/>
          </a:p>
        </p:txBody>
      </p:sp>
    </p:spTree>
    <p:extLst>
      <p:ext uri="{BB962C8B-B14F-4D97-AF65-F5344CB8AC3E}">
        <p14:creationId xmlns:p14="http://schemas.microsoft.com/office/powerpoint/2010/main" val="1774515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5378C-B3F1-5D1D-5873-4A8C5AC306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3C2D63-EAE3-468F-0ED0-2A67FFC17A0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25638E-90B2-4473-974B-612110A40178}"/>
              </a:ext>
            </a:extLst>
          </p:cNvPr>
          <p:cNvSpPr>
            <a:spLocks noGrp="1"/>
          </p:cNvSpPr>
          <p:nvPr>
            <p:ph type="dt" sz="half" idx="10"/>
          </p:nvPr>
        </p:nvSpPr>
        <p:spPr/>
        <p:txBody>
          <a:bodyPr/>
          <a:lstStyle/>
          <a:p>
            <a:fld id="{177E42A0-D5D9-49F0-A9E2-5C0509456A37}" type="datetimeFigureOut">
              <a:rPr lang="en-US" smtClean="0"/>
              <a:t>23-Feb-24</a:t>
            </a:fld>
            <a:endParaRPr lang="en-US"/>
          </a:p>
        </p:txBody>
      </p:sp>
      <p:sp>
        <p:nvSpPr>
          <p:cNvPr id="5" name="Footer Placeholder 4">
            <a:extLst>
              <a:ext uri="{FF2B5EF4-FFF2-40B4-BE49-F238E27FC236}">
                <a16:creationId xmlns:a16="http://schemas.microsoft.com/office/drawing/2014/main" id="{B67E31E4-3005-B601-5E95-7F4A8E9171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E4E567-DD15-31EF-8521-CCD8774B6B37}"/>
              </a:ext>
            </a:extLst>
          </p:cNvPr>
          <p:cNvSpPr>
            <a:spLocks noGrp="1"/>
          </p:cNvSpPr>
          <p:nvPr>
            <p:ph type="sldNum" sz="quarter" idx="12"/>
          </p:nvPr>
        </p:nvSpPr>
        <p:spPr/>
        <p:txBody>
          <a:bodyPr/>
          <a:lstStyle/>
          <a:p>
            <a:fld id="{8B959FF6-1BE5-4B34-BD1C-727354CB71F7}" type="slidenum">
              <a:rPr lang="en-US" smtClean="0"/>
              <a:t>‹#›</a:t>
            </a:fld>
            <a:endParaRPr lang="en-US"/>
          </a:p>
        </p:txBody>
      </p:sp>
    </p:spTree>
    <p:extLst>
      <p:ext uri="{BB962C8B-B14F-4D97-AF65-F5344CB8AC3E}">
        <p14:creationId xmlns:p14="http://schemas.microsoft.com/office/powerpoint/2010/main" val="2648106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5E2D4-438E-69F5-3FA2-0233E65C63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A58F94-19AD-3A4D-1A09-4BCEE7F93A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8D8A1A-595E-87EA-908A-978F6111DD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5F4962-A27A-1232-097A-494B762780A5}"/>
              </a:ext>
            </a:extLst>
          </p:cNvPr>
          <p:cNvSpPr>
            <a:spLocks noGrp="1"/>
          </p:cNvSpPr>
          <p:nvPr>
            <p:ph type="dt" sz="half" idx="10"/>
          </p:nvPr>
        </p:nvSpPr>
        <p:spPr/>
        <p:txBody>
          <a:bodyPr/>
          <a:lstStyle/>
          <a:p>
            <a:fld id="{177E42A0-D5D9-49F0-A9E2-5C0509456A37}" type="datetimeFigureOut">
              <a:rPr lang="en-US" smtClean="0"/>
              <a:t>23-Feb-24</a:t>
            </a:fld>
            <a:endParaRPr lang="en-US"/>
          </a:p>
        </p:txBody>
      </p:sp>
      <p:sp>
        <p:nvSpPr>
          <p:cNvPr id="6" name="Footer Placeholder 5">
            <a:extLst>
              <a:ext uri="{FF2B5EF4-FFF2-40B4-BE49-F238E27FC236}">
                <a16:creationId xmlns:a16="http://schemas.microsoft.com/office/drawing/2014/main" id="{20E18739-640C-C223-5E07-340C5ADA59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90D277-2774-595E-6970-E4CD3EAF00B9}"/>
              </a:ext>
            </a:extLst>
          </p:cNvPr>
          <p:cNvSpPr>
            <a:spLocks noGrp="1"/>
          </p:cNvSpPr>
          <p:nvPr>
            <p:ph type="sldNum" sz="quarter" idx="12"/>
          </p:nvPr>
        </p:nvSpPr>
        <p:spPr/>
        <p:txBody>
          <a:bodyPr/>
          <a:lstStyle/>
          <a:p>
            <a:fld id="{8B959FF6-1BE5-4B34-BD1C-727354CB71F7}" type="slidenum">
              <a:rPr lang="en-US" smtClean="0"/>
              <a:t>‹#›</a:t>
            </a:fld>
            <a:endParaRPr lang="en-US"/>
          </a:p>
        </p:txBody>
      </p:sp>
    </p:spTree>
    <p:extLst>
      <p:ext uri="{BB962C8B-B14F-4D97-AF65-F5344CB8AC3E}">
        <p14:creationId xmlns:p14="http://schemas.microsoft.com/office/powerpoint/2010/main" val="2515370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BD037-E46B-C42C-C44C-61469DBD53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B38E3D-9913-A93D-A05F-B9024346B6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F4C027-609E-F970-43C7-D6B24AD3F5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01464A-E9E8-8815-ED7D-9ACB559E7D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42C99F-D9AF-9420-A01F-112ED4260C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E5894E-0123-6666-3B61-3C793270D93D}"/>
              </a:ext>
            </a:extLst>
          </p:cNvPr>
          <p:cNvSpPr>
            <a:spLocks noGrp="1"/>
          </p:cNvSpPr>
          <p:nvPr>
            <p:ph type="dt" sz="half" idx="10"/>
          </p:nvPr>
        </p:nvSpPr>
        <p:spPr/>
        <p:txBody>
          <a:bodyPr/>
          <a:lstStyle/>
          <a:p>
            <a:fld id="{177E42A0-D5D9-49F0-A9E2-5C0509456A37}" type="datetimeFigureOut">
              <a:rPr lang="en-US" smtClean="0"/>
              <a:t>23-Feb-24</a:t>
            </a:fld>
            <a:endParaRPr lang="en-US"/>
          </a:p>
        </p:txBody>
      </p:sp>
      <p:sp>
        <p:nvSpPr>
          <p:cNvPr id="8" name="Footer Placeholder 7">
            <a:extLst>
              <a:ext uri="{FF2B5EF4-FFF2-40B4-BE49-F238E27FC236}">
                <a16:creationId xmlns:a16="http://schemas.microsoft.com/office/drawing/2014/main" id="{705428AB-D87A-1DDE-9531-CE3838EE91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F65DD5D-835E-9359-950D-A688860A4D24}"/>
              </a:ext>
            </a:extLst>
          </p:cNvPr>
          <p:cNvSpPr>
            <a:spLocks noGrp="1"/>
          </p:cNvSpPr>
          <p:nvPr>
            <p:ph type="sldNum" sz="quarter" idx="12"/>
          </p:nvPr>
        </p:nvSpPr>
        <p:spPr/>
        <p:txBody>
          <a:bodyPr/>
          <a:lstStyle/>
          <a:p>
            <a:fld id="{8B959FF6-1BE5-4B34-BD1C-727354CB71F7}" type="slidenum">
              <a:rPr lang="en-US" smtClean="0"/>
              <a:t>‹#›</a:t>
            </a:fld>
            <a:endParaRPr lang="en-US"/>
          </a:p>
        </p:txBody>
      </p:sp>
    </p:spTree>
    <p:extLst>
      <p:ext uri="{BB962C8B-B14F-4D97-AF65-F5344CB8AC3E}">
        <p14:creationId xmlns:p14="http://schemas.microsoft.com/office/powerpoint/2010/main" val="3334945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FCCCA-58A7-2727-9D69-671830C270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9D6171-0393-3D5F-2773-A76F38003B55}"/>
              </a:ext>
            </a:extLst>
          </p:cNvPr>
          <p:cNvSpPr>
            <a:spLocks noGrp="1"/>
          </p:cNvSpPr>
          <p:nvPr>
            <p:ph type="dt" sz="half" idx="10"/>
          </p:nvPr>
        </p:nvSpPr>
        <p:spPr/>
        <p:txBody>
          <a:bodyPr/>
          <a:lstStyle/>
          <a:p>
            <a:fld id="{177E42A0-D5D9-49F0-A9E2-5C0509456A37}" type="datetimeFigureOut">
              <a:rPr lang="en-US" smtClean="0"/>
              <a:t>23-Feb-24</a:t>
            </a:fld>
            <a:endParaRPr lang="en-US"/>
          </a:p>
        </p:txBody>
      </p:sp>
      <p:sp>
        <p:nvSpPr>
          <p:cNvPr id="4" name="Footer Placeholder 3">
            <a:extLst>
              <a:ext uri="{FF2B5EF4-FFF2-40B4-BE49-F238E27FC236}">
                <a16:creationId xmlns:a16="http://schemas.microsoft.com/office/drawing/2014/main" id="{3E89A25A-7FD9-826E-1354-CB30197858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7AE876-9551-6FBE-485F-9C425AEFFB55}"/>
              </a:ext>
            </a:extLst>
          </p:cNvPr>
          <p:cNvSpPr>
            <a:spLocks noGrp="1"/>
          </p:cNvSpPr>
          <p:nvPr>
            <p:ph type="sldNum" sz="quarter" idx="12"/>
          </p:nvPr>
        </p:nvSpPr>
        <p:spPr/>
        <p:txBody>
          <a:bodyPr/>
          <a:lstStyle/>
          <a:p>
            <a:fld id="{8B959FF6-1BE5-4B34-BD1C-727354CB71F7}" type="slidenum">
              <a:rPr lang="en-US" smtClean="0"/>
              <a:t>‹#›</a:t>
            </a:fld>
            <a:endParaRPr lang="en-US"/>
          </a:p>
        </p:txBody>
      </p:sp>
    </p:spTree>
    <p:extLst>
      <p:ext uri="{BB962C8B-B14F-4D97-AF65-F5344CB8AC3E}">
        <p14:creationId xmlns:p14="http://schemas.microsoft.com/office/powerpoint/2010/main" val="2222825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965DB8-9C3E-3BF4-C047-DEB2330D4ED5}"/>
              </a:ext>
            </a:extLst>
          </p:cNvPr>
          <p:cNvSpPr>
            <a:spLocks noGrp="1"/>
          </p:cNvSpPr>
          <p:nvPr>
            <p:ph type="dt" sz="half" idx="10"/>
          </p:nvPr>
        </p:nvSpPr>
        <p:spPr/>
        <p:txBody>
          <a:bodyPr/>
          <a:lstStyle/>
          <a:p>
            <a:fld id="{177E42A0-D5D9-49F0-A9E2-5C0509456A37}" type="datetimeFigureOut">
              <a:rPr lang="en-US" smtClean="0"/>
              <a:t>23-Feb-24</a:t>
            </a:fld>
            <a:endParaRPr lang="en-US"/>
          </a:p>
        </p:txBody>
      </p:sp>
      <p:sp>
        <p:nvSpPr>
          <p:cNvPr id="3" name="Footer Placeholder 2">
            <a:extLst>
              <a:ext uri="{FF2B5EF4-FFF2-40B4-BE49-F238E27FC236}">
                <a16:creationId xmlns:a16="http://schemas.microsoft.com/office/drawing/2014/main" id="{740D419D-2230-489C-2EBF-DE03B96CCE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0983E5-ADAC-548A-976B-A1F4AF7B8F81}"/>
              </a:ext>
            </a:extLst>
          </p:cNvPr>
          <p:cNvSpPr>
            <a:spLocks noGrp="1"/>
          </p:cNvSpPr>
          <p:nvPr>
            <p:ph type="sldNum" sz="quarter" idx="12"/>
          </p:nvPr>
        </p:nvSpPr>
        <p:spPr/>
        <p:txBody>
          <a:bodyPr/>
          <a:lstStyle/>
          <a:p>
            <a:fld id="{8B959FF6-1BE5-4B34-BD1C-727354CB71F7}" type="slidenum">
              <a:rPr lang="en-US" smtClean="0"/>
              <a:t>‹#›</a:t>
            </a:fld>
            <a:endParaRPr lang="en-US"/>
          </a:p>
        </p:txBody>
      </p:sp>
    </p:spTree>
    <p:extLst>
      <p:ext uri="{BB962C8B-B14F-4D97-AF65-F5344CB8AC3E}">
        <p14:creationId xmlns:p14="http://schemas.microsoft.com/office/powerpoint/2010/main" val="3458057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992D9-3106-E67D-F445-2998EEED34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F7328C-AF22-1306-29D6-50FF2292C3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E17939-04DF-06C3-9F50-FACB6D9043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5FC27F-B24D-A0D4-B41F-2688320108CE}"/>
              </a:ext>
            </a:extLst>
          </p:cNvPr>
          <p:cNvSpPr>
            <a:spLocks noGrp="1"/>
          </p:cNvSpPr>
          <p:nvPr>
            <p:ph type="dt" sz="half" idx="10"/>
          </p:nvPr>
        </p:nvSpPr>
        <p:spPr/>
        <p:txBody>
          <a:bodyPr/>
          <a:lstStyle/>
          <a:p>
            <a:fld id="{177E42A0-D5D9-49F0-A9E2-5C0509456A37}" type="datetimeFigureOut">
              <a:rPr lang="en-US" smtClean="0"/>
              <a:t>23-Feb-24</a:t>
            </a:fld>
            <a:endParaRPr lang="en-US"/>
          </a:p>
        </p:txBody>
      </p:sp>
      <p:sp>
        <p:nvSpPr>
          <p:cNvPr id="6" name="Footer Placeholder 5">
            <a:extLst>
              <a:ext uri="{FF2B5EF4-FFF2-40B4-BE49-F238E27FC236}">
                <a16:creationId xmlns:a16="http://schemas.microsoft.com/office/drawing/2014/main" id="{E46C77CF-7154-48A0-36CF-6EE521BAF7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04A85E-BC5A-C752-542B-FD33F26E37F8}"/>
              </a:ext>
            </a:extLst>
          </p:cNvPr>
          <p:cNvSpPr>
            <a:spLocks noGrp="1"/>
          </p:cNvSpPr>
          <p:nvPr>
            <p:ph type="sldNum" sz="quarter" idx="12"/>
          </p:nvPr>
        </p:nvSpPr>
        <p:spPr/>
        <p:txBody>
          <a:bodyPr/>
          <a:lstStyle/>
          <a:p>
            <a:fld id="{8B959FF6-1BE5-4B34-BD1C-727354CB71F7}" type="slidenum">
              <a:rPr lang="en-US" smtClean="0"/>
              <a:t>‹#›</a:t>
            </a:fld>
            <a:endParaRPr lang="en-US"/>
          </a:p>
        </p:txBody>
      </p:sp>
    </p:spTree>
    <p:extLst>
      <p:ext uri="{BB962C8B-B14F-4D97-AF65-F5344CB8AC3E}">
        <p14:creationId xmlns:p14="http://schemas.microsoft.com/office/powerpoint/2010/main" val="2414436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83F70-68E2-8B5A-8203-1C9C3734B6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746427-9742-04C9-33A3-36BDEB14B6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D35467-5237-38F5-4BAB-52A3A2DD4B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680BDE-79EB-2132-BBCC-ADD65E9D3A75}"/>
              </a:ext>
            </a:extLst>
          </p:cNvPr>
          <p:cNvSpPr>
            <a:spLocks noGrp="1"/>
          </p:cNvSpPr>
          <p:nvPr>
            <p:ph type="dt" sz="half" idx="10"/>
          </p:nvPr>
        </p:nvSpPr>
        <p:spPr/>
        <p:txBody>
          <a:bodyPr/>
          <a:lstStyle/>
          <a:p>
            <a:fld id="{177E42A0-D5D9-49F0-A9E2-5C0509456A37}" type="datetimeFigureOut">
              <a:rPr lang="en-US" smtClean="0"/>
              <a:t>23-Feb-24</a:t>
            </a:fld>
            <a:endParaRPr lang="en-US"/>
          </a:p>
        </p:txBody>
      </p:sp>
      <p:sp>
        <p:nvSpPr>
          <p:cNvPr id="6" name="Footer Placeholder 5">
            <a:extLst>
              <a:ext uri="{FF2B5EF4-FFF2-40B4-BE49-F238E27FC236}">
                <a16:creationId xmlns:a16="http://schemas.microsoft.com/office/drawing/2014/main" id="{716BE2C8-C7BD-8723-12CF-B839206806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346752-07C1-2072-178D-8C39DFFF7153}"/>
              </a:ext>
            </a:extLst>
          </p:cNvPr>
          <p:cNvSpPr>
            <a:spLocks noGrp="1"/>
          </p:cNvSpPr>
          <p:nvPr>
            <p:ph type="sldNum" sz="quarter" idx="12"/>
          </p:nvPr>
        </p:nvSpPr>
        <p:spPr/>
        <p:txBody>
          <a:bodyPr/>
          <a:lstStyle/>
          <a:p>
            <a:fld id="{8B959FF6-1BE5-4B34-BD1C-727354CB71F7}" type="slidenum">
              <a:rPr lang="en-US" smtClean="0"/>
              <a:t>‹#›</a:t>
            </a:fld>
            <a:endParaRPr lang="en-US"/>
          </a:p>
        </p:txBody>
      </p:sp>
    </p:spTree>
    <p:extLst>
      <p:ext uri="{BB962C8B-B14F-4D97-AF65-F5344CB8AC3E}">
        <p14:creationId xmlns:p14="http://schemas.microsoft.com/office/powerpoint/2010/main" val="216125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1779DE-44DB-26F0-2D9A-30216E6CE7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FE2A76-58C7-9693-382B-2EB81FD32F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D93461-75AE-CA51-F27E-6C421E14A2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77E42A0-D5D9-49F0-A9E2-5C0509456A37}" type="datetimeFigureOut">
              <a:rPr lang="en-US" smtClean="0"/>
              <a:t>23-Feb-24</a:t>
            </a:fld>
            <a:endParaRPr lang="en-US"/>
          </a:p>
        </p:txBody>
      </p:sp>
      <p:sp>
        <p:nvSpPr>
          <p:cNvPr id="5" name="Footer Placeholder 4">
            <a:extLst>
              <a:ext uri="{FF2B5EF4-FFF2-40B4-BE49-F238E27FC236}">
                <a16:creationId xmlns:a16="http://schemas.microsoft.com/office/drawing/2014/main" id="{F2DD7305-8C0F-0C96-5A6F-7FF6848BE6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72AC26E-FAB4-717C-EDC1-F855D2A086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B959FF6-1BE5-4B34-BD1C-727354CB71F7}" type="slidenum">
              <a:rPr lang="en-US" smtClean="0"/>
              <a:t>‹#›</a:t>
            </a:fld>
            <a:endParaRPr lang="en-US"/>
          </a:p>
        </p:txBody>
      </p:sp>
    </p:spTree>
    <p:extLst>
      <p:ext uri="{BB962C8B-B14F-4D97-AF65-F5344CB8AC3E}">
        <p14:creationId xmlns:p14="http://schemas.microsoft.com/office/powerpoint/2010/main" val="2201322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emf"/><Relationship Id="rId7" Type="http://schemas.openxmlformats.org/officeDocument/2006/relationships/image" Target="../media/image4.emf"/><Relationship Id="rId2" Type="http://schemas.openxmlformats.org/officeDocument/2006/relationships/oleObject" Target="../embeddings/oleObject1.bin"/><Relationship Id="rId1" Type="http://schemas.openxmlformats.org/officeDocument/2006/relationships/slideLayout" Target="../slideLayouts/slideLayout7.xml"/><Relationship Id="rId6" Type="http://schemas.openxmlformats.org/officeDocument/2006/relationships/oleObject" Target="../embeddings/oleObject3.bin"/><Relationship Id="rId5" Type="http://schemas.openxmlformats.org/officeDocument/2006/relationships/image" Target="../media/image3.e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804F307-0C2E-4421-B23C-7E5AF8C28CE6}"/>
              </a:ext>
            </a:extLst>
          </p:cNvPr>
          <p:cNvSpPr txBox="1"/>
          <p:nvPr/>
        </p:nvSpPr>
        <p:spPr>
          <a:xfrm>
            <a:off x="284480" y="149600"/>
            <a:ext cx="8985644" cy="1384995"/>
          </a:xfrm>
          <a:prstGeom prst="rect">
            <a:avLst/>
          </a:prstGeom>
          <a:solidFill>
            <a:schemeClr val="accent1">
              <a:lumMod val="40000"/>
              <a:lumOff val="60000"/>
            </a:schemeClr>
          </a:solidFill>
          <a:ln w="25400">
            <a:solidFill>
              <a:schemeClr val="accent1"/>
            </a:solidFill>
          </a:ln>
        </p:spPr>
        <p:txBody>
          <a:bodyPr wrap="square" rtlCol="0">
            <a:spAutoFit/>
          </a:bodyPr>
          <a:lstStyle/>
          <a:p>
            <a:r>
              <a:rPr lang="en-US" sz="2800" b="1" u="sng" dirty="0">
                <a:effectLst/>
                <a:latin typeface="Arial" panose="020B0604020202020204" pitchFamily="34" charset="0"/>
                <a:ea typeface="Aptos" panose="020B0004020202020204" pitchFamily="34" charset="0"/>
              </a:rPr>
              <a:t>P07</a:t>
            </a:r>
            <a:r>
              <a:rPr lang="en-US" sz="2800" b="1" dirty="0">
                <a:effectLst/>
                <a:latin typeface="Arial" panose="020B0604020202020204" pitchFamily="34" charset="0"/>
                <a:ea typeface="Aptos" panose="020B0004020202020204" pitchFamily="34" charset="0"/>
              </a:rPr>
              <a:t>. LIGHT AND FOOD: CONTRIBUTION OF CHRONOTYPE TO THE RISK OF DEVELOPING EATING DISORDERS.</a:t>
            </a:r>
            <a:endParaRPr lang="en-US" sz="2800" b="1" dirty="0"/>
          </a:p>
        </p:txBody>
      </p:sp>
      <p:sp>
        <p:nvSpPr>
          <p:cNvPr id="5" name="TextBox 4">
            <a:extLst>
              <a:ext uri="{FF2B5EF4-FFF2-40B4-BE49-F238E27FC236}">
                <a16:creationId xmlns:a16="http://schemas.microsoft.com/office/drawing/2014/main" id="{07AF7AE9-43C9-F75F-EBA7-4FEDD19DAF40}"/>
              </a:ext>
            </a:extLst>
          </p:cNvPr>
          <p:cNvSpPr txBox="1"/>
          <p:nvPr/>
        </p:nvSpPr>
        <p:spPr>
          <a:xfrm>
            <a:off x="284480" y="1655220"/>
            <a:ext cx="11623040" cy="830997"/>
          </a:xfrm>
          <a:prstGeom prst="rect">
            <a:avLst/>
          </a:prstGeom>
          <a:solidFill>
            <a:schemeClr val="accent1">
              <a:lumMod val="40000"/>
              <a:lumOff val="60000"/>
            </a:schemeClr>
          </a:solidFill>
        </p:spPr>
        <p:txBody>
          <a:bodyPr wrap="square" rtlCol="0">
            <a:spAutoFit/>
          </a:bodyPr>
          <a:lstStyle/>
          <a:p>
            <a:r>
              <a:rPr lang="en-US" sz="2400" b="1" dirty="0">
                <a:latin typeface="Arial" panose="020B0604020202020204" pitchFamily="34" charset="0"/>
                <a:cs typeface="Arial" panose="020B0604020202020204" pitchFamily="34" charset="0"/>
              </a:rPr>
              <a:t>Lior </a:t>
            </a:r>
            <a:r>
              <a:rPr lang="en-US" sz="2400" b="1" dirty="0" err="1">
                <a:latin typeface="Arial" panose="020B0604020202020204" pitchFamily="34" charset="0"/>
                <a:cs typeface="Arial" panose="020B0604020202020204" pitchFamily="34" charset="0"/>
              </a:rPr>
              <a:t>Harel</a:t>
            </a:r>
            <a:r>
              <a:rPr lang="en-US" sz="2400" b="1" dirty="0">
                <a:latin typeface="Arial" panose="020B0604020202020204" pitchFamily="34" charset="0"/>
                <a:cs typeface="Arial" panose="020B0604020202020204" pitchFamily="34" charset="0"/>
              </a:rPr>
              <a:t>, Anat Lan, Haim Einat</a:t>
            </a:r>
            <a:r>
              <a:rPr lang="en-US" sz="2400" dirty="0">
                <a:latin typeface="Arial" panose="020B0604020202020204" pitchFamily="34" charset="0"/>
                <a:cs typeface="Arial" panose="020B0604020202020204" pitchFamily="34" charset="0"/>
              </a:rPr>
              <a:t>. School of Behavioral Sciences, Tel Aviv-Yaffo Academic College, Tel-Aviv, Israel</a:t>
            </a:r>
          </a:p>
        </p:txBody>
      </p:sp>
      <p:pic>
        <p:nvPicPr>
          <p:cNvPr id="6" name="Picture 5">
            <a:extLst>
              <a:ext uri="{FF2B5EF4-FFF2-40B4-BE49-F238E27FC236}">
                <a16:creationId xmlns:a16="http://schemas.microsoft.com/office/drawing/2014/main" id="{902A615A-228D-B2E7-0F9A-EA493571C878}"/>
              </a:ext>
            </a:extLst>
          </p:cNvPr>
          <p:cNvPicPr>
            <a:picLocks noChangeAspect="1"/>
          </p:cNvPicPr>
          <p:nvPr/>
        </p:nvPicPr>
        <p:blipFill>
          <a:blip r:embed="rId2"/>
          <a:stretch>
            <a:fillRect/>
          </a:stretch>
        </p:blipFill>
        <p:spPr>
          <a:xfrm>
            <a:off x="9425639" y="99728"/>
            <a:ext cx="2555452" cy="1149952"/>
          </a:xfrm>
          <a:prstGeom prst="rect">
            <a:avLst/>
          </a:prstGeom>
          <a:ln>
            <a:solidFill>
              <a:schemeClr val="accent1"/>
            </a:solidFill>
          </a:ln>
        </p:spPr>
      </p:pic>
      <p:sp>
        <p:nvSpPr>
          <p:cNvPr id="7" name="TextBox 6">
            <a:extLst>
              <a:ext uri="{FF2B5EF4-FFF2-40B4-BE49-F238E27FC236}">
                <a16:creationId xmlns:a16="http://schemas.microsoft.com/office/drawing/2014/main" id="{97720D81-1AFE-60D4-BB06-93221D17A205}"/>
              </a:ext>
            </a:extLst>
          </p:cNvPr>
          <p:cNvSpPr txBox="1"/>
          <p:nvPr/>
        </p:nvSpPr>
        <p:spPr>
          <a:xfrm>
            <a:off x="284480" y="2620169"/>
            <a:ext cx="11623040" cy="3908762"/>
          </a:xfrm>
          <a:prstGeom prst="rect">
            <a:avLst/>
          </a:prstGeom>
          <a:solidFill>
            <a:schemeClr val="accent1">
              <a:lumMod val="40000"/>
              <a:lumOff val="60000"/>
            </a:schemeClr>
          </a:solidFill>
        </p:spPr>
        <p:txBody>
          <a:bodyPr wrap="square" rtlCol="0">
            <a:spAutoFit/>
          </a:bodyPr>
          <a:lstStyle/>
          <a:p>
            <a:pPr marL="342900" indent="-342900" algn="just">
              <a:buFont typeface="Arial" panose="020B0604020202020204" pitchFamily="34" charset="0"/>
              <a:buChar char="•"/>
            </a:pPr>
            <a:r>
              <a:rPr lang="en-US" sz="2400" u="sng" dirty="0">
                <a:latin typeface="Arial" panose="020B0604020202020204" pitchFamily="34" charset="0"/>
                <a:cs typeface="Arial" panose="020B0604020202020204" pitchFamily="34" charset="0"/>
              </a:rPr>
              <a:t>Chronotypes</a:t>
            </a:r>
            <a:r>
              <a:rPr lang="en-US" sz="2400" dirty="0">
                <a:latin typeface="Arial" panose="020B0604020202020204" pitchFamily="34" charset="0"/>
                <a:cs typeface="Arial" panose="020B0604020202020204" pitchFamily="34" charset="0"/>
              </a:rPr>
              <a:t> represent the individual preference for activity/rest hours across the day and are influenced by biological and environmental factors.</a:t>
            </a:r>
          </a:p>
          <a:p>
            <a:pPr marL="342900" indent="-342900" algn="just">
              <a:buFont typeface="Arial" panose="020B0604020202020204" pitchFamily="34" charset="0"/>
              <a:buChar char="•"/>
            </a:pPr>
            <a:r>
              <a:rPr lang="en-US" sz="2400" dirty="0">
                <a:latin typeface="Arial" panose="020B0604020202020204" pitchFamily="34" charset="0"/>
                <a:cs typeface="Arial" panose="020B0604020202020204" pitchFamily="34" charset="0"/>
              </a:rPr>
              <a:t>Evening chronotypes (EC), suffer a mismatch between their innate clock and the societal clock a chronic disturbances to circadian rhythms. EC was associated with physical and mental problems and reduced well-being.</a:t>
            </a:r>
          </a:p>
          <a:p>
            <a:pPr marL="342900" indent="-342900" algn="just">
              <a:buFont typeface="Arial" panose="020B0604020202020204" pitchFamily="34" charset="0"/>
              <a:buChar char="•"/>
            </a:pPr>
            <a:r>
              <a:rPr lang="en-US" sz="2400" dirty="0">
                <a:latin typeface="Arial" panose="020B0604020202020204" pitchFamily="34" charset="0"/>
                <a:cs typeface="Arial" panose="020B0604020202020204" pitchFamily="34" charset="0"/>
              </a:rPr>
              <a:t>Eating disorders are serious and sometimes fatal illnesses, affected by both biological and environmental factors.</a:t>
            </a:r>
          </a:p>
          <a:p>
            <a:pPr marL="342900" indent="-342900" algn="just">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US" sz="2800" b="1" dirty="0">
                <a:latin typeface="Arial" panose="020B0604020202020204" pitchFamily="34" charset="0"/>
                <a:cs typeface="Arial" panose="020B0604020202020204" pitchFamily="34" charset="0"/>
              </a:rPr>
              <a:t>The current study examined possible relationship between chronotypes and the propensity to develop an eating disorder.</a:t>
            </a:r>
          </a:p>
        </p:txBody>
      </p:sp>
    </p:spTree>
    <p:extLst>
      <p:ext uri="{BB962C8B-B14F-4D97-AF65-F5344CB8AC3E}">
        <p14:creationId xmlns:p14="http://schemas.microsoft.com/office/powerpoint/2010/main" val="1053163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746657-744A-1F40-C3CC-8273FD3057A6}"/>
              </a:ext>
            </a:extLst>
          </p:cNvPr>
          <p:cNvSpPr txBox="1"/>
          <p:nvPr/>
        </p:nvSpPr>
        <p:spPr>
          <a:xfrm>
            <a:off x="432326" y="194515"/>
            <a:ext cx="6851343" cy="615553"/>
          </a:xfrm>
          <a:prstGeom prst="rect">
            <a:avLst/>
          </a:prstGeom>
          <a:solidFill>
            <a:schemeClr val="accent1">
              <a:lumMod val="40000"/>
              <a:lumOff val="60000"/>
            </a:schemeClr>
          </a:solidFill>
        </p:spPr>
        <p:txBody>
          <a:bodyPr wrap="square" rtlCol="0">
            <a:spAutoFit/>
          </a:bodyPr>
          <a:lstStyle/>
          <a:p>
            <a:r>
              <a:rPr lang="en-US" sz="3400" b="1" dirty="0">
                <a:latin typeface="Arial" panose="020B0604020202020204" pitchFamily="34" charset="0"/>
                <a:cs typeface="Arial" panose="020B0604020202020204" pitchFamily="34" charset="0"/>
              </a:rPr>
              <a:t>Methods, procedures and tools</a:t>
            </a:r>
          </a:p>
        </p:txBody>
      </p:sp>
      <p:sp>
        <p:nvSpPr>
          <p:cNvPr id="3" name="TextBox 2">
            <a:extLst>
              <a:ext uri="{FF2B5EF4-FFF2-40B4-BE49-F238E27FC236}">
                <a16:creationId xmlns:a16="http://schemas.microsoft.com/office/drawing/2014/main" id="{4A3E9BDB-06D0-BF6B-B206-6BD8351A61B9}"/>
              </a:ext>
            </a:extLst>
          </p:cNvPr>
          <p:cNvSpPr txBox="1"/>
          <p:nvPr/>
        </p:nvSpPr>
        <p:spPr>
          <a:xfrm>
            <a:off x="432326" y="1017999"/>
            <a:ext cx="5215583" cy="5293757"/>
          </a:xfrm>
          <a:prstGeom prst="rect">
            <a:avLst/>
          </a:prstGeom>
          <a:solidFill>
            <a:schemeClr val="accent1">
              <a:lumMod val="40000"/>
              <a:lumOff val="60000"/>
            </a:schemeClr>
          </a:solidFill>
          <a:ln>
            <a:solidFill>
              <a:schemeClr val="accent1"/>
            </a:solidFill>
          </a:ln>
        </p:spPr>
        <p:txBody>
          <a:bodyPr wrap="square" rtlCol="0">
            <a:spAutoFit/>
          </a:bodyPr>
          <a:lstStyle/>
          <a:p>
            <a:pPr algn="just"/>
            <a:r>
              <a:rPr lang="en-US" sz="2600" b="1" dirty="0">
                <a:latin typeface="Arial" panose="020B0604020202020204" pitchFamily="34" charset="0"/>
                <a:cs typeface="Arial" panose="020B0604020202020204" pitchFamily="34" charset="0"/>
              </a:rPr>
              <a:t>Participants</a:t>
            </a:r>
          </a:p>
          <a:p>
            <a:pPr algn="just"/>
            <a:endParaRPr lang="en-US" sz="2600" b="1"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US" sz="2600" dirty="0">
                <a:effectLst/>
                <a:latin typeface="Arial" panose="020B0604020202020204" pitchFamily="34" charset="0"/>
                <a:ea typeface="Aptos" panose="020B0004020202020204" pitchFamily="34" charset="0"/>
                <a:cs typeface="Arial" panose="020B0604020202020204" pitchFamily="34" charset="0"/>
              </a:rPr>
              <a:t>Convenience sample of </a:t>
            </a:r>
            <a:r>
              <a:rPr lang="en-US" sz="2600" b="1" dirty="0">
                <a:effectLst/>
                <a:latin typeface="Arial" panose="020B0604020202020204" pitchFamily="34" charset="0"/>
                <a:ea typeface="Aptos" panose="020B0004020202020204" pitchFamily="34" charset="0"/>
                <a:cs typeface="Arial" panose="020B0604020202020204" pitchFamily="34" charset="0"/>
              </a:rPr>
              <a:t>165 participants</a:t>
            </a:r>
            <a:r>
              <a:rPr lang="en-US" sz="2600" dirty="0">
                <a:effectLst/>
                <a:latin typeface="Arial" panose="020B0604020202020204" pitchFamily="34" charset="0"/>
                <a:ea typeface="Aptos" panose="020B0004020202020204" pitchFamily="34" charset="0"/>
                <a:cs typeface="Arial" panose="020B0604020202020204" pitchFamily="34" charset="0"/>
              </a:rPr>
              <a:t> (mean age = 35.45±11.89) recruited through social media.</a:t>
            </a:r>
          </a:p>
          <a:p>
            <a:pPr marL="342900" indent="-342900" algn="just">
              <a:buFont typeface="Arial" panose="020B0604020202020204" pitchFamily="34" charset="0"/>
              <a:buChar char="•"/>
            </a:pPr>
            <a:r>
              <a:rPr lang="en-US" sz="2600" dirty="0">
                <a:latin typeface="Arial" panose="020B0604020202020204" pitchFamily="34" charset="0"/>
                <a:cs typeface="Arial" panose="020B0604020202020204" pitchFamily="34" charset="0"/>
              </a:rPr>
              <a:t>Participants signed informed consent before starting the study. Study was approved by the MTA Ethics committee.</a:t>
            </a:r>
          </a:p>
          <a:p>
            <a:pPr marL="342900" indent="-342900" algn="just">
              <a:buFont typeface="Arial" panose="020B0604020202020204" pitchFamily="34" charset="0"/>
              <a:buChar char="•"/>
            </a:pPr>
            <a:r>
              <a:rPr lang="en-US" sz="2600" dirty="0">
                <a:latin typeface="Arial" panose="020B0604020202020204" pitchFamily="34" charset="0"/>
                <a:cs typeface="Arial" panose="020B0604020202020204" pitchFamily="34" charset="0"/>
              </a:rPr>
              <a:t>The study included a number of questionnaires presented through the Qualtrics platform.</a:t>
            </a:r>
          </a:p>
        </p:txBody>
      </p:sp>
      <p:sp>
        <p:nvSpPr>
          <p:cNvPr id="4" name="TextBox 3">
            <a:extLst>
              <a:ext uri="{FF2B5EF4-FFF2-40B4-BE49-F238E27FC236}">
                <a16:creationId xmlns:a16="http://schemas.microsoft.com/office/drawing/2014/main" id="{40F2714B-6F28-3810-59CE-7764EF3116CA}"/>
              </a:ext>
            </a:extLst>
          </p:cNvPr>
          <p:cNvSpPr txBox="1"/>
          <p:nvPr/>
        </p:nvSpPr>
        <p:spPr>
          <a:xfrm>
            <a:off x="5927833" y="1017999"/>
            <a:ext cx="5990897" cy="2800767"/>
          </a:xfrm>
          <a:prstGeom prst="rect">
            <a:avLst/>
          </a:prstGeom>
          <a:solidFill>
            <a:schemeClr val="accent1">
              <a:lumMod val="40000"/>
              <a:lumOff val="60000"/>
            </a:schemeClr>
          </a:solidFill>
          <a:ln>
            <a:solidFill>
              <a:schemeClr val="accent1"/>
            </a:solidFill>
          </a:ln>
        </p:spPr>
        <p:txBody>
          <a:bodyPr wrap="square" rtlCol="0">
            <a:spAutoFit/>
          </a:bodyPr>
          <a:lstStyle/>
          <a:p>
            <a:r>
              <a:rPr lang="en-US" sz="2200" b="1" dirty="0">
                <a:latin typeface="Arial" panose="020B0604020202020204" pitchFamily="34" charset="0"/>
                <a:cs typeface="Arial" panose="020B0604020202020204" pitchFamily="34" charset="0"/>
              </a:rPr>
              <a:t>Tools</a:t>
            </a:r>
          </a:p>
          <a:p>
            <a:endParaRPr lang="en-US" sz="22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Demographic questionnaire including height and weight for </a:t>
            </a:r>
            <a:r>
              <a:rPr lang="en-US" sz="2200" b="1" dirty="0">
                <a:latin typeface="Arial" panose="020B0604020202020204" pitchFamily="34" charset="0"/>
                <a:cs typeface="Arial" panose="020B0604020202020204" pitchFamily="34" charset="0"/>
              </a:rPr>
              <a:t>BMI</a:t>
            </a:r>
            <a:r>
              <a:rPr lang="en-US" sz="2200" dirty="0">
                <a:latin typeface="Arial" panose="020B0604020202020204" pitchFamily="34" charset="0"/>
                <a:cs typeface="Arial" panose="020B0604020202020204" pitchFamily="34" charset="0"/>
              </a:rPr>
              <a:t> computation)</a:t>
            </a: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The morningness-eveningness questionnaire (</a:t>
            </a:r>
            <a:r>
              <a:rPr lang="en-US" sz="2200" b="1" dirty="0">
                <a:latin typeface="Arial" panose="020B0604020202020204" pitchFamily="34" charset="0"/>
                <a:cs typeface="Arial" panose="020B0604020202020204" pitchFamily="34" charset="0"/>
              </a:rPr>
              <a:t>MEQ</a:t>
            </a:r>
            <a:r>
              <a:rPr lang="en-US" sz="2200" dirty="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Body Shape Questionnaire (</a:t>
            </a:r>
            <a:r>
              <a:rPr lang="en-US" sz="2200" b="1" dirty="0">
                <a:latin typeface="Arial" panose="020B0604020202020204" pitchFamily="34" charset="0"/>
                <a:cs typeface="Arial" panose="020B0604020202020204" pitchFamily="34" charset="0"/>
              </a:rPr>
              <a:t>BSQ</a:t>
            </a:r>
            <a:r>
              <a:rPr lang="en-US" sz="2200" dirty="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US" sz="2200" dirty="0">
                <a:effectLst/>
                <a:latin typeface="Arial" panose="020B0604020202020204" pitchFamily="34" charset="0"/>
                <a:ea typeface="Aptos" panose="020B0004020202020204" pitchFamily="34" charset="0"/>
                <a:cs typeface="Arial" panose="020B0604020202020204" pitchFamily="34" charset="0"/>
              </a:rPr>
              <a:t>Eating Attitudes Test-26 (</a:t>
            </a:r>
            <a:r>
              <a:rPr lang="en-US" sz="2200" b="1" dirty="0">
                <a:effectLst/>
                <a:latin typeface="Arial" panose="020B0604020202020204" pitchFamily="34" charset="0"/>
                <a:ea typeface="Aptos" panose="020B0004020202020204" pitchFamily="34" charset="0"/>
                <a:cs typeface="Arial" panose="020B0604020202020204" pitchFamily="34" charset="0"/>
              </a:rPr>
              <a:t>EAT-26</a:t>
            </a:r>
            <a:r>
              <a:rPr lang="en-US" sz="2200" dirty="0">
                <a:effectLst/>
                <a:latin typeface="Arial" panose="020B0604020202020204" pitchFamily="34" charset="0"/>
                <a:ea typeface="Aptos" panose="020B00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2E221C2-7B88-BEE2-793B-EB29AA270048}"/>
              </a:ext>
            </a:extLst>
          </p:cNvPr>
          <p:cNvSpPr txBox="1"/>
          <p:nvPr/>
        </p:nvSpPr>
        <p:spPr>
          <a:xfrm>
            <a:off x="5927833" y="4026697"/>
            <a:ext cx="5990897" cy="2462213"/>
          </a:xfrm>
          <a:prstGeom prst="rect">
            <a:avLst/>
          </a:prstGeom>
          <a:solidFill>
            <a:schemeClr val="accent1">
              <a:lumMod val="40000"/>
              <a:lumOff val="60000"/>
            </a:schemeClr>
          </a:solidFill>
          <a:ln>
            <a:solidFill>
              <a:schemeClr val="accent1"/>
            </a:solidFill>
          </a:ln>
        </p:spPr>
        <p:txBody>
          <a:bodyPr wrap="square" rtlCol="0">
            <a:spAutoFit/>
          </a:bodyPr>
          <a:lstStyle/>
          <a:p>
            <a:r>
              <a:rPr lang="en-US" sz="2200" b="1" dirty="0">
                <a:latin typeface="Arial" panose="020B0604020202020204" pitchFamily="34" charset="0"/>
                <a:cs typeface="Arial" panose="020B0604020202020204" pitchFamily="34" charset="0"/>
              </a:rPr>
              <a:t>Statistical analysis</a:t>
            </a:r>
          </a:p>
          <a:p>
            <a:endParaRPr lang="en-US"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b="1" dirty="0">
                <a:effectLst/>
                <a:latin typeface="Arial" panose="020B0604020202020204" pitchFamily="34" charset="0"/>
                <a:ea typeface="Aptos" panose="020B0004020202020204" pitchFamily="34" charset="0"/>
                <a:cs typeface="Arial" panose="020B0604020202020204" pitchFamily="34" charset="0"/>
              </a:rPr>
              <a:t>Pearson’s correlations </a:t>
            </a:r>
            <a:r>
              <a:rPr lang="en-US" sz="2200" dirty="0">
                <a:effectLst/>
                <a:latin typeface="Arial" panose="020B0604020202020204" pitchFamily="34" charset="0"/>
                <a:ea typeface="Aptos" panose="020B0004020202020204" pitchFamily="34" charset="0"/>
                <a:cs typeface="Arial" panose="020B0604020202020204" pitchFamily="34" charset="0"/>
              </a:rPr>
              <a:t>were used to detect initial relationships between main variables.</a:t>
            </a:r>
          </a:p>
          <a:p>
            <a:pPr marL="342900" indent="-342900">
              <a:buFont typeface="Arial" panose="020B0604020202020204" pitchFamily="34" charset="0"/>
              <a:buChar char="•"/>
            </a:pPr>
            <a:r>
              <a:rPr lang="en-US" sz="2200" dirty="0">
                <a:latin typeface="Arial" panose="020B0604020202020204" pitchFamily="34" charset="0"/>
                <a:ea typeface="Aptos" panose="020B0004020202020204" pitchFamily="34" charset="0"/>
                <a:cs typeface="Arial" panose="020B0604020202020204" pitchFamily="34" charset="0"/>
              </a:rPr>
              <a:t>These were </a:t>
            </a:r>
            <a:r>
              <a:rPr lang="en-US" sz="2200" dirty="0">
                <a:effectLst/>
                <a:latin typeface="Arial" panose="020B0604020202020204" pitchFamily="34" charset="0"/>
                <a:ea typeface="Aptos" panose="020B0004020202020204" pitchFamily="34" charset="0"/>
                <a:cs typeface="Arial" panose="020B0604020202020204" pitchFamily="34" charset="0"/>
              </a:rPr>
              <a:t>followed by step-wise </a:t>
            </a:r>
            <a:r>
              <a:rPr lang="en-US" sz="2200" b="1" dirty="0">
                <a:effectLst/>
                <a:latin typeface="Arial" panose="020B0604020202020204" pitchFamily="34" charset="0"/>
                <a:ea typeface="Aptos" panose="020B0004020202020204" pitchFamily="34" charset="0"/>
                <a:cs typeface="Arial" panose="020B0604020202020204" pitchFamily="34" charset="0"/>
              </a:rPr>
              <a:t>regression analysis</a:t>
            </a:r>
            <a:r>
              <a:rPr lang="en-US" sz="2200" dirty="0">
                <a:effectLst/>
                <a:latin typeface="Arial" panose="020B0604020202020204" pitchFamily="34" charset="0"/>
                <a:ea typeface="Aptos" panose="020B00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D46CBCA1-965B-4B7E-AE08-DC635388B775}"/>
              </a:ext>
            </a:extLst>
          </p:cNvPr>
          <p:cNvPicPr>
            <a:picLocks noChangeAspect="1"/>
          </p:cNvPicPr>
          <p:nvPr/>
        </p:nvPicPr>
        <p:blipFill>
          <a:blip r:embed="rId2"/>
          <a:stretch>
            <a:fillRect/>
          </a:stretch>
        </p:blipFill>
        <p:spPr>
          <a:xfrm>
            <a:off x="9943487" y="57862"/>
            <a:ext cx="1975243" cy="888858"/>
          </a:xfrm>
          <a:prstGeom prst="rect">
            <a:avLst/>
          </a:prstGeom>
          <a:ln>
            <a:solidFill>
              <a:schemeClr val="accent1"/>
            </a:solidFill>
          </a:ln>
        </p:spPr>
      </p:pic>
    </p:spTree>
    <p:extLst>
      <p:ext uri="{BB962C8B-B14F-4D97-AF65-F5344CB8AC3E}">
        <p14:creationId xmlns:p14="http://schemas.microsoft.com/office/powerpoint/2010/main" val="2732877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C1ADB3-917C-A53F-0183-E56FA280A94B}"/>
              </a:ext>
            </a:extLst>
          </p:cNvPr>
          <p:cNvSpPr txBox="1"/>
          <p:nvPr/>
        </p:nvSpPr>
        <p:spPr>
          <a:xfrm>
            <a:off x="367860" y="160574"/>
            <a:ext cx="9294299" cy="1077218"/>
          </a:xfrm>
          <a:prstGeom prst="rect">
            <a:avLst/>
          </a:prstGeom>
          <a:solidFill>
            <a:schemeClr val="accent1">
              <a:lumMod val="40000"/>
              <a:lumOff val="60000"/>
            </a:schemeClr>
          </a:solidFill>
        </p:spPr>
        <p:txBody>
          <a:bodyPr wrap="square" rtlCol="0">
            <a:spAutoFit/>
          </a:bodyPr>
          <a:lstStyle/>
          <a:p>
            <a:r>
              <a:rPr lang="en-US" sz="3200" b="1" dirty="0">
                <a:latin typeface="Arial" panose="020B0604020202020204" pitchFamily="34" charset="0"/>
                <a:cs typeface="Arial" panose="020B0604020202020204" pitchFamily="34" charset="0"/>
              </a:rPr>
              <a:t>Results 1: Correlations with the propensity to develop eating disorders (EAT-26)</a:t>
            </a:r>
          </a:p>
        </p:txBody>
      </p:sp>
      <p:sp>
        <p:nvSpPr>
          <p:cNvPr id="3" name="TextBox 2">
            <a:extLst>
              <a:ext uri="{FF2B5EF4-FFF2-40B4-BE49-F238E27FC236}">
                <a16:creationId xmlns:a16="http://schemas.microsoft.com/office/drawing/2014/main" id="{BB2061D2-21F1-9482-417F-0E10530E3DF6}"/>
              </a:ext>
            </a:extLst>
          </p:cNvPr>
          <p:cNvSpPr txBox="1"/>
          <p:nvPr/>
        </p:nvSpPr>
        <p:spPr>
          <a:xfrm>
            <a:off x="367861" y="1535579"/>
            <a:ext cx="11676983" cy="1569660"/>
          </a:xfrm>
          <a:prstGeom prst="rect">
            <a:avLst/>
          </a:prstGeom>
          <a:solidFill>
            <a:schemeClr val="accent1">
              <a:lumMod val="40000"/>
              <a:lumOff val="60000"/>
            </a:schemeClr>
          </a:solidFill>
        </p:spPr>
        <p:txBody>
          <a:bodyPr wrap="square" rtlCol="0">
            <a:spAutoFit/>
          </a:bodyPr>
          <a:lstStyle/>
          <a:p>
            <a:r>
              <a:rPr lang="en-US" sz="2400" dirty="0"/>
              <a:t>There was no sex effect on EAT-26 [t(163)=0.52, p=0.6].</a:t>
            </a:r>
          </a:p>
          <a:p>
            <a:r>
              <a:rPr lang="en-US" sz="2400" dirty="0"/>
              <a:t>There was a weak but significant correlation between </a:t>
            </a:r>
            <a:r>
              <a:rPr lang="en-US" sz="2400" b="1" dirty="0"/>
              <a:t>BMI and EAT-26 [r=-0.16, p=0.04]. </a:t>
            </a:r>
            <a:r>
              <a:rPr lang="en-US" sz="2400" dirty="0"/>
              <a:t>MEQ and BSQ were strongly correlated with EAT-26 </a:t>
            </a:r>
            <a:r>
              <a:rPr lang="en-US" sz="2400" b="1" dirty="0"/>
              <a:t>[for MEQ – r=-0.53, p&lt;0.001; for BSQ – r=0.86, p&lt;0.001]</a:t>
            </a:r>
            <a:r>
              <a:rPr lang="en-US" sz="2400" dirty="0"/>
              <a:t>.</a:t>
            </a:r>
          </a:p>
        </p:txBody>
      </p:sp>
      <p:graphicFrame>
        <p:nvGraphicFramePr>
          <p:cNvPr id="4" name="Object 3">
            <a:extLst>
              <a:ext uri="{FF2B5EF4-FFF2-40B4-BE49-F238E27FC236}">
                <a16:creationId xmlns:a16="http://schemas.microsoft.com/office/drawing/2014/main" id="{4FC81FCE-AC55-79EE-ECCB-B1118D5528E1}"/>
              </a:ext>
            </a:extLst>
          </p:cNvPr>
          <p:cNvGraphicFramePr>
            <a:graphicFrameLocks noChangeAspect="1"/>
          </p:cNvGraphicFramePr>
          <p:nvPr>
            <p:extLst>
              <p:ext uri="{D42A27DB-BD31-4B8C-83A1-F6EECF244321}">
                <p14:modId xmlns:p14="http://schemas.microsoft.com/office/powerpoint/2010/main" val="4115104217"/>
              </p:ext>
            </p:extLst>
          </p:nvPr>
        </p:nvGraphicFramePr>
        <p:xfrm>
          <a:off x="367862" y="3546311"/>
          <a:ext cx="3790950" cy="2706687"/>
        </p:xfrm>
        <a:graphic>
          <a:graphicData uri="http://schemas.openxmlformats.org/presentationml/2006/ole">
            <mc:AlternateContent xmlns:mc="http://schemas.openxmlformats.org/markup-compatibility/2006">
              <mc:Choice xmlns:v="urn:schemas-microsoft-com:vml" Requires="v">
                <p:oleObj name="Prism 7" r:id="rId2" imgW="3791509" imgH="2706834" progId="Prism7.Document">
                  <p:embed/>
                </p:oleObj>
              </mc:Choice>
              <mc:Fallback>
                <p:oleObj name="Prism 7" r:id="rId2" imgW="3791509" imgH="2706834" progId="Prism7.Document">
                  <p:embed/>
                  <p:pic>
                    <p:nvPicPr>
                      <p:cNvPr id="0" name=""/>
                      <p:cNvPicPr/>
                      <p:nvPr/>
                    </p:nvPicPr>
                    <p:blipFill>
                      <a:blip r:embed="rId3"/>
                      <a:stretch>
                        <a:fillRect/>
                      </a:stretch>
                    </p:blipFill>
                    <p:spPr>
                      <a:xfrm>
                        <a:off x="367862" y="3546311"/>
                        <a:ext cx="3790950" cy="2706687"/>
                      </a:xfrm>
                      <a:prstGeom prst="rect">
                        <a:avLst/>
                      </a:prstGeom>
                      <a:solidFill>
                        <a:schemeClr val="bg1"/>
                      </a:solidFill>
                    </p:spPr>
                  </p:pic>
                </p:oleObj>
              </mc:Fallback>
            </mc:AlternateContent>
          </a:graphicData>
        </a:graphic>
      </p:graphicFrame>
      <p:graphicFrame>
        <p:nvGraphicFramePr>
          <p:cNvPr id="5" name="Object 4">
            <a:extLst>
              <a:ext uri="{FF2B5EF4-FFF2-40B4-BE49-F238E27FC236}">
                <a16:creationId xmlns:a16="http://schemas.microsoft.com/office/drawing/2014/main" id="{9CB7FF13-3659-69D6-B790-3CE9B80A7733}"/>
              </a:ext>
            </a:extLst>
          </p:cNvPr>
          <p:cNvGraphicFramePr>
            <a:graphicFrameLocks noChangeAspect="1"/>
          </p:cNvGraphicFramePr>
          <p:nvPr>
            <p:extLst>
              <p:ext uri="{D42A27DB-BD31-4B8C-83A1-F6EECF244321}">
                <p14:modId xmlns:p14="http://schemas.microsoft.com/office/powerpoint/2010/main" val="2618074413"/>
              </p:ext>
            </p:extLst>
          </p:nvPr>
        </p:nvGraphicFramePr>
        <p:xfrm>
          <a:off x="4295111" y="3550634"/>
          <a:ext cx="3790950" cy="2706687"/>
        </p:xfrm>
        <a:graphic>
          <a:graphicData uri="http://schemas.openxmlformats.org/presentationml/2006/ole">
            <mc:AlternateContent xmlns:mc="http://schemas.openxmlformats.org/markup-compatibility/2006">
              <mc:Choice xmlns:v="urn:schemas-microsoft-com:vml" Requires="v">
                <p:oleObj name="Prism 7" r:id="rId4" imgW="3791509" imgH="2706834" progId="Prism7.Document">
                  <p:embed/>
                </p:oleObj>
              </mc:Choice>
              <mc:Fallback>
                <p:oleObj name="Prism 7" r:id="rId4" imgW="3791509" imgH="2706834" progId="Prism7.Document">
                  <p:embed/>
                  <p:pic>
                    <p:nvPicPr>
                      <p:cNvPr id="0" name=""/>
                      <p:cNvPicPr/>
                      <p:nvPr/>
                    </p:nvPicPr>
                    <p:blipFill>
                      <a:blip r:embed="rId5"/>
                      <a:stretch>
                        <a:fillRect/>
                      </a:stretch>
                    </p:blipFill>
                    <p:spPr>
                      <a:xfrm>
                        <a:off x="4295111" y="3550634"/>
                        <a:ext cx="3790950" cy="2706687"/>
                      </a:xfrm>
                      <a:prstGeom prst="rect">
                        <a:avLst/>
                      </a:prstGeom>
                      <a:solidFill>
                        <a:schemeClr val="bg1"/>
                      </a:solidFill>
                    </p:spPr>
                  </p:pic>
                </p:oleObj>
              </mc:Fallback>
            </mc:AlternateContent>
          </a:graphicData>
        </a:graphic>
      </p:graphicFrame>
      <p:graphicFrame>
        <p:nvGraphicFramePr>
          <p:cNvPr id="6" name="Object 5">
            <a:extLst>
              <a:ext uri="{FF2B5EF4-FFF2-40B4-BE49-F238E27FC236}">
                <a16:creationId xmlns:a16="http://schemas.microsoft.com/office/drawing/2014/main" id="{F83E47AB-4721-9E6B-6284-F478E627F6F7}"/>
              </a:ext>
            </a:extLst>
          </p:cNvPr>
          <p:cNvGraphicFramePr>
            <a:graphicFrameLocks noChangeAspect="1"/>
          </p:cNvGraphicFramePr>
          <p:nvPr>
            <p:extLst>
              <p:ext uri="{D42A27DB-BD31-4B8C-83A1-F6EECF244321}">
                <p14:modId xmlns:p14="http://schemas.microsoft.com/office/powerpoint/2010/main" val="4077563422"/>
              </p:ext>
            </p:extLst>
          </p:nvPr>
        </p:nvGraphicFramePr>
        <p:xfrm>
          <a:off x="8253895" y="3546310"/>
          <a:ext cx="3790950" cy="2706687"/>
        </p:xfrm>
        <a:graphic>
          <a:graphicData uri="http://schemas.openxmlformats.org/presentationml/2006/ole">
            <mc:AlternateContent xmlns:mc="http://schemas.openxmlformats.org/markup-compatibility/2006">
              <mc:Choice xmlns:v="urn:schemas-microsoft-com:vml" Requires="v">
                <p:oleObj name="Prism 7" r:id="rId6" imgW="3791509" imgH="2706834" progId="Prism7.Document">
                  <p:embed/>
                </p:oleObj>
              </mc:Choice>
              <mc:Fallback>
                <p:oleObj name="Prism 7" r:id="rId6" imgW="3791509" imgH="2706834" progId="Prism7.Document">
                  <p:embed/>
                  <p:pic>
                    <p:nvPicPr>
                      <p:cNvPr id="0" name=""/>
                      <p:cNvPicPr/>
                      <p:nvPr/>
                    </p:nvPicPr>
                    <p:blipFill>
                      <a:blip r:embed="rId7"/>
                      <a:stretch>
                        <a:fillRect/>
                      </a:stretch>
                    </p:blipFill>
                    <p:spPr>
                      <a:xfrm>
                        <a:off x="8253895" y="3546310"/>
                        <a:ext cx="3790950" cy="2706687"/>
                      </a:xfrm>
                      <a:prstGeom prst="rect">
                        <a:avLst/>
                      </a:prstGeom>
                      <a:solidFill>
                        <a:schemeClr val="bg1"/>
                      </a:solidFill>
                    </p:spPr>
                  </p:pic>
                </p:oleObj>
              </mc:Fallback>
            </mc:AlternateContent>
          </a:graphicData>
        </a:graphic>
      </p:graphicFrame>
      <p:pic>
        <p:nvPicPr>
          <p:cNvPr id="7" name="Picture 6">
            <a:extLst>
              <a:ext uri="{FF2B5EF4-FFF2-40B4-BE49-F238E27FC236}">
                <a16:creationId xmlns:a16="http://schemas.microsoft.com/office/drawing/2014/main" id="{495BA7C9-FDED-7566-1D61-91B220DB7DB7}"/>
              </a:ext>
            </a:extLst>
          </p:cNvPr>
          <p:cNvPicPr>
            <a:picLocks noChangeAspect="1"/>
          </p:cNvPicPr>
          <p:nvPr/>
        </p:nvPicPr>
        <p:blipFill>
          <a:blip r:embed="rId8"/>
          <a:stretch>
            <a:fillRect/>
          </a:stretch>
        </p:blipFill>
        <p:spPr>
          <a:xfrm>
            <a:off x="10069601" y="160574"/>
            <a:ext cx="1975243" cy="888858"/>
          </a:xfrm>
          <a:prstGeom prst="rect">
            <a:avLst/>
          </a:prstGeom>
          <a:ln>
            <a:solidFill>
              <a:schemeClr val="accent1"/>
            </a:solidFill>
          </a:ln>
        </p:spPr>
      </p:pic>
    </p:spTree>
    <p:extLst>
      <p:ext uri="{BB962C8B-B14F-4D97-AF65-F5344CB8AC3E}">
        <p14:creationId xmlns:p14="http://schemas.microsoft.com/office/powerpoint/2010/main" val="1030947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931ADE-C291-F8AF-22EB-31DA1F1A8009}"/>
              </a:ext>
            </a:extLst>
          </p:cNvPr>
          <p:cNvSpPr txBox="1"/>
          <p:nvPr/>
        </p:nvSpPr>
        <p:spPr>
          <a:xfrm>
            <a:off x="372241" y="185150"/>
            <a:ext cx="9604879" cy="1384995"/>
          </a:xfrm>
          <a:prstGeom prst="rect">
            <a:avLst/>
          </a:prstGeom>
          <a:solidFill>
            <a:schemeClr val="accent1">
              <a:lumMod val="40000"/>
              <a:lumOff val="60000"/>
            </a:schemeClr>
          </a:solidFill>
        </p:spPr>
        <p:txBody>
          <a:bodyPr wrap="square" rtlCol="0">
            <a:spAutoFit/>
          </a:bodyPr>
          <a:lstStyle/>
          <a:p>
            <a:r>
              <a:rPr lang="en-US" sz="2800" b="1" dirty="0">
                <a:latin typeface="Arial" panose="020B0604020202020204" pitchFamily="34" charset="0"/>
                <a:cs typeface="Arial" panose="020B0604020202020204" pitchFamily="34" charset="0"/>
              </a:rPr>
              <a:t>Morningness-eveningness preference contributes to the propensity to develop an eating disorder – regression analysis.</a:t>
            </a:r>
          </a:p>
        </p:txBody>
      </p:sp>
      <p:sp>
        <p:nvSpPr>
          <p:cNvPr id="6" name="TextBox 5">
            <a:extLst>
              <a:ext uri="{FF2B5EF4-FFF2-40B4-BE49-F238E27FC236}">
                <a16:creationId xmlns:a16="http://schemas.microsoft.com/office/drawing/2014/main" id="{EA175EC3-03E0-2646-C7F4-0F48A82D98E1}"/>
              </a:ext>
            </a:extLst>
          </p:cNvPr>
          <p:cNvSpPr txBox="1"/>
          <p:nvPr/>
        </p:nvSpPr>
        <p:spPr>
          <a:xfrm>
            <a:off x="3935924" y="5614175"/>
            <a:ext cx="4632960" cy="830997"/>
          </a:xfrm>
          <a:prstGeom prst="rect">
            <a:avLst/>
          </a:prstGeom>
          <a:solidFill>
            <a:schemeClr val="bg1"/>
          </a:solidFill>
          <a:ln>
            <a:solidFill>
              <a:schemeClr val="tx1"/>
            </a:solidFill>
          </a:ln>
        </p:spPr>
        <p:txBody>
          <a:bodyPr wrap="square" rtlCol="0">
            <a:spAutoFit/>
          </a:bodyPr>
          <a:lstStyle/>
          <a:p>
            <a:pPr algn="ctr"/>
            <a:r>
              <a:rPr lang="en-US" sz="2400" b="1" dirty="0"/>
              <a:t>Propensity to develop an eating disorder</a:t>
            </a:r>
          </a:p>
        </p:txBody>
      </p:sp>
      <p:sp>
        <p:nvSpPr>
          <p:cNvPr id="7" name="TextBox 6">
            <a:extLst>
              <a:ext uri="{FF2B5EF4-FFF2-40B4-BE49-F238E27FC236}">
                <a16:creationId xmlns:a16="http://schemas.microsoft.com/office/drawing/2014/main" id="{06142EBE-BB1F-B700-820C-BD224EA4648A}"/>
              </a:ext>
            </a:extLst>
          </p:cNvPr>
          <p:cNvSpPr txBox="1"/>
          <p:nvPr/>
        </p:nvSpPr>
        <p:spPr>
          <a:xfrm>
            <a:off x="7502084" y="4044455"/>
            <a:ext cx="914400" cy="461665"/>
          </a:xfrm>
          <a:prstGeom prst="rect">
            <a:avLst/>
          </a:prstGeom>
          <a:solidFill>
            <a:schemeClr val="bg1"/>
          </a:solidFill>
        </p:spPr>
        <p:txBody>
          <a:bodyPr wrap="square" rtlCol="0">
            <a:spAutoFit/>
          </a:bodyPr>
          <a:lstStyle/>
          <a:p>
            <a:pPr algn="ctr"/>
            <a:r>
              <a:rPr lang="en-US" sz="2400" b="1" dirty="0"/>
              <a:t>BSQ</a:t>
            </a:r>
          </a:p>
        </p:txBody>
      </p:sp>
      <p:sp>
        <p:nvSpPr>
          <p:cNvPr id="8" name="TextBox 7">
            <a:extLst>
              <a:ext uri="{FF2B5EF4-FFF2-40B4-BE49-F238E27FC236}">
                <a16:creationId xmlns:a16="http://schemas.microsoft.com/office/drawing/2014/main" id="{C665D531-F1C0-4952-A7E1-914ACEF0113A}"/>
              </a:ext>
            </a:extLst>
          </p:cNvPr>
          <p:cNvSpPr txBox="1"/>
          <p:nvPr/>
        </p:nvSpPr>
        <p:spPr>
          <a:xfrm>
            <a:off x="5795204" y="4044456"/>
            <a:ext cx="914400" cy="461665"/>
          </a:xfrm>
          <a:prstGeom prst="rect">
            <a:avLst/>
          </a:prstGeom>
          <a:solidFill>
            <a:schemeClr val="bg1"/>
          </a:solidFill>
        </p:spPr>
        <p:txBody>
          <a:bodyPr wrap="square" rtlCol="0">
            <a:spAutoFit/>
          </a:bodyPr>
          <a:lstStyle/>
          <a:p>
            <a:pPr algn="ctr"/>
            <a:r>
              <a:rPr lang="en-US" sz="2400" b="1" dirty="0"/>
              <a:t>MEQ</a:t>
            </a:r>
          </a:p>
        </p:txBody>
      </p:sp>
      <p:sp>
        <p:nvSpPr>
          <p:cNvPr id="9" name="TextBox 8">
            <a:extLst>
              <a:ext uri="{FF2B5EF4-FFF2-40B4-BE49-F238E27FC236}">
                <a16:creationId xmlns:a16="http://schemas.microsoft.com/office/drawing/2014/main" id="{472259B6-C278-D986-B75A-86AAB20B2D9A}"/>
              </a:ext>
            </a:extLst>
          </p:cNvPr>
          <p:cNvSpPr txBox="1"/>
          <p:nvPr/>
        </p:nvSpPr>
        <p:spPr>
          <a:xfrm>
            <a:off x="3930670" y="4044456"/>
            <a:ext cx="914400" cy="461665"/>
          </a:xfrm>
          <a:prstGeom prst="rect">
            <a:avLst/>
          </a:prstGeom>
          <a:solidFill>
            <a:schemeClr val="bg1"/>
          </a:solidFill>
        </p:spPr>
        <p:txBody>
          <a:bodyPr wrap="square" rtlCol="0">
            <a:spAutoFit/>
          </a:bodyPr>
          <a:lstStyle/>
          <a:p>
            <a:pPr algn="ctr"/>
            <a:r>
              <a:rPr lang="en-US" sz="2400" b="1" dirty="0"/>
              <a:t>BMI</a:t>
            </a:r>
          </a:p>
        </p:txBody>
      </p:sp>
      <p:cxnSp>
        <p:nvCxnSpPr>
          <p:cNvPr id="11" name="Straight Arrow Connector 10">
            <a:extLst>
              <a:ext uri="{FF2B5EF4-FFF2-40B4-BE49-F238E27FC236}">
                <a16:creationId xmlns:a16="http://schemas.microsoft.com/office/drawing/2014/main" id="{C30EE914-60F6-326D-A320-E897BFF7CF60}"/>
              </a:ext>
            </a:extLst>
          </p:cNvPr>
          <p:cNvCxnSpPr>
            <a:cxnSpLocks/>
          </p:cNvCxnSpPr>
          <p:nvPr/>
        </p:nvCxnSpPr>
        <p:spPr>
          <a:xfrm>
            <a:off x="4408364" y="4506120"/>
            <a:ext cx="726265" cy="911697"/>
          </a:xfrm>
          <a:prstGeom prst="straightConnector1">
            <a:avLst/>
          </a:prstGeom>
          <a:ln w="508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0123D31C-1BAA-86EF-9243-B2C842FA3B83}"/>
              </a:ext>
            </a:extLst>
          </p:cNvPr>
          <p:cNvCxnSpPr>
            <a:cxnSpLocks/>
            <a:stCxn id="8" idx="2"/>
          </p:cNvCxnSpPr>
          <p:nvPr/>
        </p:nvCxnSpPr>
        <p:spPr>
          <a:xfrm>
            <a:off x="6252404" y="4506121"/>
            <a:ext cx="3153" cy="915014"/>
          </a:xfrm>
          <a:prstGeom prst="straightConnector1">
            <a:avLst/>
          </a:prstGeom>
          <a:ln w="508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2C0B0C80-E863-91B1-1DA0-F0A6A6DA5582}"/>
              </a:ext>
            </a:extLst>
          </p:cNvPr>
          <p:cNvCxnSpPr>
            <a:cxnSpLocks/>
            <a:stCxn id="7" idx="2"/>
          </p:cNvCxnSpPr>
          <p:nvPr/>
        </p:nvCxnSpPr>
        <p:spPr>
          <a:xfrm flipH="1">
            <a:off x="7718947" y="4506120"/>
            <a:ext cx="240337" cy="911697"/>
          </a:xfrm>
          <a:prstGeom prst="straightConnector1">
            <a:avLst/>
          </a:prstGeom>
          <a:ln w="508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8" name="TextBox 17">
            <a:extLst>
              <a:ext uri="{FF2B5EF4-FFF2-40B4-BE49-F238E27FC236}">
                <a16:creationId xmlns:a16="http://schemas.microsoft.com/office/drawing/2014/main" id="{138C234A-DFB9-6FAF-EC05-BB2491163918}"/>
              </a:ext>
            </a:extLst>
          </p:cNvPr>
          <p:cNvSpPr txBox="1"/>
          <p:nvPr/>
        </p:nvSpPr>
        <p:spPr>
          <a:xfrm>
            <a:off x="8020594" y="4698900"/>
            <a:ext cx="1219200" cy="646331"/>
          </a:xfrm>
          <a:prstGeom prst="rect">
            <a:avLst/>
          </a:prstGeom>
          <a:solidFill>
            <a:schemeClr val="bg1"/>
          </a:solidFill>
          <a:ln>
            <a:solidFill>
              <a:schemeClr val="tx1"/>
            </a:solidFill>
          </a:ln>
        </p:spPr>
        <p:txBody>
          <a:bodyPr wrap="square" rtlCol="0">
            <a:spAutoFit/>
          </a:bodyPr>
          <a:lstStyle/>
          <a:p>
            <a:r>
              <a:rPr lang="en-US" b="1" dirty="0"/>
              <a:t>r</a:t>
            </a:r>
            <a:r>
              <a:rPr lang="en-US" b="1" baseline="30000" dirty="0"/>
              <a:t>2</a:t>
            </a:r>
            <a:r>
              <a:rPr lang="en-US" b="1" dirty="0"/>
              <a:t>=0.8, p&lt;0.0001</a:t>
            </a:r>
          </a:p>
        </p:txBody>
      </p:sp>
      <p:sp>
        <p:nvSpPr>
          <p:cNvPr id="19" name="TextBox 18">
            <a:extLst>
              <a:ext uri="{FF2B5EF4-FFF2-40B4-BE49-F238E27FC236}">
                <a16:creationId xmlns:a16="http://schemas.microsoft.com/office/drawing/2014/main" id="{C5D0CA52-7A28-3606-50FF-DA75B0CB1E56}"/>
              </a:ext>
            </a:extLst>
          </p:cNvPr>
          <p:cNvSpPr txBox="1"/>
          <p:nvPr/>
        </p:nvSpPr>
        <p:spPr>
          <a:xfrm>
            <a:off x="3401037" y="4737097"/>
            <a:ext cx="1164721" cy="646331"/>
          </a:xfrm>
          <a:prstGeom prst="rect">
            <a:avLst/>
          </a:prstGeom>
          <a:solidFill>
            <a:schemeClr val="bg1"/>
          </a:solidFill>
          <a:ln>
            <a:solidFill>
              <a:schemeClr val="tx1"/>
            </a:solidFill>
          </a:ln>
        </p:spPr>
        <p:txBody>
          <a:bodyPr wrap="square" rtlCol="0">
            <a:spAutoFit/>
          </a:bodyPr>
          <a:lstStyle/>
          <a:p>
            <a:r>
              <a:rPr lang="en-US" b="1" dirty="0"/>
              <a:t>r</a:t>
            </a:r>
            <a:r>
              <a:rPr lang="en-US" b="1" baseline="30000" dirty="0"/>
              <a:t>2</a:t>
            </a:r>
            <a:r>
              <a:rPr lang="en-US" b="1" dirty="0"/>
              <a:t>=-0.15, p&lt;0.001</a:t>
            </a:r>
          </a:p>
        </p:txBody>
      </p:sp>
      <p:sp>
        <p:nvSpPr>
          <p:cNvPr id="20" name="TextBox 19">
            <a:extLst>
              <a:ext uri="{FF2B5EF4-FFF2-40B4-BE49-F238E27FC236}">
                <a16:creationId xmlns:a16="http://schemas.microsoft.com/office/drawing/2014/main" id="{A83C4F82-00CF-257A-C05B-9B059C50D0DE}"/>
              </a:ext>
            </a:extLst>
          </p:cNvPr>
          <p:cNvSpPr txBox="1"/>
          <p:nvPr/>
        </p:nvSpPr>
        <p:spPr>
          <a:xfrm>
            <a:off x="6377652" y="4698899"/>
            <a:ext cx="1219200" cy="646331"/>
          </a:xfrm>
          <a:prstGeom prst="rect">
            <a:avLst/>
          </a:prstGeom>
          <a:solidFill>
            <a:schemeClr val="bg1"/>
          </a:solidFill>
          <a:ln>
            <a:solidFill>
              <a:schemeClr val="tx1"/>
            </a:solidFill>
          </a:ln>
        </p:spPr>
        <p:txBody>
          <a:bodyPr wrap="square" rtlCol="0">
            <a:spAutoFit/>
          </a:bodyPr>
          <a:lstStyle/>
          <a:p>
            <a:r>
              <a:rPr lang="en-US" b="1" dirty="0"/>
              <a:t>r</a:t>
            </a:r>
            <a:r>
              <a:rPr lang="en-US" b="1" baseline="30000" dirty="0"/>
              <a:t>2</a:t>
            </a:r>
            <a:r>
              <a:rPr lang="en-US" b="1" dirty="0"/>
              <a:t>=-0.13, p=0.002</a:t>
            </a:r>
          </a:p>
        </p:txBody>
      </p:sp>
      <p:sp>
        <p:nvSpPr>
          <p:cNvPr id="21" name="TextBox 20">
            <a:extLst>
              <a:ext uri="{FF2B5EF4-FFF2-40B4-BE49-F238E27FC236}">
                <a16:creationId xmlns:a16="http://schemas.microsoft.com/office/drawing/2014/main" id="{A622075A-F973-060A-EB0D-A5470D72CA56}"/>
              </a:ext>
            </a:extLst>
          </p:cNvPr>
          <p:cNvSpPr txBox="1"/>
          <p:nvPr/>
        </p:nvSpPr>
        <p:spPr>
          <a:xfrm>
            <a:off x="372242" y="1720598"/>
            <a:ext cx="11447517" cy="2092881"/>
          </a:xfrm>
          <a:prstGeom prst="rect">
            <a:avLst/>
          </a:prstGeom>
          <a:solidFill>
            <a:schemeClr val="accent1">
              <a:lumMod val="40000"/>
              <a:lumOff val="60000"/>
            </a:schemeClr>
          </a:solidFill>
        </p:spPr>
        <p:txBody>
          <a:bodyPr wrap="square" rtlCol="0">
            <a:spAutoFit/>
          </a:bodyPr>
          <a:lstStyle/>
          <a:p>
            <a:r>
              <a:rPr lang="en-US" sz="2600" dirty="0"/>
              <a:t>Regression analysis demonstrates that morningness-eveningness preference has a significant contribution to the inclination to develop an eating disorder. The contribution is at approximately the same strength as the contribution of BMI. The entire model is highly significant and predictive [r</a:t>
            </a:r>
            <a:r>
              <a:rPr lang="en-US" sz="2600" baseline="30000" dirty="0"/>
              <a:t>2</a:t>
            </a:r>
            <a:r>
              <a:rPr lang="en-US" sz="2600" dirty="0"/>
              <a:t>=0.78, F(3,161)=188.5, p&lt;0.0001].</a:t>
            </a:r>
          </a:p>
        </p:txBody>
      </p:sp>
      <p:pic>
        <p:nvPicPr>
          <p:cNvPr id="22" name="Picture 21">
            <a:extLst>
              <a:ext uri="{FF2B5EF4-FFF2-40B4-BE49-F238E27FC236}">
                <a16:creationId xmlns:a16="http://schemas.microsoft.com/office/drawing/2014/main" id="{F11B4084-4776-D3C4-6C97-5043D502C85C}"/>
              </a:ext>
            </a:extLst>
          </p:cNvPr>
          <p:cNvPicPr>
            <a:picLocks noChangeAspect="1"/>
          </p:cNvPicPr>
          <p:nvPr/>
        </p:nvPicPr>
        <p:blipFill>
          <a:blip r:embed="rId2"/>
          <a:stretch>
            <a:fillRect/>
          </a:stretch>
        </p:blipFill>
        <p:spPr>
          <a:xfrm>
            <a:off x="10075567" y="185150"/>
            <a:ext cx="1975243" cy="888858"/>
          </a:xfrm>
          <a:prstGeom prst="rect">
            <a:avLst/>
          </a:prstGeom>
          <a:ln>
            <a:solidFill>
              <a:schemeClr val="accent1"/>
            </a:solidFill>
          </a:ln>
        </p:spPr>
      </p:pic>
    </p:spTree>
    <p:extLst>
      <p:ext uri="{BB962C8B-B14F-4D97-AF65-F5344CB8AC3E}">
        <p14:creationId xmlns:p14="http://schemas.microsoft.com/office/powerpoint/2010/main" val="3321948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D9A278-D51A-D7B9-4226-3F9D241B34D4}"/>
              </a:ext>
            </a:extLst>
          </p:cNvPr>
          <p:cNvSpPr txBox="1"/>
          <p:nvPr/>
        </p:nvSpPr>
        <p:spPr>
          <a:xfrm>
            <a:off x="314960" y="140454"/>
            <a:ext cx="3596640" cy="769441"/>
          </a:xfrm>
          <a:prstGeom prst="rect">
            <a:avLst/>
          </a:prstGeom>
          <a:solidFill>
            <a:schemeClr val="accent1">
              <a:lumMod val="40000"/>
              <a:lumOff val="60000"/>
            </a:schemeClr>
          </a:solidFill>
        </p:spPr>
        <p:txBody>
          <a:bodyPr wrap="square" rtlCol="0">
            <a:spAutoFit/>
          </a:bodyPr>
          <a:lstStyle/>
          <a:p>
            <a:r>
              <a:rPr lang="en-US" sz="4400" b="1" dirty="0">
                <a:latin typeface="Arial" panose="020B0604020202020204" pitchFamily="34" charset="0"/>
                <a:cs typeface="Arial" panose="020B0604020202020204" pitchFamily="34" charset="0"/>
              </a:rPr>
              <a:t>Summary</a:t>
            </a:r>
          </a:p>
        </p:txBody>
      </p:sp>
      <p:sp>
        <p:nvSpPr>
          <p:cNvPr id="3" name="TextBox 2">
            <a:extLst>
              <a:ext uri="{FF2B5EF4-FFF2-40B4-BE49-F238E27FC236}">
                <a16:creationId xmlns:a16="http://schemas.microsoft.com/office/drawing/2014/main" id="{F939F375-8021-C889-D2D3-3FAC6BC077D6}"/>
              </a:ext>
            </a:extLst>
          </p:cNvPr>
          <p:cNvSpPr txBox="1"/>
          <p:nvPr/>
        </p:nvSpPr>
        <p:spPr>
          <a:xfrm>
            <a:off x="314960" y="1198880"/>
            <a:ext cx="11674890" cy="5509200"/>
          </a:xfrm>
          <a:prstGeom prst="rect">
            <a:avLst/>
          </a:prstGeom>
          <a:solidFill>
            <a:schemeClr val="accent1">
              <a:lumMod val="40000"/>
              <a:lumOff val="60000"/>
            </a:schemeClr>
          </a:solidFill>
        </p:spPr>
        <p:txBody>
          <a:bodyPr wrap="square" rtlCol="0">
            <a:spAutoFit/>
          </a:bodyPr>
          <a:lstStyle/>
          <a:p>
            <a:pPr marL="457200" indent="-457200">
              <a:buFont typeface="Arial" panose="020B0604020202020204" pitchFamily="34" charset="0"/>
              <a:buChar char="•"/>
            </a:pPr>
            <a:r>
              <a:rPr lang="en-US" sz="3200" dirty="0"/>
              <a:t>Chronotypes, representing morningness-eveningness preference of individuals were repeatedly demonstrated to have significant impact on life.</a:t>
            </a:r>
          </a:p>
          <a:p>
            <a:pPr marL="457200" indent="-457200">
              <a:buFont typeface="Arial" panose="020B0604020202020204" pitchFamily="34" charset="0"/>
              <a:buChar char="•"/>
            </a:pPr>
            <a:r>
              <a:rPr lang="en-US" sz="3200" dirty="0"/>
              <a:t>Evening chronotypes were associated with multitude of problems related to health, mental health and well-being.</a:t>
            </a:r>
          </a:p>
          <a:p>
            <a:pPr marL="457200" indent="-457200">
              <a:buFont typeface="Arial" panose="020B0604020202020204" pitchFamily="34" charset="0"/>
              <a:buChar char="•"/>
            </a:pPr>
            <a:r>
              <a:rPr lang="en-US" sz="3200" dirty="0"/>
              <a:t>In the current study we demonstrate that eveningness is also associated with higher propensity to develop an eating disorder.</a:t>
            </a:r>
          </a:p>
          <a:p>
            <a:pPr marL="457200" indent="-457200">
              <a:buFont typeface="Arial" panose="020B0604020202020204" pitchFamily="34" charset="0"/>
              <a:buChar char="•"/>
            </a:pPr>
            <a:r>
              <a:rPr lang="en-US" sz="3200" b="1" u="sng" dirty="0"/>
              <a:t>Chronotherapy interventions </a:t>
            </a:r>
            <a:r>
              <a:rPr lang="en-US" sz="3200" b="1" dirty="0"/>
              <a:t>might be a possible adjunctive intervention in the prevention and treatment of eating disorders. </a:t>
            </a:r>
          </a:p>
        </p:txBody>
      </p:sp>
      <p:pic>
        <p:nvPicPr>
          <p:cNvPr id="4" name="Picture 3">
            <a:extLst>
              <a:ext uri="{FF2B5EF4-FFF2-40B4-BE49-F238E27FC236}">
                <a16:creationId xmlns:a16="http://schemas.microsoft.com/office/drawing/2014/main" id="{4DB451DA-9B67-FEDD-8FC9-C8A6601C96B7}"/>
              </a:ext>
            </a:extLst>
          </p:cNvPr>
          <p:cNvPicPr>
            <a:picLocks noChangeAspect="1"/>
          </p:cNvPicPr>
          <p:nvPr/>
        </p:nvPicPr>
        <p:blipFill>
          <a:blip r:embed="rId2"/>
          <a:stretch>
            <a:fillRect/>
          </a:stretch>
        </p:blipFill>
        <p:spPr>
          <a:xfrm>
            <a:off x="10014607" y="140454"/>
            <a:ext cx="1975243" cy="888858"/>
          </a:xfrm>
          <a:prstGeom prst="rect">
            <a:avLst/>
          </a:prstGeom>
          <a:ln>
            <a:solidFill>
              <a:schemeClr val="accent1"/>
            </a:solidFill>
          </a:ln>
        </p:spPr>
      </p:pic>
    </p:spTree>
    <p:extLst>
      <p:ext uri="{BB962C8B-B14F-4D97-AF65-F5344CB8AC3E}">
        <p14:creationId xmlns:p14="http://schemas.microsoft.com/office/powerpoint/2010/main" val="1142911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3250</TotalTime>
  <Words>486</Words>
  <Application>Microsoft Office PowerPoint</Application>
  <PresentationFormat>Widescreen</PresentationFormat>
  <Paragraphs>40</Paragraphs>
  <Slides>5</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Aptos</vt:lpstr>
      <vt:lpstr>Aptos Display</vt:lpstr>
      <vt:lpstr>Arial</vt:lpstr>
      <vt:lpstr>Office Theme</vt:lpstr>
      <vt:lpstr>GraphPad Prism 7 Project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Haim Einat</dc:creator>
  <cp:lastModifiedBy>Haim Einat</cp:lastModifiedBy>
  <cp:revision>22</cp:revision>
  <dcterms:created xsi:type="dcterms:W3CDTF">2024-02-23T10:02:54Z</dcterms:created>
  <dcterms:modified xsi:type="dcterms:W3CDTF">2024-02-25T16:13:17Z</dcterms:modified>
</cp:coreProperties>
</file>