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7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6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4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7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0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6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3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5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0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27-Feb-24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916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Hexagonal background with blue neon lights">
            <a:extLst>
              <a:ext uri="{FF2B5EF4-FFF2-40B4-BE49-F238E27FC236}">
                <a16:creationId xmlns:a16="http://schemas.microsoft.com/office/drawing/2014/main" id="{24FBD19A-E24D-DAB6-4780-8C1A198DC6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35" r="20240"/>
          <a:stretch/>
        </p:blipFill>
        <p:spPr>
          <a:xfrm>
            <a:off x="4654295" y="-13908"/>
            <a:ext cx="7537705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053929-0124-9F46-80FD-D1CC28FB4D41}"/>
              </a:ext>
            </a:extLst>
          </p:cNvPr>
          <p:cNvSpPr txBox="1"/>
          <p:nvPr/>
        </p:nvSpPr>
        <p:spPr>
          <a:xfrm>
            <a:off x="4921601" y="124504"/>
            <a:ext cx="6711318" cy="923330"/>
          </a:xfrm>
          <a:prstGeom prst="rect">
            <a:avLst/>
          </a:prstGeom>
          <a:solidFill>
            <a:schemeClr val="tx1">
              <a:alpha val="53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Greek version of The Quick Aphasia Battery (QAB): preliminary validation data on assessing monolingual typical adults</a:t>
            </a:r>
            <a:endParaRPr lang="en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Εικόνα 3" descr="Related image">
            <a:extLst>
              <a:ext uri="{FF2B5EF4-FFF2-40B4-BE49-F238E27FC236}">
                <a16:creationId xmlns:a16="http://schemas.microsoft.com/office/drawing/2014/main" id="{037176ED-8C59-804A-BE8A-0ACD9FE53F2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924" y="87868"/>
            <a:ext cx="602871" cy="761700"/>
          </a:xfrm>
          <a:prstGeom prst="rect">
            <a:avLst/>
          </a:prstGeom>
          <a:ln>
            <a:noFill/>
          </a:ln>
          <a:effectLst>
            <a:outerShdw dir="5820000" sx="105000" sy="105000" algn="tr" rotWithShape="0">
              <a:prstClr val="black">
                <a:alpha val="29000"/>
              </a:prstClr>
            </a:outerShdw>
            <a:reflection blurRad="6350" stA="50000" endA="300" endPos="55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D65D93-BD4C-A54D-9E55-80BB92D5465C}"/>
              </a:ext>
            </a:extLst>
          </p:cNvPr>
          <p:cNvSpPr txBox="1"/>
          <p:nvPr/>
        </p:nvSpPr>
        <p:spPr>
          <a:xfrm>
            <a:off x="1072444" y="87868"/>
            <a:ext cx="281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R" b="1" dirty="0"/>
              <a:t>University of Ioannina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F83AF4-5276-C446-B225-A8AE5F340967}"/>
              </a:ext>
            </a:extLst>
          </p:cNvPr>
          <p:cNvSpPr txBox="1"/>
          <p:nvPr/>
        </p:nvSpPr>
        <p:spPr>
          <a:xfrm>
            <a:off x="888672" y="541135"/>
            <a:ext cx="330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R" b="1" dirty="0"/>
              <a:t>Europeam University Cyprus</a:t>
            </a:r>
          </a:p>
        </p:txBody>
      </p:sp>
      <p:pic>
        <p:nvPicPr>
          <p:cNvPr id="27" name="Picture 4" descr="European University Cyprus - Posts | Facebook">
            <a:extLst>
              <a:ext uri="{FF2B5EF4-FFF2-40B4-BE49-F238E27FC236}">
                <a16:creationId xmlns:a16="http://schemas.microsoft.com/office/drawing/2014/main" id="{DCC4487C-64F1-FA42-90E6-83D73A620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47" y="124504"/>
            <a:ext cx="684094" cy="65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F798820-50E9-D749-97AD-8A97AE4B795A}"/>
              </a:ext>
            </a:extLst>
          </p:cNvPr>
          <p:cNvSpPr txBox="1"/>
          <p:nvPr/>
        </p:nvSpPr>
        <p:spPr>
          <a:xfrm>
            <a:off x="3620528" y="1000371"/>
            <a:ext cx="8402594" cy="461665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Anyfantis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Prentza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Halil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Christovasilis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Fassou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Kaltsidi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Oikonomou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Papadopoulou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Rizos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Toulgaridis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Tsitsari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Xatzipapa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Zitouni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Voniati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Tafiadis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</a:t>
            </a:r>
            <a:r>
              <a:rPr lang="en-GR" sz="12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R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45C9F0-597C-5B42-9D4D-3D98C9D9E863}"/>
              </a:ext>
            </a:extLst>
          </p:cNvPr>
          <p:cNvSpPr txBox="1"/>
          <p:nvPr/>
        </p:nvSpPr>
        <p:spPr>
          <a:xfrm>
            <a:off x="168877" y="1401137"/>
            <a:ext cx="41396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G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ackground and goals of the study</a:t>
            </a: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Several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methods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have been developed for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evaluating 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language-communication abilities in individuals with aphasia. 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These methods include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screening and battery tests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such as the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Quick Aphasia Battery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QAB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). The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QAB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is a valid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battery test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that has been translated in many languages, but not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yet </a:t>
            </a: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Greek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G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 of this</a:t>
            </a:r>
            <a:r>
              <a:rPr lang="en-GR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 </a:t>
            </a:r>
            <a:r>
              <a:rPr lang="en-US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</a:t>
            </a:r>
            <a:r>
              <a:rPr lang="en-GR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</a:t>
            </a:r>
            <a:r>
              <a:rPr lang="en-US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R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R" b="1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r>
              <a:rPr lang="en-US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linguistic and cultural adaptation </a:t>
            </a:r>
            <a:r>
              <a:rPr lang="en-US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QAB </a:t>
            </a:r>
          </a:p>
          <a:p>
            <a:pPr marL="342900" indent="-342900" algn="just">
              <a:buFontTx/>
              <a:buAutoNum type="alphaLcParenR"/>
            </a:pPr>
            <a:r>
              <a:rPr lang="en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preliminary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data on the validation of </a:t>
            </a:r>
            <a:r>
              <a:rPr lang="en-US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Greek version of the QAB battery with neurotypical monolingual speakers</a:t>
            </a:r>
            <a:r>
              <a:rPr lang="en-G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R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6092D11A-360E-7645-A3BA-7938C9048298}"/>
              </a:ext>
            </a:extLst>
          </p:cNvPr>
          <p:cNvSpPr/>
          <p:nvPr/>
        </p:nvSpPr>
        <p:spPr>
          <a:xfrm>
            <a:off x="4237507" y="2571630"/>
            <a:ext cx="624701" cy="56841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C42F3B-C2E6-3249-8F21-7E2C806C5961}"/>
              </a:ext>
            </a:extLst>
          </p:cNvPr>
          <p:cNvSpPr txBox="1"/>
          <p:nvPr/>
        </p:nvSpPr>
        <p:spPr>
          <a:xfrm>
            <a:off x="4703232" y="2066580"/>
            <a:ext cx="7347789" cy="1754326"/>
          </a:xfrm>
          <a:prstGeom prst="rect">
            <a:avLst/>
          </a:prstGeom>
          <a:solidFill>
            <a:schemeClr val="accent2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G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ethods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current study included 470 neurotypical adults aged from 18;00 to 70;00+ who did not have any communication disorders.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QAB was translated and adapted in Greek using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"Minimum Translation Criteria"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along with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WHO guidelines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Greek version of the QAB was administrated to the study’s participants. 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Additionally, for the estimation of the participants’ cognitive status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Greek version of the Montreal Cognitive Assessment (</a:t>
            </a:r>
            <a:r>
              <a:rPr lang="en-US" sz="15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MoCA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was also administrated.</a:t>
            </a:r>
            <a:endParaRPr lang="en-GR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FD0374A6-CB48-6242-810B-407E537EDCB1}"/>
              </a:ext>
            </a:extLst>
          </p:cNvPr>
          <p:cNvSpPr/>
          <p:nvPr/>
        </p:nvSpPr>
        <p:spPr>
          <a:xfrm>
            <a:off x="8058126" y="3785747"/>
            <a:ext cx="694018" cy="66422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65F23B-616C-D942-9BC3-D9ED4595C621}"/>
              </a:ext>
            </a:extLst>
          </p:cNvPr>
          <p:cNvSpPr txBox="1"/>
          <p:nvPr/>
        </p:nvSpPr>
        <p:spPr>
          <a:xfrm>
            <a:off x="4745109" y="4192366"/>
            <a:ext cx="7278013" cy="1231106"/>
          </a:xfrm>
          <a:prstGeom prst="rect">
            <a:avLst/>
          </a:prstGeom>
          <a:solidFill>
            <a:srgbClr val="FFC000">
              <a:alpha val="7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R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esults</a:t>
            </a: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Statistically significant differences were 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detected</a:t>
            </a:r>
            <a:r>
              <a:rPr lang="en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between all 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age </a:t>
            </a:r>
            <a:r>
              <a:rPr lang="en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groups 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the following scores: </a:t>
            </a:r>
            <a:r>
              <a:rPr lang="en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the 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QAB A total score [F (5, 464) = 17.362, p&lt; .001], QAB B total score [F (5, 464) = 17.338, p&lt; .001] and QAB C total score [F (5, 464) = 17.443, p&lt; .001]. Additionally, t</a:t>
            </a:r>
            <a:r>
              <a:rPr lang="en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 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Greek version of the QAB</a:t>
            </a:r>
            <a:r>
              <a:rPr lang="en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showed a high internal consistency (Cronbach's a= 0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.847</a:t>
            </a:r>
            <a:r>
              <a:rPr lang="en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en-GR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27A19F-6136-B248-B162-4BD8BDBF295B}"/>
              </a:ext>
            </a:extLst>
          </p:cNvPr>
          <p:cNvSpPr txBox="1"/>
          <p:nvPr/>
        </p:nvSpPr>
        <p:spPr>
          <a:xfrm>
            <a:off x="4883228" y="5538472"/>
            <a:ext cx="7043814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</a:t>
            </a:r>
            <a:endParaRPr lang="en-US" sz="18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R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results of the Greek version of the </a:t>
            </a:r>
            <a:r>
              <a:rPr lang="en-US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QAB show that it exhibits good</a:t>
            </a:r>
            <a:r>
              <a:rPr lang="en-GR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psychometric characteristics </a:t>
            </a:r>
            <a:r>
              <a:rPr lang="en-US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which comply</a:t>
            </a:r>
            <a:r>
              <a:rPr lang="en-GR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with the predetermined standards for adaptation and validation. </a:t>
            </a:r>
            <a:r>
              <a:rPr lang="en-US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GR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his pilot study </a:t>
            </a:r>
            <a:r>
              <a:rPr lang="en-US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lays the ground for the use of the battery </a:t>
            </a:r>
            <a:r>
              <a:rPr lang="en-GR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with a broad clinical population in Greece</a:t>
            </a:r>
            <a:r>
              <a:rPr lang="en-GR" sz="1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R" sz="1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B3FB52-4EC0-7A43-BB48-2E7AA310A049}"/>
              </a:ext>
            </a:extLst>
          </p:cNvPr>
          <p:cNvSpPr txBox="1"/>
          <p:nvPr/>
        </p:nvSpPr>
        <p:spPr>
          <a:xfrm>
            <a:off x="4549857" y="1434528"/>
            <a:ext cx="753770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 of Speech &amp; Language Therapy, School of Health Sciences, University of Ioannina, Ioannina, Greece</a:t>
            </a:r>
            <a:endParaRPr lang="en-GR" sz="1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R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Department of Linguistics, School of Philology, Faculty of Philosophy, University of Ioannina, Greece</a:t>
            </a:r>
            <a:endParaRPr lang="en-GR" sz="1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R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 of Health Sciences, Speech and Language Therapy, European University, Nicosia, Cyprus</a:t>
            </a:r>
            <a:endParaRPr lang="en-GR" sz="1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8E2C30-9A7E-2D44-AA49-FBD4B3F481AC}"/>
              </a:ext>
            </a:extLst>
          </p:cNvPr>
          <p:cNvSpPr txBox="1"/>
          <p:nvPr/>
        </p:nvSpPr>
        <p:spPr>
          <a:xfrm>
            <a:off x="11632919" y="27253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R" dirty="0"/>
              <a:t>P08</a:t>
            </a:r>
          </a:p>
        </p:txBody>
      </p:sp>
    </p:spTree>
    <p:extLst>
      <p:ext uri="{BB962C8B-B14F-4D97-AF65-F5344CB8AC3E}">
        <p14:creationId xmlns:p14="http://schemas.microsoft.com/office/powerpoint/2010/main" val="3269115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492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Wingdings 2</vt:lpstr>
      <vt:lpstr>DividendVTI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ΔΙΟΝΥΣΙΟΣ ΤΑΦΙΑΔΗΣ</dc:creator>
  <cp:lastModifiedBy>user</cp:lastModifiedBy>
  <cp:revision>10</cp:revision>
  <dcterms:created xsi:type="dcterms:W3CDTF">2024-02-21T07:11:55Z</dcterms:created>
  <dcterms:modified xsi:type="dcterms:W3CDTF">2024-02-27T11:31:14Z</dcterms:modified>
</cp:coreProperties>
</file>