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112" d="100"/>
          <a:sy n="112" d="100"/>
        </p:scale>
        <p:origin x="5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59684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77320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5230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54321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27-Feb-24</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841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59136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9218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90712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80981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63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27-Feb-24</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8620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27-Feb-24</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71976723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15">
            <a:extLst>
              <a:ext uri="{FF2B5EF4-FFF2-40B4-BE49-F238E27FC236}">
                <a16:creationId xmlns:a16="http://schemas.microsoft.com/office/drawing/2014/main" id="{1F4CD6D0-88B6-45F4-AC60-54587D3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background of mesh">
            <a:extLst>
              <a:ext uri="{FF2B5EF4-FFF2-40B4-BE49-F238E27FC236}">
                <a16:creationId xmlns:a16="http://schemas.microsoft.com/office/drawing/2014/main" id="{A505CA5B-1CA7-2F74-10D6-E269E2589BA5}"/>
              </a:ext>
            </a:extLst>
          </p:cNvPr>
          <p:cNvPicPr>
            <a:picLocks noChangeAspect="1"/>
          </p:cNvPicPr>
          <p:nvPr/>
        </p:nvPicPr>
        <p:blipFill rotWithShape="1">
          <a:blip r:embed="rId2"/>
          <a:srcRect b="15730"/>
          <a:stretch/>
        </p:blipFill>
        <p:spPr>
          <a:xfrm>
            <a:off x="20" y="28221"/>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33" name="Rectangle 17">
            <a:extLst>
              <a:ext uri="{FF2B5EF4-FFF2-40B4-BE49-F238E27FC236}">
                <a16:creationId xmlns:a16="http://schemas.microsoft.com/office/drawing/2014/main" id="{C2E86F6D-198D-45C3-AC93-8D31B8A4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678805"/>
            <a:ext cx="12191999" cy="4179193"/>
          </a:xfrm>
          <a:prstGeom prst="rect">
            <a:avLst/>
          </a:prstGeom>
          <a:gradFill flip="none" rotWithShape="1">
            <a:gsLst>
              <a:gs pos="0">
                <a:srgbClr val="000000">
                  <a:alpha val="40000"/>
                </a:srgbClr>
              </a:gs>
              <a:gs pos="100000">
                <a:srgbClr val="000000">
                  <a:alpha val="0"/>
                </a:srgbClr>
              </a:gs>
              <a:gs pos="37000">
                <a:srgbClr val="000000">
                  <a:alpha val="20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34" name="Straight Connector 19">
            <a:extLst>
              <a:ext uri="{FF2B5EF4-FFF2-40B4-BE49-F238E27FC236}">
                <a16:creationId xmlns:a16="http://schemas.microsoft.com/office/drawing/2014/main" id="{6C14D892-36B8-4065-9158-50C22E1E69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5435810"/>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pic>
        <p:nvPicPr>
          <p:cNvPr id="7" name="Εικόνα 3" descr="Related image">
            <a:extLst>
              <a:ext uri="{FF2B5EF4-FFF2-40B4-BE49-F238E27FC236}">
                <a16:creationId xmlns:a16="http://schemas.microsoft.com/office/drawing/2014/main" id="{A35D220D-93E4-554D-ADD9-47E1FF9B4B24}"/>
              </a:ext>
            </a:extLst>
          </p:cNvPr>
          <p:cNvPicPr/>
          <p:nvPr/>
        </p:nvPicPr>
        <p:blipFill>
          <a:blip r:embed="rId3" cstate="print"/>
          <a:srcRect/>
          <a:stretch>
            <a:fillRect/>
          </a:stretch>
        </p:blipFill>
        <p:spPr bwMode="auto">
          <a:xfrm>
            <a:off x="144385" y="82065"/>
            <a:ext cx="383145" cy="538644"/>
          </a:xfrm>
          <a:prstGeom prst="rect">
            <a:avLst/>
          </a:prstGeom>
          <a:ln>
            <a:noFill/>
          </a:ln>
          <a:effectLst>
            <a:outerShdw dir="5820000" sx="105000" sy="105000" algn="tr" rotWithShape="0">
              <a:prstClr val="black">
                <a:alpha val="29000"/>
              </a:prstClr>
            </a:outerShdw>
            <a:reflection blurRad="6350" stA="50000" endA="300" endPos="55000" dir="5400000" sy="-100000" algn="bl" rotWithShape="0"/>
          </a:effectLst>
        </p:spPr>
      </p:pic>
      <p:pic>
        <p:nvPicPr>
          <p:cNvPr id="35" name="Picture 4" descr="European University Cyprus - Posts | Facebook">
            <a:extLst>
              <a:ext uri="{FF2B5EF4-FFF2-40B4-BE49-F238E27FC236}">
                <a16:creationId xmlns:a16="http://schemas.microsoft.com/office/drawing/2014/main" id="{2AF39463-6B1F-0F40-AC64-E43024BE498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260" y="1036710"/>
            <a:ext cx="502783" cy="482743"/>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D7F12140-AE33-3845-8660-89FCAB306246}"/>
              </a:ext>
            </a:extLst>
          </p:cNvPr>
          <p:cNvSpPr txBox="1"/>
          <p:nvPr/>
        </p:nvSpPr>
        <p:spPr>
          <a:xfrm>
            <a:off x="553441" y="675796"/>
            <a:ext cx="10542906" cy="461665"/>
          </a:xfrm>
          <a:prstGeom prst="rect">
            <a:avLst/>
          </a:prstGeom>
          <a:solidFill>
            <a:schemeClr val="bg1">
              <a:alpha val="76000"/>
            </a:schemeClr>
          </a:solidFill>
        </p:spPr>
        <p:txBody>
          <a:bodyPr wrap="square" rtlCol="0">
            <a:spAutoFit/>
          </a:bodyPr>
          <a:lstStyle/>
          <a:p>
            <a:pPr algn="just"/>
            <a:r>
              <a:rPr lang="en-GR" sz="1200" b="1" dirty="0">
                <a:effectLst/>
                <a:latin typeface="Arial" panose="020B0604020202020204" pitchFamily="34" charset="0"/>
                <a:ea typeface="Calibri" panose="020F0502020204030204" pitchFamily="34" charset="0"/>
                <a:cs typeface="Times New Roman" panose="02020603050405020304" pitchFamily="18" charset="0"/>
              </a:rPr>
              <a:t>Anyfantis</a:t>
            </a:r>
            <a:r>
              <a:rPr lang="en-US" sz="1200" b="1" dirty="0">
                <a:effectLst/>
                <a:latin typeface="Arial" panose="020B0604020202020204" pitchFamily="34" charset="0"/>
                <a:ea typeface="Calibri" panose="020F0502020204030204" pitchFamily="34" charset="0"/>
                <a:cs typeface="Times New Roman" panose="02020603050405020304" pitchFamily="18" charset="0"/>
              </a:rPr>
              <a:t>, E.</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US" sz="1200" b="1" dirty="0">
                <a:effectLst/>
                <a:latin typeface="Arial" panose="020B0604020202020204" pitchFamily="34" charset="0"/>
                <a:ea typeface="Calibri" panose="020F0502020204030204" pitchFamily="34" charset="0"/>
                <a:cs typeface="Times New Roman" panose="02020603050405020304" pitchFamily="18" charset="0"/>
              </a:rPr>
              <a:t>, </a:t>
            </a:r>
            <a:r>
              <a:rPr lang="en-GR" sz="1200" b="1" dirty="0">
                <a:effectLst/>
                <a:latin typeface="Arial" panose="020B0604020202020204" pitchFamily="34" charset="0"/>
                <a:ea typeface="Calibri" panose="020F0502020204030204" pitchFamily="34" charset="0"/>
                <a:cs typeface="Times New Roman" panose="02020603050405020304" pitchFamily="18" charset="0"/>
              </a:rPr>
              <a:t>Prentza</a:t>
            </a:r>
            <a:r>
              <a:rPr lang="en-US" sz="1200" b="1" dirty="0">
                <a:effectLst/>
                <a:latin typeface="Arial" panose="020B0604020202020204" pitchFamily="34" charset="0"/>
                <a:ea typeface="Calibri" panose="020F0502020204030204" pitchFamily="34" charset="0"/>
                <a:cs typeface="Times New Roman" panose="02020603050405020304" pitchFamily="18" charset="0"/>
              </a:rPr>
              <a:t>, A.</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2</a:t>
            </a:r>
            <a:r>
              <a:rPr lang="en-US" sz="1200" b="1" dirty="0">
                <a:effectLst/>
                <a:latin typeface="Arial" panose="020B0604020202020204" pitchFamily="34" charset="0"/>
                <a:ea typeface="Calibri" panose="020F0502020204030204" pitchFamily="34" charset="0"/>
                <a:cs typeface="Times New Roman" panose="02020603050405020304" pitchFamily="18" charset="0"/>
              </a:rPr>
              <a:t>, </a:t>
            </a:r>
            <a:r>
              <a:rPr lang="en-GR" sz="1200" b="1" dirty="0">
                <a:effectLst/>
                <a:latin typeface="Arial" panose="020B0604020202020204" pitchFamily="34" charset="0"/>
                <a:ea typeface="Calibri" panose="020F0502020204030204" pitchFamily="34" charset="0"/>
                <a:cs typeface="Times New Roman" panose="02020603050405020304" pitchFamily="18" charset="0"/>
              </a:rPr>
              <a:t>Halil</a:t>
            </a:r>
            <a:r>
              <a:rPr lang="en-US" sz="1200" b="1" dirty="0">
                <a:effectLst/>
                <a:latin typeface="Arial" panose="020B0604020202020204" pitchFamily="34" charset="0"/>
                <a:ea typeface="Calibri" panose="020F0502020204030204" pitchFamily="34" charset="0"/>
                <a:cs typeface="Times New Roman" panose="02020603050405020304" pitchFamily="18" charset="0"/>
              </a:rPr>
              <a:t>, B.</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US" sz="1200" b="1" dirty="0">
                <a:effectLst/>
                <a:latin typeface="Arial" panose="020B0604020202020204" pitchFamily="34" charset="0"/>
                <a:ea typeface="Calibri" panose="020F0502020204030204" pitchFamily="34" charset="0"/>
                <a:cs typeface="Times New Roman" panose="02020603050405020304" pitchFamily="18" charset="0"/>
              </a:rPr>
              <a:t>, </a:t>
            </a:r>
            <a:r>
              <a:rPr lang="en-GR" sz="1200" b="1" dirty="0">
                <a:effectLst/>
                <a:latin typeface="Arial" panose="020B0604020202020204" pitchFamily="34" charset="0"/>
                <a:ea typeface="Calibri" panose="020F0502020204030204" pitchFamily="34" charset="0"/>
                <a:cs typeface="Times New Roman" panose="02020603050405020304" pitchFamily="18" charset="0"/>
              </a:rPr>
              <a:t>Christovasilis</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dirty="0">
                <a:effectLst/>
                <a:latin typeface="Arial" panose="020B0604020202020204" pitchFamily="34" charset="0"/>
                <a:ea typeface="Calibri" panose="020F0502020204030204" pitchFamily="34" charset="0"/>
                <a:cs typeface="Times New Roman" panose="02020603050405020304" pitchFamily="18" charset="0"/>
              </a:rPr>
              <a:t> C</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Fassou</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dirty="0">
                <a:effectLst/>
                <a:latin typeface="Arial" panose="020B0604020202020204" pitchFamily="34" charset="0"/>
                <a:ea typeface="Calibri" panose="020F0502020204030204" pitchFamily="34" charset="0"/>
                <a:cs typeface="Times New Roman" panose="02020603050405020304" pitchFamily="18" charset="0"/>
              </a:rPr>
              <a:t> A</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Kaltsidi</a:t>
            </a:r>
            <a:r>
              <a:rPr lang="en-US" sz="1200" b="1" dirty="0">
                <a:effectLst/>
                <a:latin typeface="Arial" panose="020B0604020202020204" pitchFamily="34" charset="0"/>
                <a:ea typeface="Calibri" panose="020F0502020204030204" pitchFamily="34" charset="0"/>
                <a:cs typeface="Times New Roman" panose="02020603050405020304" pitchFamily="18" charset="0"/>
              </a:rPr>
              <a:t>, E.</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Oikonomou</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dirty="0">
                <a:effectLst/>
                <a:latin typeface="Arial" panose="020B0604020202020204" pitchFamily="34" charset="0"/>
                <a:ea typeface="Calibri" panose="020F0502020204030204" pitchFamily="34" charset="0"/>
                <a:cs typeface="Times New Roman" panose="02020603050405020304" pitchFamily="18" charset="0"/>
              </a:rPr>
              <a:t> E</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Papadopoulou</a:t>
            </a:r>
            <a:r>
              <a:rPr lang="en-US" sz="1200" b="1" dirty="0">
                <a:effectLst/>
                <a:latin typeface="Arial" panose="020B0604020202020204" pitchFamily="34" charset="0"/>
                <a:ea typeface="Calibri" panose="020F0502020204030204" pitchFamily="34" charset="0"/>
                <a:cs typeface="Times New Roman" panose="02020603050405020304" pitchFamily="18" charset="0"/>
              </a:rPr>
              <a:t>, R.</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Rizos</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dirty="0">
                <a:effectLst/>
                <a:latin typeface="Arial" panose="020B0604020202020204" pitchFamily="34" charset="0"/>
                <a:ea typeface="Calibri" panose="020F0502020204030204" pitchFamily="34" charset="0"/>
                <a:cs typeface="Times New Roman" panose="02020603050405020304" pitchFamily="18" charset="0"/>
              </a:rPr>
              <a:t> E</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Toulgaridis</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dirty="0">
                <a:effectLst/>
                <a:latin typeface="Arial" panose="020B0604020202020204" pitchFamily="34" charset="0"/>
                <a:ea typeface="Calibri" panose="020F0502020204030204" pitchFamily="34" charset="0"/>
                <a:cs typeface="Times New Roman" panose="02020603050405020304" pitchFamily="18" charset="0"/>
              </a:rPr>
              <a:t> N</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Tsitsari</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dirty="0">
                <a:effectLst/>
                <a:latin typeface="Arial" panose="020B0604020202020204" pitchFamily="34" charset="0"/>
                <a:ea typeface="Calibri" panose="020F0502020204030204" pitchFamily="34" charset="0"/>
                <a:cs typeface="Times New Roman" panose="02020603050405020304" pitchFamily="18" charset="0"/>
              </a:rPr>
              <a:t> K</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Xatzipapa</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dirty="0">
                <a:effectLst/>
                <a:latin typeface="Arial" panose="020B0604020202020204" pitchFamily="34" charset="0"/>
                <a:ea typeface="Calibri" panose="020F0502020204030204" pitchFamily="34" charset="0"/>
                <a:cs typeface="Times New Roman" panose="02020603050405020304" pitchFamily="18" charset="0"/>
              </a:rPr>
              <a:t> A</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Zitouni</a:t>
            </a:r>
            <a:r>
              <a:rPr lang="en-US" sz="1200" b="1" dirty="0">
                <a:effectLst/>
                <a:latin typeface="Arial" panose="020B0604020202020204" pitchFamily="34" charset="0"/>
                <a:ea typeface="Calibri" panose="020F0502020204030204" pitchFamily="34" charset="0"/>
                <a:cs typeface="Times New Roman" panose="02020603050405020304" pitchFamily="18" charset="0"/>
              </a:rPr>
              <a:t>,</a:t>
            </a:r>
            <a:r>
              <a:rPr lang="en-GR" sz="1200" b="1" dirty="0">
                <a:effectLst/>
                <a:latin typeface="Arial" panose="020B0604020202020204" pitchFamily="34" charset="0"/>
                <a:ea typeface="Calibri" panose="020F0502020204030204" pitchFamily="34" charset="0"/>
                <a:cs typeface="Times New Roman" panose="02020603050405020304" pitchFamily="18" charset="0"/>
              </a:rPr>
              <a:t> D</a:t>
            </a:r>
            <a:r>
              <a:rPr lang="en-US" sz="1200" b="1" dirty="0">
                <a:effectLst/>
                <a:latin typeface="Arial" panose="020B0604020202020204" pitchFamily="34" charset="0"/>
                <a:ea typeface="Calibri" panose="020F0502020204030204" pitchFamily="34" charset="0"/>
                <a:cs typeface="Times New Roman" panose="02020603050405020304" pitchFamily="18" charset="0"/>
              </a:rPr>
              <a:t>. T.</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GR" sz="1200" b="1" dirty="0">
                <a:effectLst/>
                <a:latin typeface="Arial" panose="020B0604020202020204" pitchFamily="34" charset="0"/>
                <a:ea typeface="Calibri" panose="020F0502020204030204" pitchFamily="34" charset="0"/>
                <a:cs typeface="Times New Roman" panose="02020603050405020304" pitchFamily="18" charset="0"/>
              </a:rPr>
              <a:t>, Voniati</a:t>
            </a:r>
            <a:r>
              <a:rPr lang="en-US" sz="1200" b="1" dirty="0">
                <a:effectLst/>
                <a:latin typeface="Arial" panose="020B0604020202020204" pitchFamily="34" charset="0"/>
                <a:ea typeface="Calibri" panose="020F0502020204030204" pitchFamily="34" charset="0"/>
                <a:cs typeface="Times New Roman" panose="02020603050405020304" pitchFamily="18" charset="0"/>
              </a:rPr>
              <a:t>, L.</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3</a:t>
            </a:r>
            <a:r>
              <a:rPr lang="en-GR" sz="1200" b="1" dirty="0">
                <a:effectLst/>
                <a:latin typeface="Arial" panose="020B0604020202020204" pitchFamily="34" charset="0"/>
                <a:ea typeface="Calibri" panose="020F0502020204030204" pitchFamily="34" charset="0"/>
                <a:cs typeface="Times New Roman" panose="02020603050405020304" pitchFamily="18" charset="0"/>
              </a:rPr>
              <a:t>, Tafiadis</a:t>
            </a:r>
            <a:r>
              <a:rPr lang="en-US" sz="1200" b="1" dirty="0">
                <a:effectLst/>
                <a:latin typeface="Arial" panose="020B0604020202020204" pitchFamily="34" charset="0"/>
                <a:ea typeface="Calibri" panose="020F0502020204030204" pitchFamily="34" charset="0"/>
                <a:cs typeface="Times New Roman" panose="02020603050405020304" pitchFamily="18" charset="0"/>
              </a:rPr>
              <a:t>, D.</a:t>
            </a:r>
            <a:r>
              <a:rPr lang="en-GR" sz="1200" b="1" baseline="30000" dirty="0">
                <a:effectLst/>
                <a:latin typeface="Arial" panose="020B0604020202020204" pitchFamily="34" charset="0"/>
                <a:ea typeface="Calibri" panose="020F0502020204030204" pitchFamily="34" charset="0"/>
                <a:cs typeface="Times New Roman" panose="02020603050405020304" pitchFamily="18" charset="0"/>
              </a:rPr>
              <a:t>1</a:t>
            </a:r>
            <a:endParaRPr lang="en-GR"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Box 37">
            <a:extLst>
              <a:ext uri="{FF2B5EF4-FFF2-40B4-BE49-F238E27FC236}">
                <a16:creationId xmlns:a16="http://schemas.microsoft.com/office/drawing/2014/main" id="{0D807017-F3B6-D34C-AF7A-463817D15739}"/>
              </a:ext>
            </a:extLst>
          </p:cNvPr>
          <p:cNvSpPr txBox="1"/>
          <p:nvPr/>
        </p:nvSpPr>
        <p:spPr>
          <a:xfrm>
            <a:off x="607043" y="1094431"/>
            <a:ext cx="6176816" cy="507831"/>
          </a:xfrm>
          <a:prstGeom prst="rect">
            <a:avLst/>
          </a:prstGeom>
          <a:noFill/>
        </p:spPr>
        <p:txBody>
          <a:bodyPr wrap="square">
            <a:spAutoFit/>
          </a:bodyPr>
          <a:lstStyle/>
          <a:p>
            <a:pPr algn="just"/>
            <a:r>
              <a:rPr lang="en-US" sz="900" dirty="0">
                <a:effectLst/>
                <a:latin typeface="Arial" panose="020B0604020202020204" pitchFamily="34" charset="0"/>
                <a:ea typeface="Calibri" panose="020F0502020204030204" pitchFamily="34" charset="0"/>
                <a:cs typeface="Times New Roman" panose="02020603050405020304" pitchFamily="18" charset="0"/>
              </a:rPr>
              <a:t>1</a:t>
            </a:r>
            <a:r>
              <a:rPr lang="en-GR" sz="900" dirty="0">
                <a:effectLst/>
                <a:latin typeface="Arial" panose="020B0604020202020204" pitchFamily="34" charset="0"/>
                <a:ea typeface="Calibri" panose="020F0502020204030204" pitchFamily="34" charset="0"/>
                <a:cs typeface="Times New Roman" panose="02020603050405020304" pitchFamily="18" charset="0"/>
              </a:rPr>
              <a:t> Department of Speech &amp; Language Therapy, School of Health Sciences, University of Ioannina, Ioannina, </a:t>
            </a:r>
            <a:r>
              <a:rPr lang="en-GR" sz="900" dirty="0">
                <a:latin typeface="Arial" panose="020B0604020202020204" pitchFamily="34" charset="0"/>
                <a:ea typeface="Calibri" panose="020F0502020204030204" pitchFamily="34" charset="0"/>
                <a:cs typeface="Times New Roman" panose="02020603050405020304" pitchFamily="18" charset="0"/>
              </a:rPr>
              <a:t>Greece</a:t>
            </a:r>
            <a:endParaRPr lang="en-GR" sz="9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R" sz="900" dirty="0">
                <a:effectLst/>
                <a:latin typeface="Arial" panose="020B0604020202020204" pitchFamily="34" charset="0"/>
                <a:ea typeface="Calibri" panose="020F0502020204030204" pitchFamily="34" charset="0"/>
                <a:cs typeface="Times New Roman" panose="02020603050405020304" pitchFamily="18" charset="0"/>
              </a:rPr>
              <a:t>2 Department of eeceLinguistics, School of Philology, Faculty of Philosophy, University of Ioannina, Greece</a:t>
            </a:r>
            <a:endParaRPr lang="en-GR" sz="9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900" dirty="0">
                <a:effectLst/>
                <a:latin typeface="Arial" panose="020B0604020202020204" pitchFamily="34" charset="0"/>
                <a:ea typeface="Calibri" panose="020F0502020204030204" pitchFamily="34" charset="0"/>
                <a:cs typeface="Times New Roman" panose="02020603050405020304" pitchFamily="18" charset="0"/>
              </a:rPr>
              <a:t>3</a:t>
            </a:r>
            <a:r>
              <a:rPr lang="en-GR" sz="900" dirty="0">
                <a:effectLst/>
                <a:latin typeface="Arial" panose="020B0604020202020204" pitchFamily="34" charset="0"/>
                <a:ea typeface="Calibri" panose="020F0502020204030204" pitchFamily="34" charset="0"/>
                <a:cs typeface="Times New Roman" panose="02020603050405020304" pitchFamily="18" charset="0"/>
              </a:rPr>
              <a:t> Department of Health Sciences, Speech and Language Therapy, European University, Nicosia, Cyprus</a:t>
            </a:r>
            <a:endParaRPr lang="en-GR"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DAC9B006-4704-9345-9166-E96FE6943F91}"/>
              </a:ext>
            </a:extLst>
          </p:cNvPr>
          <p:cNvSpPr txBox="1"/>
          <p:nvPr/>
        </p:nvSpPr>
        <p:spPr>
          <a:xfrm>
            <a:off x="553462" y="103272"/>
            <a:ext cx="11638517" cy="615553"/>
          </a:xfrm>
          <a:prstGeom prst="rect">
            <a:avLst/>
          </a:prstGeom>
          <a:solidFill>
            <a:schemeClr val="bg1">
              <a:alpha val="91000"/>
            </a:schemeClr>
          </a:solidFill>
        </p:spPr>
        <p:txBody>
          <a:bodyPr wrap="square" rtlCol="0">
            <a:spAutoFit/>
          </a:bodyPr>
          <a:lstStyle/>
          <a:p>
            <a:r>
              <a:rPr lang="en-GR" sz="1700" b="1" dirty="0">
                <a:solidFill>
                  <a:srgbClr val="FF0000"/>
                </a:solidFill>
                <a:effectLst/>
                <a:latin typeface="Arial" panose="020B0604020202020204" pitchFamily="34" charset="0"/>
                <a:ea typeface="Calibri" panose="020F0502020204030204" pitchFamily="34" charset="0"/>
              </a:rPr>
              <a:t>The Greek version of The Quick Aphasia Battery (QAB): preliminary validation data on assessing monolingual typical adults</a:t>
            </a:r>
            <a:endParaRPr lang="en-GR" sz="17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32DCEC8-349B-5149-9CCA-35270668A165}"/>
              </a:ext>
            </a:extLst>
          </p:cNvPr>
          <p:cNvSpPr txBox="1"/>
          <p:nvPr/>
        </p:nvSpPr>
        <p:spPr>
          <a:xfrm>
            <a:off x="11204069" y="558289"/>
            <a:ext cx="667265" cy="369332"/>
          </a:xfrm>
          <a:prstGeom prst="rect">
            <a:avLst/>
          </a:prstGeom>
          <a:noFill/>
        </p:spPr>
        <p:txBody>
          <a:bodyPr wrap="square" rtlCol="0">
            <a:spAutoFit/>
          </a:bodyPr>
          <a:lstStyle/>
          <a:p>
            <a:pPr algn="ctr"/>
            <a:r>
              <a:rPr lang="en-GR" b="1" dirty="0"/>
              <a:t>P09</a:t>
            </a:r>
          </a:p>
        </p:txBody>
      </p:sp>
      <p:sp>
        <p:nvSpPr>
          <p:cNvPr id="8" name="TextBox 7">
            <a:extLst>
              <a:ext uri="{FF2B5EF4-FFF2-40B4-BE49-F238E27FC236}">
                <a16:creationId xmlns:a16="http://schemas.microsoft.com/office/drawing/2014/main" id="{63634B34-CB58-6A44-ADDA-1BC299089A92}"/>
              </a:ext>
            </a:extLst>
          </p:cNvPr>
          <p:cNvSpPr txBox="1"/>
          <p:nvPr/>
        </p:nvSpPr>
        <p:spPr>
          <a:xfrm>
            <a:off x="144385" y="1658729"/>
            <a:ext cx="11915809" cy="1415772"/>
          </a:xfrm>
          <a:prstGeom prst="rect">
            <a:avLst/>
          </a:prstGeom>
          <a:solidFill>
            <a:schemeClr val="bg1">
              <a:lumMod val="85000"/>
              <a:alpha val="80000"/>
            </a:schemeClr>
          </a:solidFill>
        </p:spPr>
        <p:txBody>
          <a:bodyPr wrap="square" rtlCol="0">
            <a:spAutoFit/>
          </a:bodyPr>
          <a:lstStyle/>
          <a:p>
            <a:pPr algn="just"/>
            <a:r>
              <a:rPr lang="el-GR" sz="1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Β</a:t>
            </a:r>
            <a:r>
              <a:rPr lang="en-GR" sz="1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ackground and goals of the study</a:t>
            </a:r>
            <a:endParaRPr lang="en-GR"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r>
              <a:rPr lang="en-GR" sz="1700" dirty="0">
                <a:effectLst/>
                <a:latin typeface="Arial" panose="020B0604020202020204" pitchFamily="34" charset="0"/>
                <a:ea typeface="Calibri" panose="020F0502020204030204" pitchFamily="34" charset="0"/>
              </a:rPr>
              <a:t>One of the most frequent effects of a stroke is aphasia. Maximizing the benefits of rehabilitation requires early language impairment identification, diagnosis, and treatment. An essential tool for identifying and properly referring individuals who may have communication issues is a routine screening exam. The </a:t>
            </a:r>
            <a:r>
              <a:rPr lang="en-US" sz="1700" dirty="0">
                <a:effectLst/>
                <a:latin typeface="Arial" panose="020B0604020202020204" pitchFamily="34" charset="0"/>
                <a:ea typeface="Calibri" panose="020F0502020204030204" pitchFamily="34" charset="0"/>
              </a:rPr>
              <a:t>present pilot </a:t>
            </a:r>
            <a:r>
              <a:rPr lang="en-GR" sz="1700" dirty="0">
                <a:effectLst/>
                <a:latin typeface="Arial" panose="020B0604020202020204" pitchFamily="34" charset="0"/>
                <a:ea typeface="Calibri" panose="020F0502020204030204" pitchFamily="34" charset="0"/>
              </a:rPr>
              <a:t>study provides </a:t>
            </a:r>
            <a:r>
              <a:rPr lang="en-US" sz="1700" dirty="0">
                <a:effectLst/>
                <a:latin typeface="Arial" panose="020B0604020202020204" pitchFamily="34" charset="0"/>
                <a:ea typeface="Calibri" panose="020F0502020204030204" pitchFamily="34" charset="0"/>
              </a:rPr>
              <a:t>preliminary data on the assessment ability</a:t>
            </a:r>
            <a:r>
              <a:rPr lang="en-GR" sz="1700" dirty="0">
                <a:effectLst/>
                <a:latin typeface="Arial" panose="020B0604020202020204" pitchFamily="34" charset="0"/>
                <a:ea typeface="Calibri" panose="020F0502020204030204" pitchFamily="34" charset="0"/>
              </a:rPr>
              <a:t> of </a:t>
            </a:r>
            <a:r>
              <a:rPr lang="en-US" sz="1700" dirty="0">
                <a:effectLst/>
                <a:latin typeface="Arial" panose="020B0604020202020204" pitchFamily="34" charset="0"/>
                <a:ea typeface="Calibri" panose="020F0502020204030204" pitchFamily="34" charset="0"/>
              </a:rPr>
              <a:t>the Greek version of the </a:t>
            </a:r>
            <a:r>
              <a:rPr lang="en-GR" sz="1700" dirty="0">
                <a:effectLst/>
                <a:latin typeface="Arial" panose="020B0604020202020204" pitchFamily="34" charset="0"/>
                <a:ea typeface="Calibri" panose="020F0502020204030204" pitchFamily="34" charset="0"/>
              </a:rPr>
              <a:t>Aphasia Rapid Test (ART) </a:t>
            </a:r>
            <a:r>
              <a:rPr lang="en-US" sz="1700" dirty="0">
                <a:effectLst/>
                <a:latin typeface="Arial" panose="020B0604020202020204" pitchFamily="34" charset="0"/>
                <a:ea typeface="Calibri" panose="020F0502020204030204" pitchFamily="34" charset="0"/>
              </a:rPr>
              <a:t>with</a:t>
            </a:r>
            <a:r>
              <a:rPr lang="en-GR" sz="1700" dirty="0">
                <a:effectLst/>
                <a:latin typeface="Arial" panose="020B0604020202020204" pitchFamily="34" charset="0"/>
                <a:ea typeface="Calibri" panose="020F0502020204030204" pitchFamily="34" charset="0"/>
              </a:rPr>
              <a:t> neurotypical Greek-speaking individuals.</a:t>
            </a:r>
            <a:endParaRPr lang="en-GR" sz="1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B3DB5BA5-35DF-154C-904C-3871E4BF8E3C}"/>
              </a:ext>
            </a:extLst>
          </p:cNvPr>
          <p:cNvSpPr txBox="1"/>
          <p:nvPr/>
        </p:nvSpPr>
        <p:spPr>
          <a:xfrm>
            <a:off x="183291" y="3185744"/>
            <a:ext cx="11825411" cy="1415772"/>
          </a:xfrm>
          <a:prstGeom prst="rect">
            <a:avLst/>
          </a:prstGeom>
          <a:solidFill>
            <a:schemeClr val="bg1">
              <a:lumMod val="85000"/>
              <a:alpha val="71000"/>
            </a:schemeClr>
          </a:solidFill>
        </p:spPr>
        <p:txBody>
          <a:bodyPr wrap="square" rtlCol="0">
            <a:spAutoFit/>
          </a:bodyPr>
          <a:lstStyle/>
          <a:p>
            <a:r>
              <a:rPr lang="en-G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Material and Methods</a:t>
            </a:r>
          </a:p>
          <a:p>
            <a:pPr algn="just"/>
            <a:r>
              <a:rPr lang="en-GR" sz="1700" dirty="0">
                <a:effectLst/>
                <a:latin typeface="Arial" panose="020B0604020202020204" pitchFamily="34" charset="0"/>
                <a:ea typeface="Calibri" panose="020F0502020204030204" pitchFamily="34" charset="0"/>
              </a:rPr>
              <a:t>470 neurotypical adults aged from 18;00 till 70;00+ </a:t>
            </a:r>
            <a:r>
              <a:rPr lang="en-US" sz="1700" dirty="0">
                <a:effectLst/>
                <a:latin typeface="Arial" panose="020B0604020202020204" pitchFamily="34" charset="0"/>
                <a:ea typeface="Calibri" panose="020F0502020204030204" pitchFamily="34" charset="0"/>
              </a:rPr>
              <a:t>with no history of cognitive-communication disorders were included in this study.  </a:t>
            </a:r>
            <a:r>
              <a:rPr lang="en-GR" sz="1700" dirty="0">
                <a:effectLst/>
                <a:latin typeface="Arial" panose="020B0604020202020204" pitchFamily="34" charset="0"/>
                <a:ea typeface="Calibri" panose="020F0502020204030204" pitchFamily="34" charset="0"/>
              </a:rPr>
              <a:t>The "Minimum Translation Criteria" a</a:t>
            </a:r>
            <a:r>
              <a:rPr lang="en-US" sz="1700" dirty="0">
                <a:effectLst/>
                <a:latin typeface="Arial" panose="020B0604020202020204" pitchFamily="34" charset="0"/>
                <a:ea typeface="Calibri" panose="020F0502020204030204" pitchFamily="34" charset="0"/>
              </a:rPr>
              <a:t>long with</a:t>
            </a:r>
            <a:r>
              <a:rPr lang="en-GR" sz="1700" dirty="0">
                <a:effectLst/>
                <a:latin typeface="Arial" panose="020B0604020202020204" pitchFamily="34" charset="0"/>
                <a:ea typeface="Calibri" panose="020F0502020204030204" pitchFamily="34" charset="0"/>
              </a:rPr>
              <a:t> WHO guidelines</a:t>
            </a:r>
            <a:r>
              <a:rPr lang="en-US" sz="1700" dirty="0">
                <a:effectLst/>
                <a:latin typeface="Arial" panose="020B0604020202020204" pitchFamily="34" charset="0"/>
                <a:ea typeface="Calibri" panose="020F0502020204030204" pitchFamily="34" charset="0"/>
              </a:rPr>
              <a:t> were used for the </a:t>
            </a:r>
            <a:r>
              <a:rPr lang="en-GR" sz="1700" dirty="0">
                <a:effectLst/>
                <a:latin typeface="Arial" panose="020B0604020202020204" pitchFamily="34" charset="0"/>
                <a:ea typeface="Calibri" panose="020F0502020204030204" pitchFamily="34" charset="0"/>
              </a:rPr>
              <a:t>translat</a:t>
            </a:r>
            <a:r>
              <a:rPr lang="en-US" sz="1700" dirty="0">
                <a:effectLst/>
                <a:latin typeface="Arial" panose="020B0604020202020204" pitchFamily="34" charset="0"/>
                <a:ea typeface="Calibri" panose="020F0502020204030204" pitchFamily="34" charset="0"/>
              </a:rPr>
              <a:t>ion</a:t>
            </a:r>
            <a:r>
              <a:rPr lang="en-GR" sz="1700" dirty="0">
                <a:effectLst/>
                <a:latin typeface="Arial" panose="020B0604020202020204" pitchFamily="34" charset="0"/>
                <a:ea typeface="Calibri" panose="020F0502020204030204" pitchFamily="34" charset="0"/>
              </a:rPr>
              <a:t> and adapt</a:t>
            </a:r>
            <a:r>
              <a:rPr lang="en-US" sz="1700" dirty="0">
                <a:effectLst/>
                <a:latin typeface="Arial" panose="020B0604020202020204" pitchFamily="34" charset="0"/>
                <a:ea typeface="Calibri" panose="020F0502020204030204" pitchFamily="34" charset="0"/>
              </a:rPr>
              <a:t>ion of the ART in Greek language. The Greek version of ART was administrated to all participants. </a:t>
            </a:r>
            <a:r>
              <a:rPr lang="en-GR" sz="1700" dirty="0">
                <a:effectLst/>
                <a:latin typeface="Arial" panose="020B0604020202020204" pitchFamily="34" charset="0"/>
                <a:ea typeface="Calibri" panose="020F0502020204030204" pitchFamily="34" charset="0"/>
              </a:rPr>
              <a:t>Additionally, the cognitive and mental status of the sample w</a:t>
            </a:r>
            <a:r>
              <a:rPr lang="en-US" sz="1700" dirty="0">
                <a:effectLst/>
                <a:latin typeface="Arial" panose="020B0604020202020204" pitchFamily="34" charset="0"/>
                <a:ea typeface="Calibri" panose="020F0502020204030204" pitchFamily="34" charset="0"/>
              </a:rPr>
              <a:t>as</a:t>
            </a:r>
            <a:r>
              <a:rPr lang="en-GR" sz="1700" dirty="0">
                <a:effectLst/>
                <a:latin typeface="Arial" panose="020B0604020202020204" pitchFamily="34" charset="0"/>
                <a:ea typeface="Calibri" panose="020F0502020204030204" pitchFamily="34" charset="0"/>
              </a:rPr>
              <a:t> estimated through the use of the Montreal Cognitive Assessment (MoCA)</a:t>
            </a:r>
            <a:r>
              <a:rPr lang="en-US" sz="1700" dirty="0">
                <a:effectLst/>
                <a:latin typeface="Arial" panose="020B0604020202020204" pitchFamily="34" charset="0"/>
                <a:ea typeface="Calibri" panose="020F0502020204030204" pitchFamily="34" charset="0"/>
                <a:cs typeface="Times New Roman" panose="02020603050405020304" pitchFamily="18" charset="0"/>
              </a:rPr>
              <a:t>.</a:t>
            </a:r>
            <a:endParaRPr lang="en-GR" sz="1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46D0BEFF-98E2-764A-BEA1-1E8BF479545F}"/>
              </a:ext>
            </a:extLst>
          </p:cNvPr>
          <p:cNvSpPr txBox="1"/>
          <p:nvPr/>
        </p:nvSpPr>
        <p:spPr>
          <a:xfrm>
            <a:off x="234790" y="4684325"/>
            <a:ext cx="11825404" cy="1415772"/>
          </a:xfrm>
          <a:prstGeom prst="rect">
            <a:avLst/>
          </a:prstGeom>
          <a:solidFill>
            <a:schemeClr val="bg1">
              <a:lumMod val="85000"/>
              <a:alpha val="71000"/>
            </a:schemeClr>
          </a:solidFill>
        </p:spPr>
        <p:txBody>
          <a:bodyPr wrap="square" rtlCol="0">
            <a:spAutoFit/>
          </a:bodyPr>
          <a:lstStyle/>
          <a:p>
            <a:r>
              <a:rPr lang="en-G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Results</a:t>
            </a:r>
            <a:r>
              <a:rPr lang="en-GR"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p>
          <a:p>
            <a:pPr algn="just"/>
            <a:r>
              <a:rPr lang="en-GR" sz="1700" dirty="0">
                <a:effectLst/>
                <a:latin typeface="Arial" panose="020B0604020202020204" pitchFamily="34" charset="0"/>
                <a:ea typeface="Calibri" panose="020F0502020204030204" pitchFamily="34" charset="0"/>
                <a:cs typeface="Arial" panose="020B0604020202020204" pitchFamily="34" charset="0"/>
              </a:rPr>
              <a:t>Statistically significant differences were </a:t>
            </a:r>
            <a:r>
              <a:rPr lang="en-US" sz="1700" dirty="0">
                <a:effectLst/>
                <a:latin typeface="Arial" panose="020B0604020202020204" pitchFamily="34" charset="0"/>
                <a:ea typeface="Calibri" panose="020F0502020204030204" pitchFamily="34" charset="0"/>
                <a:cs typeface="Arial" panose="020B0604020202020204" pitchFamily="34" charset="0"/>
              </a:rPr>
              <a:t>detected</a:t>
            </a:r>
            <a:r>
              <a:rPr lang="en-GR" sz="1700" dirty="0">
                <a:effectLst/>
                <a:latin typeface="Arial" panose="020B0604020202020204" pitchFamily="34" charset="0"/>
                <a:ea typeface="Calibri" panose="020F0502020204030204" pitchFamily="34" charset="0"/>
                <a:cs typeface="Arial" panose="020B0604020202020204" pitchFamily="34" charset="0"/>
              </a:rPr>
              <a:t> between all </a:t>
            </a:r>
            <a:r>
              <a:rPr lang="en-US" sz="1700" dirty="0">
                <a:effectLst/>
                <a:latin typeface="Arial" panose="020B0604020202020204" pitchFamily="34" charset="0"/>
                <a:ea typeface="Calibri" panose="020F0502020204030204" pitchFamily="34" charset="0"/>
                <a:cs typeface="Arial" panose="020B0604020202020204" pitchFamily="34" charset="0"/>
              </a:rPr>
              <a:t>age </a:t>
            </a:r>
            <a:r>
              <a:rPr lang="en-GR" sz="1700" dirty="0">
                <a:effectLst/>
                <a:latin typeface="Arial" panose="020B0604020202020204" pitchFamily="34" charset="0"/>
                <a:ea typeface="Calibri" panose="020F0502020204030204" pitchFamily="34" charset="0"/>
                <a:cs typeface="Arial" panose="020B0604020202020204" pitchFamily="34" charset="0"/>
              </a:rPr>
              <a:t>groups </a:t>
            </a:r>
            <a:r>
              <a:rPr lang="en-US" sz="1700" dirty="0">
                <a:effectLst/>
                <a:latin typeface="Arial" panose="020B0604020202020204" pitchFamily="34" charset="0"/>
                <a:ea typeface="Calibri" panose="020F0502020204030204" pitchFamily="34" charset="0"/>
                <a:cs typeface="Arial" panose="020B0604020202020204" pitchFamily="34" charset="0"/>
              </a:rPr>
              <a:t>on</a:t>
            </a:r>
            <a:r>
              <a:rPr lang="en-GR" sz="1700" dirty="0">
                <a:effectLst/>
                <a:latin typeface="Arial" panose="020B0604020202020204" pitchFamily="34" charset="0"/>
                <a:ea typeface="Calibri" panose="020F0502020204030204" pitchFamily="34" charset="0"/>
                <a:cs typeface="Arial" panose="020B0604020202020204" pitchFamily="34" charset="0"/>
              </a:rPr>
              <a:t> the </a:t>
            </a:r>
            <a:r>
              <a:rPr lang="en-US" sz="1700" dirty="0">
                <a:effectLst/>
                <a:latin typeface="Arial" panose="020B0604020202020204" pitchFamily="34" charset="0"/>
                <a:ea typeface="Calibri" panose="020F0502020204030204" pitchFamily="34" charset="0"/>
                <a:cs typeface="Arial" panose="020B0604020202020204" pitchFamily="34" charset="0"/>
              </a:rPr>
              <a:t>ART total score [F(5, 464) = 52.444, p&lt; .001]. The Cronbach’s analysis returned a</a:t>
            </a:r>
            <a:r>
              <a:rPr lang="en-GR" sz="1700" dirty="0">
                <a:effectLst/>
                <a:latin typeface="Arial" panose="020B0604020202020204" pitchFamily="34" charset="0"/>
                <a:ea typeface="Calibri" panose="020F0502020204030204" pitchFamily="34" charset="0"/>
                <a:cs typeface="Arial" panose="020B0604020202020204" pitchFamily="34" charset="0"/>
              </a:rPr>
              <a:t> high internal consistency </a:t>
            </a:r>
            <a:r>
              <a:rPr lang="en-US" sz="1700" dirty="0">
                <a:effectLst/>
                <a:latin typeface="Arial" panose="020B0604020202020204" pitchFamily="34" charset="0"/>
                <a:ea typeface="Calibri" panose="020F0502020204030204" pitchFamily="34" charset="0"/>
                <a:cs typeface="Arial" panose="020B0604020202020204" pitchFamily="34" charset="0"/>
              </a:rPr>
              <a:t>of the test (</a:t>
            </a:r>
            <a:r>
              <a:rPr lang="en-GR" sz="1700" dirty="0">
                <a:effectLst/>
                <a:latin typeface="Arial" panose="020B0604020202020204" pitchFamily="34" charset="0"/>
                <a:ea typeface="Calibri" panose="020F0502020204030204" pitchFamily="34" charset="0"/>
                <a:cs typeface="Arial" panose="020B0604020202020204" pitchFamily="34" charset="0"/>
              </a:rPr>
              <a:t>a= 0</a:t>
            </a:r>
            <a:r>
              <a:rPr lang="en-US" sz="1700" dirty="0">
                <a:effectLst/>
                <a:latin typeface="Arial" panose="020B0604020202020204" pitchFamily="34" charset="0"/>
                <a:ea typeface="Calibri" panose="020F0502020204030204" pitchFamily="34" charset="0"/>
                <a:cs typeface="Arial" panose="020B0604020202020204" pitchFamily="34" charset="0"/>
              </a:rPr>
              <a:t>.838). The regression analysis showed that the the participants’ educational and cognitive level are significant predictors of the ART toral score (</a:t>
            </a:r>
            <a:r>
              <a:rPr lang="en-GR" sz="1700" dirty="0">
                <a:effectLst/>
                <a:latin typeface="Arial" panose="020B0604020202020204" pitchFamily="34" charset="0"/>
                <a:ea typeface="Calibri" panose="020F0502020204030204" pitchFamily="34" charset="0"/>
                <a:cs typeface="Arial" panose="020B0604020202020204" pitchFamily="34" charset="0"/>
              </a:rPr>
              <a:t>r</a:t>
            </a:r>
            <a:r>
              <a:rPr lang="en-GR" sz="1700" baseline="30000" dirty="0">
                <a:effectLst/>
                <a:latin typeface="Arial" panose="020B0604020202020204" pitchFamily="34" charset="0"/>
                <a:ea typeface="Calibri" panose="020F0502020204030204" pitchFamily="34" charset="0"/>
                <a:cs typeface="Arial" panose="020B0604020202020204" pitchFamily="34" charset="0"/>
              </a:rPr>
              <a:t>2</a:t>
            </a:r>
            <a:r>
              <a:rPr lang="en-GR" sz="1700" dirty="0">
                <a:effectLst/>
                <a:latin typeface="Arial" panose="020B0604020202020204" pitchFamily="34" charset="0"/>
                <a:ea typeface="Calibri" panose="020F0502020204030204" pitchFamily="34" charset="0"/>
                <a:cs typeface="Arial" panose="020B0604020202020204" pitchFamily="34" charset="0"/>
              </a:rPr>
              <a:t>= 0.487, p = 0.001</a:t>
            </a:r>
            <a:r>
              <a:rPr lang="en-US" sz="1700" dirty="0">
                <a:effectLst/>
                <a:latin typeface="Arial" panose="020B0604020202020204" pitchFamily="34" charset="0"/>
                <a:ea typeface="Calibri" panose="020F0502020204030204" pitchFamily="34" charset="0"/>
                <a:cs typeface="Arial" panose="020B0604020202020204" pitchFamily="34" charset="0"/>
              </a:rPr>
              <a:t>).</a:t>
            </a:r>
            <a:endParaRPr lang="en-GR" sz="17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0154940-9873-8B4A-8545-36D80FEAFF14}"/>
              </a:ext>
            </a:extLst>
          </p:cNvPr>
          <p:cNvSpPr txBox="1"/>
          <p:nvPr/>
        </p:nvSpPr>
        <p:spPr>
          <a:xfrm>
            <a:off x="1306306" y="5838559"/>
            <a:ext cx="10021330" cy="923330"/>
          </a:xfrm>
          <a:prstGeom prst="rect">
            <a:avLst/>
          </a:prstGeom>
          <a:noFill/>
        </p:spPr>
        <p:txBody>
          <a:bodyPr wrap="square" rtlCol="0">
            <a:spAutoFit/>
          </a:bodyPr>
          <a:lstStyle/>
          <a:p>
            <a:pPr algn="ctr"/>
            <a:r>
              <a:rPr lang="en-G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Conclusion</a:t>
            </a:r>
            <a:endParaRPr lang="el-GR"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ctr"/>
            <a:r>
              <a:rPr lang="en-GR" sz="1700" b="1" dirty="0">
                <a:effectLst/>
                <a:latin typeface="Arial" panose="020B0604020202020204" pitchFamily="34" charset="0"/>
                <a:ea typeface="Calibri" panose="020F0502020204030204" pitchFamily="34" charset="0"/>
              </a:rPr>
              <a:t>Given the results obtained, </a:t>
            </a:r>
            <a:r>
              <a:rPr lang="en-US" sz="1700" b="1" dirty="0">
                <a:effectLst/>
                <a:latin typeface="Arial" panose="020B0604020202020204" pitchFamily="34" charset="0"/>
                <a:ea typeface="Calibri" panose="020F0502020204030204" pitchFamily="34" charset="0"/>
              </a:rPr>
              <a:t>this pilot study shows that Greek version of the ART </a:t>
            </a:r>
            <a:r>
              <a:rPr lang="en-GR" sz="1700" b="1" dirty="0">
                <a:effectLst/>
                <a:latin typeface="Arial" panose="020B0604020202020204" pitchFamily="34" charset="0"/>
                <a:ea typeface="Calibri" panose="020F0502020204030204" pitchFamily="34" charset="0"/>
              </a:rPr>
              <a:t>appears to be a valid screening instrument, with high reliability in </a:t>
            </a:r>
            <a:r>
              <a:rPr lang="en-US" sz="1700" b="1" dirty="0">
                <a:effectLst/>
                <a:latin typeface="Arial" panose="020B0604020202020204" pitchFamily="34" charset="0"/>
                <a:ea typeface="Calibri" panose="020F0502020204030204" pitchFamily="34" charset="0"/>
              </a:rPr>
              <a:t>neurotypical </a:t>
            </a:r>
            <a:r>
              <a:rPr lang="en-GR" sz="1700" b="1" dirty="0">
                <a:effectLst/>
                <a:latin typeface="Arial" panose="020B0604020202020204" pitchFamily="34" charset="0"/>
                <a:ea typeface="Calibri" panose="020F0502020204030204" pitchFamily="34" charset="0"/>
              </a:rPr>
              <a:t>Greek populatio</a:t>
            </a:r>
            <a:r>
              <a:rPr lang="en-US" sz="1700" b="1" dirty="0">
                <a:effectLst/>
                <a:latin typeface="Arial" panose="020B0604020202020204" pitchFamily="34" charset="0"/>
                <a:ea typeface="Calibri" panose="020F0502020204030204" pitchFamily="34" charset="0"/>
              </a:rPr>
              <a:t>n</a:t>
            </a:r>
            <a:r>
              <a:rPr lang="en-US" sz="1700" b="1" dirty="0">
                <a:effectLst/>
                <a:latin typeface="Arial" panose="020B0604020202020204" pitchFamily="34" charset="0"/>
                <a:ea typeface="Calibri" panose="020F0502020204030204" pitchFamily="34" charset="0"/>
                <a:cs typeface="Times New Roman" panose="02020603050405020304" pitchFamily="18" charset="0"/>
              </a:rPr>
              <a:t>.</a:t>
            </a:r>
            <a:endParaRPr lang="en-GR" sz="17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6810100"/>
      </p:ext>
    </p:extLst>
  </p:cSld>
  <p:clrMapOvr>
    <a:masterClrMapping/>
  </p:clrMapOvr>
</p:sld>
</file>

<file path=ppt/theme/theme1.xml><?xml version="1.0" encoding="utf-8"?>
<a:theme xmlns:a="http://schemas.openxmlformats.org/drawingml/2006/main" name="Frosty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docProps/app.xml><?xml version="1.0" encoding="utf-8"?>
<Properties xmlns="http://schemas.openxmlformats.org/officeDocument/2006/extended-properties" xmlns:vt="http://schemas.openxmlformats.org/officeDocument/2006/docPropsVTypes">
  <TotalTime>179</TotalTime>
  <Words>446</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Avenir Next LT Pro</vt:lpstr>
      <vt:lpstr>Calibri</vt:lpstr>
      <vt:lpstr>Goudy Old Style</vt:lpstr>
      <vt:lpstr>Wingdings</vt:lpstr>
      <vt:lpstr>FrostyVTI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ΔΙΟΝΥΣΙΟΣ ΤΑΦΙΑΔΗΣ</dc:creator>
  <cp:lastModifiedBy>user</cp:lastModifiedBy>
  <cp:revision>4</cp:revision>
  <dcterms:created xsi:type="dcterms:W3CDTF">2024-02-21T08:05:35Z</dcterms:created>
  <dcterms:modified xsi:type="dcterms:W3CDTF">2024-02-27T11:29:53Z</dcterms:modified>
</cp:coreProperties>
</file>