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1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2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8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0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1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7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7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6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27-Feb-24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12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B9231A-B34B-4A29-A6AC-532E1EE8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C1AB935E-904C-8E0C-1DE2-BD3E5716DB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3436"/>
          <a:stretch/>
        </p:blipFill>
        <p:spPr>
          <a:xfrm>
            <a:off x="20" y="152"/>
            <a:ext cx="12191980" cy="6857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562436-A2B4-574E-8208-9DDAA6BB0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723" y="1025899"/>
            <a:ext cx="9006623" cy="646327"/>
          </a:xfrm>
        </p:spPr>
        <p:txBody>
          <a:bodyPr anchor="t">
            <a:normAutofit/>
          </a:bodyPr>
          <a:lstStyle/>
          <a:p>
            <a:pPr algn="ctr"/>
            <a:r>
              <a:rPr lang="en-US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R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 of Linguistics, School of Philology, Faculty of Philosophy, University of Ioannina, Greece</a:t>
            </a:r>
            <a:br>
              <a:rPr lang="en-GR" sz="1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R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 of Speech &amp; Language Therapy, School of Health Sciences, University of Ioannina, Ioannina, Greece</a:t>
            </a:r>
            <a:br>
              <a:rPr lang="en-GR" sz="1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R" sz="1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 of Health Sciences, Speech and Language Therapy, European University, Nicosia, Cyprus</a:t>
            </a:r>
            <a:endParaRPr lang="en-GR" sz="1100" dirty="0">
              <a:solidFill>
                <a:srgbClr val="FFFF0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A13EFD3-3C1F-4A46-97BB-BDA1C2D3C8A0}"/>
              </a:ext>
            </a:extLst>
          </p:cNvPr>
          <p:cNvSpPr txBox="1"/>
          <p:nvPr/>
        </p:nvSpPr>
        <p:spPr>
          <a:xfrm>
            <a:off x="346829" y="33567"/>
            <a:ext cx="11268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Greek versions of the Aphasia Rapid Test (ART) and the Quick Aphasia Battery (QAB): A pilot validation study with typical Bilingual Greek Speaking Adults</a:t>
            </a:r>
            <a:endParaRPr lang="en-G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Εικόνα 3" descr="Related image">
            <a:extLst>
              <a:ext uri="{FF2B5EF4-FFF2-40B4-BE49-F238E27FC236}">
                <a16:creationId xmlns:a16="http://schemas.microsoft.com/office/drawing/2014/main" id="{2333E24F-7CE6-874A-B7E7-76811E9508D2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45" y="103999"/>
            <a:ext cx="602871" cy="761700"/>
          </a:xfrm>
          <a:prstGeom prst="rect">
            <a:avLst/>
          </a:prstGeom>
          <a:ln>
            <a:noFill/>
          </a:ln>
          <a:effectLst>
            <a:outerShdw dir="5820000" sx="105000" sy="105000" algn="tr" rotWithShape="0">
              <a:prstClr val="black">
                <a:alpha val="29000"/>
              </a:prstClr>
            </a:outerShdw>
            <a:reflection blurRad="6350" stA="50000" endA="300" endPos="55000" dir="5400000" sy="-100000" algn="bl" rotWithShape="0"/>
          </a:effectLst>
        </p:spPr>
      </p:pic>
      <p:pic>
        <p:nvPicPr>
          <p:cNvPr id="24" name="Picture 4" descr="European University Cyprus - Posts | Facebook">
            <a:extLst>
              <a:ext uri="{FF2B5EF4-FFF2-40B4-BE49-F238E27FC236}">
                <a16:creationId xmlns:a16="http://schemas.microsoft.com/office/drawing/2014/main" id="{2B8B6591-D273-9D49-9060-A5FAE6809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576" y="115752"/>
            <a:ext cx="684094" cy="65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AD4070A-97F9-AF4B-9783-A8E7EB962068}"/>
              </a:ext>
            </a:extLst>
          </p:cNvPr>
          <p:cNvSpPr txBox="1"/>
          <p:nvPr/>
        </p:nvSpPr>
        <p:spPr>
          <a:xfrm>
            <a:off x="2062642" y="664551"/>
            <a:ext cx="8402594" cy="27699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R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Prentza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</a:t>
            </a:r>
            <a:r>
              <a:rPr lang="el-GR" sz="1200" b="1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R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Anyfantis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</a:t>
            </a:r>
            <a:r>
              <a:rPr lang="el-GR" sz="1200" b="1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R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Halil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</a:t>
            </a:r>
            <a:r>
              <a:rPr lang="el-GR" sz="1200" b="1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R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Christovasilis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R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l-GR" sz="1200" b="1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R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Voniati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</a:t>
            </a:r>
            <a:r>
              <a:rPr lang="en-GR" sz="12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R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Tafiadis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</a:t>
            </a:r>
            <a:r>
              <a:rPr lang="el-GR" sz="1200" b="1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R" sz="1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827E84-C1FF-5E4F-BFA5-C0DC4D3561A0}"/>
              </a:ext>
            </a:extLst>
          </p:cNvPr>
          <p:cNvSpPr txBox="1"/>
          <p:nvPr/>
        </p:nvSpPr>
        <p:spPr>
          <a:xfrm>
            <a:off x="10612687" y="656567"/>
            <a:ext cx="63243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R" b="1" dirty="0">
                <a:solidFill>
                  <a:srgbClr val="FFFF00"/>
                </a:solidFill>
              </a:rPr>
              <a:t>P10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3AE4D0-51BA-414F-A368-5F321738861B}"/>
              </a:ext>
            </a:extLst>
          </p:cNvPr>
          <p:cNvSpPr txBox="1"/>
          <p:nvPr/>
        </p:nvSpPr>
        <p:spPr>
          <a:xfrm>
            <a:off x="108292" y="1756575"/>
            <a:ext cx="2943022" cy="507831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</a:t>
            </a:r>
            <a:r>
              <a:rPr lang="en-GR" sz="1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ackground and goals of the study</a:t>
            </a:r>
          </a:p>
          <a:p>
            <a:pPr algn="ctr"/>
            <a:endParaRPr lang="en-US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has shown that bilingualism impacts positively on the linguistic and cognitive skills of b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 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neurotypical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individuals and those suffering from stroke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Although 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significant portion of the world’s population is bi-multilingual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 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research on the development and use proper assessments tools is scarce. Based on the above, t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 pilot study provides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evidence on the validation of the of the Greek versions of the 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 Aphasia Battery (QAB) and Aphasia Rapid Test (ART) 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neurotypical Greek-speaking </a:t>
            </a:r>
            <a:r>
              <a:rPr lang="en-US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bilingual adults</a:t>
            </a:r>
            <a:r>
              <a:rPr lang="en-GR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R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1D1784-C3E6-F748-970B-569931549D67}"/>
              </a:ext>
            </a:extLst>
          </p:cNvPr>
          <p:cNvSpPr txBox="1"/>
          <p:nvPr/>
        </p:nvSpPr>
        <p:spPr>
          <a:xfrm>
            <a:off x="3159586" y="1756575"/>
            <a:ext cx="2590610" cy="507831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R" sz="1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 and Methods</a:t>
            </a:r>
            <a:r>
              <a:rPr lang="en-G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R" sz="18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150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neurotypical adults [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75 monolinguals, 41 Bilinguals in Greek-Vlach Aromanian (GR-VA) and 24 Bilinguals in Greek-</a:t>
            </a:r>
            <a:r>
              <a:rPr lang="en-US" sz="1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Pomak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(GR-PMK)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 included in this study. All participants had a clean of history of cognitive-communication disorders and were examined on the Greek version of QAB and ART. 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Furthermore, the Montreal Cognitive Assessment (MoCA) was u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measure the sample's mental and cognitive health.</a:t>
            </a:r>
            <a:endParaRPr lang="en-G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320054-1A5C-2B49-829A-B66CA88983EA}"/>
              </a:ext>
            </a:extLst>
          </p:cNvPr>
          <p:cNvSpPr txBox="1"/>
          <p:nvPr/>
        </p:nvSpPr>
        <p:spPr>
          <a:xfrm>
            <a:off x="5858468" y="1756575"/>
            <a:ext cx="4001149" cy="504753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R" sz="1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endParaRPr lang="en-GR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Statistically significant differences were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detected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between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three sub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groups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QAB A total score [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F(4, 147) = 19.768, p&lt; .001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],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QAB B total score [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F(4, 147) = 21.402, p&lt; .001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 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QAB C total score [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F(4, 147) = 24.934, p&lt; .001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 total score [F(4, 147) = 7.466, p= .001] with monolingual performing the best. The analysis also returned a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high internal consistency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QAB (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Cronbach's a= 0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.846) and for the ART (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Cronbach's a= 0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.821). The regression analysis showed that the participants’ educational and cognitive level were generally significant predictors of ART and QAB performance (ART total score = 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GR" sz="16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0.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190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 = 0.001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QAB A total score =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</a:t>
            </a:r>
            <a:r>
              <a:rPr lang="en-GR" sz="16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0.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064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0.00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5, QAB B total score = 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GR" sz="16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0.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111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0.001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QAB C total score 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GR" sz="16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0.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012</a:t>
            </a:r>
            <a:r>
              <a:rPr lang="en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NS).</a:t>
            </a:r>
            <a:endParaRPr lang="en-G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F93653-79F1-414A-9099-96F5E6B99A47}"/>
              </a:ext>
            </a:extLst>
          </p:cNvPr>
          <p:cNvSpPr txBox="1"/>
          <p:nvPr/>
        </p:nvSpPr>
        <p:spPr>
          <a:xfrm>
            <a:off x="9943948" y="2334252"/>
            <a:ext cx="2163720" cy="307776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R" sz="1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</a:t>
            </a:r>
            <a:r>
              <a:rPr lang="en-GR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findings imply that bilingual speakers did not outperformed monolinguals in terms of success rates. In conclusion, this pilot study indicates that QAB and ART seem to be a reliable and valid assessment.</a:t>
            </a:r>
            <a:endParaRPr lang="en-G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440047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534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Grandview Display</vt:lpstr>
      <vt:lpstr>DashVTI</vt:lpstr>
      <vt:lpstr>1 Department of Linguistics, School of Philology, Faculty of Philosophy, University of Ioannina, Greece 2 Department of Speech &amp; Language Therapy, School of Health Sciences, University of Ioannina, Ioannina, Greece 3 Department of Health Sciences, Speech and Language Therapy, European University, Nicosia, Cyprus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Department of Linguistics, School of Philology, Faculty of Philosophy, University of Ioannina, Greece 2 Department of Speech &amp; Language Therapy, School of Health Sciences, University of Ioannina, Ioannina, Greece 3 Department of Health Sciences, Speech and Language Therapy, European University, Nicosia, Cyprus</dc:title>
  <dc:creator>ΔΙΟΝΥΣΙΟΣ ΤΑΦΙΑΔΗΣ</dc:creator>
  <cp:lastModifiedBy>user</cp:lastModifiedBy>
  <cp:revision>3</cp:revision>
  <dcterms:created xsi:type="dcterms:W3CDTF">2024-02-21T11:01:00Z</dcterms:created>
  <dcterms:modified xsi:type="dcterms:W3CDTF">2024-02-27T11:30:43Z</dcterms:modified>
</cp:coreProperties>
</file>