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1" r:id="rId1"/>
  </p:sldMasterIdLst>
  <p:sldIdLst>
    <p:sldId id="256" r:id="rId2"/>
  </p:sldIdLst>
  <p:sldSz cx="43891200" cy="21945600"/>
  <p:notesSz cx="7004050" cy="9283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3C4"/>
    <a:srgbClr val="0066FF"/>
    <a:srgbClr val="6699FF"/>
    <a:srgbClr val="3399FF"/>
    <a:srgbClr val="640021"/>
    <a:srgbClr val="003A74"/>
    <a:srgbClr val="FFFF66"/>
    <a:srgbClr val="366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92A39A-8C46-F1D0-FF12-5DBEA0C9674C}" v="297" dt="2024-02-23T14:39:20.211"/>
    <p1510:client id="{C302D99D-C51F-9D48-8143-F14E303A6148}" v="89" dt="2024-02-22T19:03:49.665"/>
    <p1510:client id="{ECC7A773-9F63-0526-C159-9D75C4AF708E}" v="7" dt="2024-02-23T15:35:43.3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597" autoAdjust="0"/>
    <p:restoredTop sz="94676" autoAdjust="0"/>
  </p:normalViewPr>
  <p:slideViewPr>
    <p:cSldViewPr>
      <p:cViewPr varScale="1">
        <p:scale>
          <a:sx n="35" d="100"/>
          <a:sy n="35" d="100"/>
        </p:scale>
        <p:origin x="594" y="78"/>
      </p:cViewPr>
      <p:guideLst>
        <p:guide orient="horz" pos="6912"/>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8704006" y="2567355"/>
            <a:ext cx="31093463" cy="8132579"/>
          </a:xfrm>
        </p:spPr>
        <p:txBody>
          <a:bodyPr bIns="0" anchor="b">
            <a:normAutofit/>
          </a:bodyPr>
          <a:lstStyle>
            <a:lvl1pPr algn="l">
              <a:defRPr sz="2112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8704008" y="11299855"/>
            <a:ext cx="31093459" cy="3128387"/>
          </a:xfrm>
        </p:spPr>
        <p:txBody>
          <a:bodyPr tIns="91440" bIns="91440">
            <a:normAutofit/>
          </a:bodyPr>
          <a:lstStyle>
            <a:lvl1pPr marL="0" indent="0" algn="l">
              <a:buNone/>
              <a:defRPr sz="5760" b="0" cap="all" baseline="0">
                <a:solidFill>
                  <a:schemeClr val="tx1"/>
                </a:solidFill>
              </a:defRPr>
            </a:lvl1pPr>
            <a:lvl2pPr marL="1463040" indent="0" algn="ctr">
              <a:buNone/>
              <a:defRPr sz="576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27-Feb-24</a:t>
            </a:fld>
            <a:endParaRPr lang="en-US" dirty="0"/>
          </a:p>
        </p:txBody>
      </p:sp>
      <p:sp>
        <p:nvSpPr>
          <p:cNvPr id="5" name="Footer Placeholder 4"/>
          <p:cNvSpPr>
            <a:spLocks noGrp="1"/>
          </p:cNvSpPr>
          <p:nvPr>
            <p:ph type="ftr" sz="quarter" idx="11"/>
          </p:nvPr>
        </p:nvSpPr>
        <p:spPr>
          <a:xfrm>
            <a:off x="8699402" y="1053784"/>
            <a:ext cx="17906094" cy="989443"/>
          </a:xfrm>
        </p:spPr>
        <p:txBody>
          <a:bodyPr/>
          <a:lstStyle/>
          <a:p>
            <a:r>
              <a:rPr lang="en-US"/>
              <a:t>
              </a:t>
            </a:r>
            <a:endParaRPr lang="en-US" dirty="0"/>
          </a:p>
        </p:txBody>
      </p:sp>
      <p:sp>
        <p:nvSpPr>
          <p:cNvPr id="6" name="Slide Number Placeholder 5"/>
          <p:cNvSpPr>
            <a:spLocks noGrp="1"/>
          </p:cNvSpPr>
          <p:nvPr>
            <p:ph type="sldNum" sz="quarter" idx="12"/>
          </p:nvPr>
        </p:nvSpPr>
        <p:spPr>
          <a:xfrm>
            <a:off x="5175592" y="2556713"/>
            <a:ext cx="2919668" cy="1611450"/>
          </a:xfrm>
        </p:spPr>
        <p:txBody>
          <a:bodyPr/>
          <a:lstStyle/>
          <a:p>
            <a:fld id="{6D22F896-40B5-4ADD-8801-0D06FADFA095}" type="slidenum">
              <a:rPr lang="en-US" smtClean="0"/>
              <a:t>‹#›</a:t>
            </a:fld>
            <a:endParaRPr lang="en-US" dirty="0"/>
          </a:p>
        </p:txBody>
      </p:sp>
      <p:cxnSp>
        <p:nvCxnSpPr>
          <p:cNvPr id="15" name="Straight Connector 14"/>
          <p:cNvCxnSpPr/>
          <p:nvPr/>
        </p:nvCxnSpPr>
        <p:spPr>
          <a:xfrm>
            <a:off x="8704008" y="11291334"/>
            <a:ext cx="3109345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29006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27-Feb-24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26" name="Straight Connector 25"/>
          <p:cNvCxnSpPr/>
          <p:nvPr/>
        </p:nvCxnSpPr>
        <p:spPr>
          <a:xfrm>
            <a:off x="5234026" y="5910682"/>
            <a:ext cx="3458707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82037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980800" y="2556715"/>
            <a:ext cx="5816671" cy="14911645"/>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5200819" y="2556715"/>
            <a:ext cx="28183788" cy="14911645"/>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27-Feb-24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33980800" y="2556715"/>
            <a:ext cx="0" cy="14911645"/>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88544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4" name="Instructions"/>
          <p:cNvSpPr/>
          <p:nvPr userDrawn="1"/>
        </p:nvSpPr>
        <p:spPr>
          <a:xfrm>
            <a:off x="-7498080" y="0"/>
            <a:ext cx="6949440" cy="21945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6893" tIns="146893" rIns="146893" bIns="146893"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544"/>
              </a:spcAft>
            </a:pPr>
            <a:r>
              <a:rPr lang="en-US" sz="5400" dirty="0">
                <a:solidFill>
                  <a:srgbClr val="7F7F7F"/>
                </a:solidFill>
                <a:latin typeface="Calibri" pitchFamily="34" charset="0"/>
                <a:cs typeface="Calibri" panose="020F0502020204030204" pitchFamily="34" charset="0"/>
              </a:rPr>
              <a:t>Poster Print Size:</a:t>
            </a:r>
            <a:endParaRPr sz="5400" dirty="0">
              <a:solidFill>
                <a:srgbClr val="7F7F7F"/>
              </a:solidFill>
              <a:latin typeface="Calibri" pitchFamily="34" charset="0"/>
              <a:cs typeface="Calibri" panose="020F0502020204030204" pitchFamily="34" charset="0"/>
            </a:endParaRPr>
          </a:p>
          <a:p>
            <a:pPr lvl="0">
              <a:spcBef>
                <a:spcPts val="0"/>
              </a:spcBef>
              <a:spcAft>
                <a:spcPts val="1544"/>
              </a:spcAft>
            </a:pPr>
            <a:r>
              <a:rPr lang="en-US" sz="3200" dirty="0">
                <a:solidFill>
                  <a:srgbClr val="7F7F7F"/>
                </a:solidFill>
                <a:latin typeface="Calibri" pitchFamily="34" charset="0"/>
                <a:cs typeface="Calibri" panose="020F0502020204030204" pitchFamily="34" charset="0"/>
              </a:rPr>
              <a:t>This poster template is 24” high by 48” wide .</a:t>
            </a:r>
            <a:r>
              <a:rPr lang="en-US" sz="3200" baseline="0" dirty="0">
                <a:solidFill>
                  <a:srgbClr val="7F7F7F"/>
                </a:solidFill>
                <a:latin typeface="Calibri" pitchFamily="34" charset="0"/>
                <a:cs typeface="Calibri" panose="020F0502020204030204" pitchFamily="34" charset="0"/>
              </a:rPr>
              <a:t> </a:t>
            </a:r>
            <a:r>
              <a:rPr lang="en-US" sz="3200" dirty="0">
                <a:solidFill>
                  <a:srgbClr val="7F7F7F"/>
                </a:solidFill>
                <a:latin typeface="Calibri" pitchFamily="34" charset="0"/>
                <a:cs typeface="Calibri" panose="020F0502020204030204" pitchFamily="34" charset="0"/>
              </a:rPr>
              <a:t>It can be used to print any poster with a 1:2 aspect ratio including 30x60, 36x72, 42x84, and 48x96. </a:t>
            </a:r>
          </a:p>
          <a:p>
            <a:pPr lvl="0">
              <a:spcBef>
                <a:spcPts val="0"/>
              </a:spcBef>
              <a:spcAft>
                <a:spcPts val="1544"/>
              </a:spcAft>
            </a:pPr>
            <a:r>
              <a:rPr lang="en-US" sz="5400" dirty="0">
                <a:solidFill>
                  <a:srgbClr val="7F7F7F"/>
                </a:solidFill>
                <a:latin typeface="Calibri" pitchFamily="34" charset="0"/>
                <a:cs typeface="Calibri" panose="020F0502020204030204" pitchFamily="34" charset="0"/>
              </a:rPr>
              <a:t>Placeholders</a:t>
            </a:r>
            <a:r>
              <a:rPr sz="5400" dirty="0">
                <a:solidFill>
                  <a:srgbClr val="7F7F7F"/>
                </a:solidFill>
                <a:latin typeface="Calibri" pitchFamily="34" charset="0"/>
                <a:cs typeface="Calibri" panose="020F0502020204030204" pitchFamily="34" charset="0"/>
              </a:rPr>
              <a:t>:</a:t>
            </a:r>
          </a:p>
          <a:p>
            <a:pPr lvl="0">
              <a:spcBef>
                <a:spcPts val="0"/>
              </a:spcBef>
              <a:spcAft>
                <a:spcPts val="1544"/>
              </a:spcAft>
            </a:pPr>
            <a:r>
              <a:rPr sz="3200" dirty="0">
                <a:solidFill>
                  <a:srgbClr val="7F7F7F"/>
                </a:solidFill>
                <a:latin typeface="Calibri" pitchFamily="34" charset="0"/>
                <a:cs typeface="Calibri" panose="020F0502020204030204" pitchFamily="34" charset="0"/>
              </a:rPr>
              <a:t>The </a:t>
            </a:r>
            <a:r>
              <a:rPr lang="en-US" sz="3200" dirty="0">
                <a:solidFill>
                  <a:srgbClr val="7F7F7F"/>
                </a:solidFill>
                <a:latin typeface="Calibri" pitchFamily="34" charset="0"/>
                <a:cs typeface="Calibri" panose="020F0502020204030204" pitchFamily="34" charset="0"/>
              </a:rPr>
              <a:t>various elements included</a:t>
            </a:r>
            <a:r>
              <a:rPr sz="3200" dirty="0">
                <a:solidFill>
                  <a:srgbClr val="7F7F7F"/>
                </a:solidFill>
                <a:latin typeface="Calibri" pitchFamily="34" charset="0"/>
                <a:cs typeface="Calibri" panose="020F0502020204030204" pitchFamily="34" charset="0"/>
              </a:rPr>
              <a:t> in this </a:t>
            </a:r>
            <a:r>
              <a:rPr lang="en-US" sz="3200" dirty="0">
                <a:solidFill>
                  <a:srgbClr val="7F7F7F"/>
                </a:solidFill>
                <a:latin typeface="Calibri" pitchFamily="34" charset="0"/>
                <a:cs typeface="Calibri" panose="020F0502020204030204" pitchFamily="34" charset="0"/>
              </a:rPr>
              <a:t>poster are ones</a:t>
            </a:r>
            <a:r>
              <a:rPr lang="en-US" sz="3200" baseline="0" dirty="0">
                <a:solidFill>
                  <a:srgbClr val="7F7F7F"/>
                </a:solidFill>
                <a:latin typeface="Calibri" pitchFamily="34" charset="0"/>
                <a:cs typeface="Calibri" panose="020F0502020204030204" pitchFamily="34" charset="0"/>
              </a:rPr>
              <a:t> we often see in medical, research, and scientific posters.</a:t>
            </a:r>
            <a:r>
              <a:rPr sz="3200" dirty="0">
                <a:solidFill>
                  <a:srgbClr val="7F7F7F"/>
                </a:solidFill>
                <a:latin typeface="Calibri" pitchFamily="34" charset="0"/>
                <a:cs typeface="Calibri" panose="020F0502020204030204" pitchFamily="34" charset="0"/>
              </a:rPr>
              <a:t> </a:t>
            </a:r>
            <a:r>
              <a:rPr lang="en-US" sz="3200" dirty="0">
                <a:solidFill>
                  <a:srgbClr val="7F7F7F"/>
                </a:solidFill>
                <a:latin typeface="Calibri" pitchFamily="34" charset="0"/>
                <a:cs typeface="Calibri" panose="020F0502020204030204" pitchFamily="34" charset="0"/>
              </a:rPr>
              <a:t>Feel</a:t>
            </a:r>
            <a:r>
              <a:rPr lang="en-US" sz="32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544"/>
              </a:spcAft>
            </a:pPr>
            <a:r>
              <a:rPr lang="en-US" sz="5400" dirty="0">
                <a:solidFill>
                  <a:srgbClr val="7F7F7F"/>
                </a:solidFill>
                <a:latin typeface="Calibri" pitchFamily="34" charset="0"/>
                <a:cs typeface="Calibri" panose="020F0502020204030204" pitchFamily="34" charset="0"/>
              </a:rPr>
              <a:t>Image</a:t>
            </a:r>
            <a:r>
              <a:rPr lang="en-US" sz="5400" baseline="0" dirty="0">
                <a:solidFill>
                  <a:srgbClr val="7F7F7F"/>
                </a:solidFill>
                <a:latin typeface="Calibri" pitchFamily="34" charset="0"/>
                <a:cs typeface="Calibri" panose="020F0502020204030204" pitchFamily="34" charset="0"/>
              </a:rPr>
              <a:t> Quality</a:t>
            </a:r>
            <a:r>
              <a:rPr lang="en-US" sz="5400" dirty="0">
                <a:solidFill>
                  <a:srgbClr val="7F7F7F"/>
                </a:solidFill>
                <a:latin typeface="Calibri" pitchFamily="34" charset="0"/>
                <a:cs typeface="Calibri" panose="020F0502020204030204" pitchFamily="34" charset="0"/>
              </a:rPr>
              <a:t>:</a:t>
            </a:r>
          </a:p>
          <a:p>
            <a:pPr lvl="0">
              <a:spcBef>
                <a:spcPts val="0"/>
              </a:spcBef>
              <a:spcAft>
                <a:spcPts val="1544"/>
              </a:spcAft>
            </a:pPr>
            <a:r>
              <a:rPr lang="en-US" sz="3200" dirty="0">
                <a:solidFill>
                  <a:srgbClr val="7F7F7F"/>
                </a:solidFill>
                <a:latin typeface="Calibri" pitchFamily="34" charset="0"/>
                <a:cs typeface="Calibri" panose="020F0502020204030204" pitchFamily="34" charset="0"/>
              </a:rPr>
              <a:t>You can place digital photos or logo art in your poster file by selecting the </a:t>
            </a:r>
            <a:r>
              <a:rPr lang="en-US" sz="3200" b="1" dirty="0">
                <a:solidFill>
                  <a:srgbClr val="7F7F7F"/>
                </a:solidFill>
                <a:latin typeface="Calibri" pitchFamily="34" charset="0"/>
                <a:cs typeface="Calibri" panose="020F0502020204030204" pitchFamily="34" charset="0"/>
              </a:rPr>
              <a:t>Insert, Picture</a:t>
            </a:r>
            <a:r>
              <a:rPr lang="en-US" sz="32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3200" b="1" dirty="0">
                <a:solidFill>
                  <a:srgbClr val="7F7F7F"/>
                </a:solidFill>
                <a:latin typeface="Calibri" pitchFamily="34" charset="0"/>
                <a:cs typeface="Calibri" panose="020F0502020204030204" pitchFamily="34" charset="0"/>
              </a:rPr>
              <a:t>150-200 pixels per inch in their final printed size</a:t>
            </a:r>
            <a:r>
              <a:rPr lang="en-US" sz="3200" dirty="0">
                <a:solidFill>
                  <a:srgbClr val="7F7F7F"/>
                </a:solidFill>
                <a:latin typeface="Calibri" pitchFamily="34" charset="0"/>
                <a:cs typeface="Calibri" panose="020F0502020204030204" pitchFamily="34" charset="0"/>
              </a:rPr>
              <a:t>. For instance, a 1600 x 1200 pixel</a:t>
            </a:r>
            <a:r>
              <a:rPr lang="en-US" sz="3200" baseline="0" dirty="0">
                <a:solidFill>
                  <a:srgbClr val="7F7F7F"/>
                </a:solidFill>
                <a:latin typeface="Calibri" pitchFamily="34" charset="0"/>
                <a:cs typeface="Calibri" panose="020F0502020204030204" pitchFamily="34" charset="0"/>
              </a:rPr>
              <a:t> photo will usually look fine up to </a:t>
            </a:r>
            <a:r>
              <a:rPr lang="en-US" sz="3200" dirty="0">
                <a:solidFill>
                  <a:srgbClr val="7F7F7F"/>
                </a:solidFill>
                <a:latin typeface="Calibri" pitchFamily="34" charset="0"/>
                <a:cs typeface="Calibri" panose="020F0502020204030204" pitchFamily="34" charset="0"/>
              </a:rPr>
              <a:t>8“-10” wide on your printed poster.</a:t>
            </a:r>
          </a:p>
          <a:p>
            <a:pPr lvl="0">
              <a:spcBef>
                <a:spcPts val="0"/>
              </a:spcBef>
              <a:spcAft>
                <a:spcPts val="1544"/>
              </a:spcAft>
            </a:pPr>
            <a:r>
              <a:rPr lang="en-US" sz="32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544"/>
              </a:spcAft>
            </a:pPr>
            <a:r>
              <a:rPr lang="en-US" sz="32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544"/>
              </a:spcAft>
            </a:pPr>
            <a:br>
              <a:rPr lang="en-US" sz="2800" dirty="0">
                <a:solidFill>
                  <a:srgbClr val="7F7F7F"/>
                </a:solidFill>
                <a:latin typeface="Calibri" pitchFamily="34" charset="0"/>
                <a:cs typeface="Calibri" panose="020F0502020204030204" pitchFamily="34" charset="0"/>
              </a:rPr>
            </a:br>
            <a:r>
              <a:rPr lang="en-US" sz="2800" dirty="0">
                <a:solidFill>
                  <a:srgbClr val="7F7F7F"/>
                </a:solidFill>
                <a:latin typeface="Calibri" pitchFamily="34" charset="0"/>
                <a:cs typeface="Calibri" panose="020F0502020204030204" pitchFamily="34" charset="0"/>
              </a:rPr>
              <a:t>[This sidebar area does not print.]</a:t>
            </a:r>
          </a:p>
        </p:txBody>
      </p:sp>
      <p:grpSp>
        <p:nvGrpSpPr>
          <p:cNvPr id="5" name="Group 4"/>
          <p:cNvGrpSpPr/>
          <p:nvPr userDrawn="1"/>
        </p:nvGrpSpPr>
        <p:grpSpPr>
          <a:xfrm>
            <a:off x="44439840" y="0"/>
            <a:ext cx="6949440" cy="21945600"/>
            <a:chOff x="33832800" y="0"/>
            <a:chExt cx="12801600" cy="43891200"/>
          </a:xfrm>
        </p:grpSpPr>
        <p:sp>
          <p:nvSpPr>
            <p:cNvPr id="6"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544"/>
                </a:spcAft>
              </a:pPr>
              <a:r>
                <a:rPr lang="en-US" sz="5400" dirty="0">
                  <a:solidFill>
                    <a:schemeClr val="bg1">
                      <a:lumMod val="50000"/>
                    </a:schemeClr>
                  </a:solidFill>
                  <a:latin typeface="Calibri" pitchFamily="34" charset="0"/>
                  <a:cs typeface="Calibri" panose="020F0502020204030204" pitchFamily="34" charset="0"/>
                </a:rPr>
                <a:t>Change</a:t>
              </a:r>
              <a:r>
                <a:rPr lang="en-US" sz="5400" baseline="0" dirty="0">
                  <a:solidFill>
                    <a:schemeClr val="bg1">
                      <a:lumMod val="50000"/>
                    </a:schemeClr>
                  </a:solidFill>
                  <a:latin typeface="Calibri" pitchFamily="34" charset="0"/>
                  <a:cs typeface="Calibri" panose="020F0502020204030204" pitchFamily="34" charset="0"/>
                </a:rPr>
                <a:t> Color Theme</a:t>
              </a:r>
              <a:r>
                <a:rPr lang="en-US" sz="5400" dirty="0">
                  <a:solidFill>
                    <a:schemeClr val="bg1">
                      <a:lumMod val="50000"/>
                    </a:schemeClr>
                  </a:solidFill>
                  <a:latin typeface="Calibri" pitchFamily="34" charset="0"/>
                  <a:cs typeface="Calibri" panose="020F0502020204030204" pitchFamily="34" charset="0"/>
                </a:rPr>
                <a:t>:</a:t>
              </a:r>
              <a:endParaRPr sz="540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r>
                <a:rPr lang="en-US" sz="32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32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544"/>
                </a:spcAft>
              </a:pPr>
              <a:r>
                <a:rPr lang="en-US" sz="3200" baseline="0" dirty="0">
                  <a:solidFill>
                    <a:schemeClr val="bg1">
                      <a:lumMod val="50000"/>
                    </a:schemeClr>
                  </a:solidFill>
                  <a:latin typeface="Calibri" pitchFamily="34" charset="0"/>
                  <a:cs typeface="Calibri" panose="020F0502020204030204" pitchFamily="34" charset="0"/>
                </a:rPr>
                <a:t>To change the color theme, select the </a:t>
              </a:r>
              <a:r>
                <a:rPr lang="en-US" sz="3200" b="1" baseline="0" dirty="0">
                  <a:solidFill>
                    <a:schemeClr val="bg1">
                      <a:lumMod val="50000"/>
                    </a:schemeClr>
                  </a:solidFill>
                  <a:latin typeface="Calibri" pitchFamily="34" charset="0"/>
                  <a:cs typeface="Calibri" panose="020F0502020204030204" pitchFamily="34" charset="0"/>
                </a:rPr>
                <a:t>Design</a:t>
              </a:r>
              <a:r>
                <a:rPr lang="en-US" sz="3200" baseline="0" dirty="0">
                  <a:solidFill>
                    <a:schemeClr val="bg1">
                      <a:lumMod val="50000"/>
                    </a:schemeClr>
                  </a:solidFill>
                  <a:latin typeface="Calibri" pitchFamily="34" charset="0"/>
                  <a:cs typeface="Calibri" panose="020F0502020204030204" pitchFamily="34" charset="0"/>
                </a:rPr>
                <a:t> tab, then select the </a:t>
              </a:r>
              <a:r>
                <a:rPr lang="en-US" sz="3200" b="1" baseline="0" dirty="0">
                  <a:solidFill>
                    <a:schemeClr val="bg1">
                      <a:lumMod val="50000"/>
                    </a:schemeClr>
                  </a:solidFill>
                  <a:latin typeface="Calibri" pitchFamily="34" charset="0"/>
                  <a:cs typeface="Calibri" panose="020F0502020204030204" pitchFamily="34" charset="0"/>
                </a:rPr>
                <a:t>Colors</a:t>
              </a:r>
              <a:r>
                <a:rPr lang="en-US" sz="32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r>
                <a:rPr lang="en-US" sz="32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544"/>
                </a:spcAft>
              </a:pPr>
              <a:r>
                <a:rPr lang="en-US" sz="54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544"/>
                </a:spcAft>
              </a:pPr>
              <a:r>
                <a:rPr lang="en-US" sz="3200" dirty="0">
                  <a:solidFill>
                    <a:schemeClr val="bg1">
                      <a:lumMod val="50000"/>
                    </a:schemeClr>
                  </a:solidFill>
                  <a:latin typeface="Calibri" pitchFamily="34" charset="0"/>
                  <a:cs typeface="Calibri" panose="020F0502020204030204" pitchFamily="34" charset="0"/>
                </a:rPr>
                <a:t>Once your poster file is ready, visit</a:t>
              </a:r>
              <a:r>
                <a:rPr lang="en-US" sz="3200" baseline="0" dirty="0">
                  <a:solidFill>
                    <a:schemeClr val="bg1">
                      <a:lumMod val="50000"/>
                    </a:schemeClr>
                  </a:solidFill>
                  <a:latin typeface="Calibri" pitchFamily="34" charset="0"/>
                  <a:cs typeface="Calibri" panose="020F0502020204030204" pitchFamily="34" charset="0"/>
                </a:rPr>
                <a:t> </a:t>
              </a:r>
              <a:r>
                <a:rPr lang="en-US" sz="3200" b="1" baseline="0" dirty="0">
                  <a:solidFill>
                    <a:schemeClr val="bg1">
                      <a:lumMod val="50000"/>
                    </a:schemeClr>
                  </a:solidFill>
                  <a:latin typeface="Calibri" pitchFamily="34" charset="0"/>
                  <a:cs typeface="Calibri" panose="020F0502020204030204" pitchFamily="34" charset="0"/>
                </a:rPr>
                <a:t>www.genigraphics.com</a:t>
              </a:r>
              <a:r>
                <a:rPr lang="en-US" sz="32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544"/>
                </a:spcAft>
              </a:pPr>
              <a:r>
                <a:rPr lang="en-US" sz="32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32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3200" baseline="0" dirty="0">
                  <a:solidFill>
                    <a:schemeClr val="bg1">
                      <a:lumMod val="50000"/>
                    </a:schemeClr>
                  </a:solidFill>
                  <a:latin typeface="Calibri" pitchFamily="34" charset="0"/>
                  <a:cs typeface="Calibri" panose="020F0502020204030204" pitchFamily="34" charset="0"/>
                </a:rPr>
                <a:t>US and Canada:  1-800-790-4001</a:t>
              </a:r>
              <a:br>
                <a:rPr lang="en-US" sz="3200" baseline="0" dirty="0">
                  <a:solidFill>
                    <a:schemeClr val="bg1">
                      <a:lumMod val="50000"/>
                    </a:schemeClr>
                  </a:solidFill>
                  <a:latin typeface="Calibri" pitchFamily="34" charset="0"/>
                  <a:cs typeface="Calibri" panose="020F0502020204030204" pitchFamily="34" charset="0"/>
                </a:rPr>
              </a:br>
              <a:r>
                <a:rPr lang="en-US" sz="32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2800" dirty="0">
                  <a:solidFill>
                    <a:schemeClr val="bg1">
                      <a:lumMod val="50000"/>
                    </a:schemeClr>
                  </a:solidFill>
                  <a:latin typeface="Calibri" pitchFamily="34" charset="0"/>
                  <a:cs typeface="Calibri" panose="020F0502020204030204" pitchFamily="34" charset="0"/>
                </a:rPr>
              </a:br>
              <a:r>
                <a:rPr lang="en-US" sz="2800" dirty="0">
                  <a:solidFill>
                    <a:schemeClr val="bg1">
                      <a:lumMod val="50000"/>
                    </a:schemeClr>
                  </a:solidFill>
                  <a:latin typeface="Calibri" pitchFamily="34" charset="0"/>
                  <a:cs typeface="Calibri" panose="020F0502020204030204" pitchFamily="34" charset="0"/>
                </a:rPr>
                <a:t>[This sidebar area does not print.]</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107874"/>
              <a:ext cx="11904515" cy="10246926"/>
            </a:xfrm>
            <a:prstGeom prst="rect">
              <a:avLst/>
            </a:prstGeom>
          </p:spPr>
        </p:pic>
      </p:grpSp>
    </p:spTree>
    <p:extLst>
      <p:ext uri="{BB962C8B-B14F-4D97-AF65-F5344CB8AC3E}">
        <p14:creationId xmlns:p14="http://schemas.microsoft.com/office/powerpoint/2010/main" val="3078679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27-Feb-24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5234026" y="5910682"/>
            <a:ext cx="3458707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76582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5235261" y="5619616"/>
            <a:ext cx="31115354" cy="6041440"/>
          </a:xfrm>
        </p:spPr>
        <p:txBody>
          <a:bodyPr anchor="b">
            <a:normAutofit/>
          </a:bodyPr>
          <a:lstStyle>
            <a:lvl1pPr algn="l">
              <a:defRPr sz="1152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235260" y="12179826"/>
            <a:ext cx="31069606" cy="3241373"/>
          </a:xfrm>
        </p:spPr>
        <p:txBody>
          <a:bodyPr tIns="91440">
            <a:normAutofit/>
          </a:bodyPr>
          <a:lstStyle>
            <a:lvl1pPr marL="0" indent="0" algn="l">
              <a:buNone/>
              <a:defRPr sz="5760">
                <a:solidFill>
                  <a:schemeClr val="tx1"/>
                </a:solidFill>
              </a:defRPr>
            </a:lvl1pPr>
            <a:lvl2pPr marL="1463040" indent="0">
              <a:buNone/>
              <a:defRPr sz="576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3E5059C3-6A89-4494-99FF-5A4D6FFD50EB}" type="datetimeFigureOut">
              <a:rPr lang="en-US" smtClean="0"/>
              <a:t>27-Feb-24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5235260" y="12175952"/>
            <a:ext cx="3106960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7698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5217183" y="2575646"/>
            <a:ext cx="34580286" cy="3389776"/>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5210392" y="6434811"/>
            <a:ext cx="16722547" cy="1103550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23089576" y="6455498"/>
            <a:ext cx="16722547" cy="1101286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27-Feb-24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5" name="Straight Connector 34"/>
          <p:cNvCxnSpPr/>
          <p:nvPr/>
        </p:nvCxnSpPr>
        <p:spPr>
          <a:xfrm>
            <a:off x="5234026" y="5910682"/>
            <a:ext cx="3458707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66259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5209889" y="2573323"/>
            <a:ext cx="34587580" cy="3380221"/>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209888" y="6462558"/>
            <a:ext cx="16722547" cy="2566218"/>
          </a:xfrm>
        </p:spPr>
        <p:txBody>
          <a:bodyPr anchor="b">
            <a:normAutofit/>
          </a:bodyPr>
          <a:lstStyle>
            <a:lvl1pPr marL="0" indent="0">
              <a:lnSpc>
                <a:spcPct val="100000"/>
              </a:lnSpc>
              <a:buNone/>
              <a:defRPr sz="7040" b="0" cap="all" baseline="0">
                <a:solidFill>
                  <a:schemeClr val="accent1"/>
                </a:solidFill>
              </a:defRPr>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l-GR"/>
              <a:t>Στυλ κειμένου υποδείγματος</a:t>
            </a:r>
          </a:p>
        </p:txBody>
      </p:sp>
      <p:sp>
        <p:nvSpPr>
          <p:cNvPr id="4" name="Content Placeholder 3"/>
          <p:cNvSpPr>
            <a:spLocks noGrp="1"/>
          </p:cNvSpPr>
          <p:nvPr>
            <p:ph sz="half" idx="2"/>
          </p:nvPr>
        </p:nvSpPr>
        <p:spPr>
          <a:xfrm>
            <a:off x="5209888" y="9037663"/>
            <a:ext cx="16722547" cy="846226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23084503" y="6473611"/>
            <a:ext cx="16722547" cy="2567158"/>
          </a:xfrm>
        </p:spPr>
        <p:txBody>
          <a:bodyPr anchor="b">
            <a:normAutofit/>
          </a:bodyPr>
          <a:lstStyle>
            <a:lvl1pPr marL="0" indent="0">
              <a:lnSpc>
                <a:spcPct val="100000"/>
              </a:lnSpc>
              <a:buNone/>
              <a:defRPr sz="7040" b="0" cap="all" baseline="0">
                <a:solidFill>
                  <a:schemeClr val="accent1"/>
                </a:solidFill>
              </a:defRPr>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l-GR"/>
              <a:t>Στυλ κειμένου υποδείγματος</a:t>
            </a:r>
          </a:p>
        </p:txBody>
      </p:sp>
      <p:sp>
        <p:nvSpPr>
          <p:cNvPr id="6" name="Content Placeholder 5"/>
          <p:cNvSpPr>
            <a:spLocks noGrp="1"/>
          </p:cNvSpPr>
          <p:nvPr>
            <p:ph sz="quarter" idx="4"/>
          </p:nvPr>
        </p:nvSpPr>
        <p:spPr>
          <a:xfrm>
            <a:off x="23084503" y="9028773"/>
            <a:ext cx="16722547" cy="843958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27-Feb-24</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29" name="Straight Connector 28"/>
          <p:cNvCxnSpPr/>
          <p:nvPr/>
        </p:nvCxnSpPr>
        <p:spPr>
          <a:xfrm>
            <a:off x="5234026" y="5910682"/>
            <a:ext cx="3458707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9952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27-Feb-24</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25" name="Straight Connector 24"/>
          <p:cNvCxnSpPr/>
          <p:nvPr/>
        </p:nvCxnSpPr>
        <p:spPr>
          <a:xfrm>
            <a:off x="5234026" y="5910682"/>
            <a:ext cx="3458707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17476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27-Feb-24</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001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200818" y="2556715"/>
            <a:ext cx="11783156" cy="7190774"/>
          </a:xfrm>
        </p:spPr>
        <p:txBody>
          <a:bodyPr anchor="b">
            <a:normAutofit/>
          </a:bodyPr>
          <a:lstStyle>
            <a:lvl1pPr algn="l">
              <a:defRPr sz="768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18157370" y="2556717"/>
            <a:ext cx="21644892" cy="14908243"/>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5200817" y="10257573"/>
            <a:ext cx="11790047" cy="7194179"/>
          </a:xfrm>
        </p:spPr>
        <p:txBody>
          <a:bodyPr/>
          <a:lstStyle>
            <a:lvl1pPr marL="0" indent="0" algn="l">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37D525BB-DA17-4BA0-B3C8-3AC3ABC827E6}" type="datetimeFigureOut">
              <a:rPr lang="en-US" smtClean="0"/>
              <a:t>27-Feb-24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5213808" y="10257571"/>
            <a:ext cx="1177016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33359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grpSp>
        <p:nvGrpSpPr>
          <p:cNvPr id="8" name="Group 7"/>
          <p:cNvGrpSpPr/>
          <p:nvPr/>
        </p:nvGrpSpPr>
        <p:grpSpPr>
          <a:xfrm>
            <a:off x="26918595" y="1542946"/>
            <a:ext cx="14668319" cy="16477123"/>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5224342" y="3614442"/>
            <a:ext cx="19916381" cy="5857869"/>
          </a:xfrm>
        </p:spPr>
        <p:txBody>
          <a:bodyPr anchor="b">
            <a:normAutofit/>
          </a:bodyPr>
          <a:lstStyle>
            <a:lvl1pPr>
              <a:defRPr sz="1024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9247802" y="3592136"/>
            <a:ext cx="10048216" cy="12372246"/>
          </a:xfrm>
          <a:solidFill>
            <a:schemeClr val="bg1">
              <a:lumMod val="85000"/>
            </a:schemeClr>
          </a:solidFill>
          <a:ln w="9525" cap="sq">
            <a:noFill/>
            <a:miter lim="800000"/>
          </a:ln>
          <a:effectLst/>
        </p:spPr>
        <p:txBody>
          <a:bodyPr anchor="t"/>
          <a:lstStyle>
            <a:lvl1pPr marL="0" indent="0" algn="ctr">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5221185" y="10067175"/>
            <a:ext cx="19887854" cy="6411974"/>
          </a:xfrm>
        </p:spPr>
        <p:txBody>
          <a:bodyPr>
            <a:normAutofit/>
          </a:bodyPr>
          <a:lstStyle>
            <a:lvl1pPr marL="0" indent="0" algn="l">
              <a:buNone/>
              <a:defRPr sz="576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l-GR"/>
              <a:t>Στυλ κειμένου υποδείγματος</a:t>
            </a:r>
          </a:p>
        </p:txBody>
      </p:sp>
      <p:sp>
        <p:nvSpPr>
          <p:cNvPr id="5" name="Date Placeholder 4"/>
          <p:cNvSpPr>
            <a:spLocks noGrp="1"/>
          </p:cNvSpPr>
          <p:nvPr>
            <p:ph type="dt" sz="half" idx="10"/>
          </p:nvPr>
        </p:nvSpPr>
        <p:spPr>
          <a:xfrm>
            <a:off x="5210577" y="17503541"/>
            <a:ext cx="19898464" cy="1024394"/>
          </a:xfrm>
        </p:spPr>
        <p:txBody>
          <a:bodyPr/>
          <a:lstStyle>
            <a:lvl1pPr algn="l">
              <a:defRPr/>
            </a:lvl1pPr>
          </a:lstStyle>
          <a:p>
            <a:fld id="{B16C4C9A-3960-41CF-A4E9-2A8FB932454B}" type="datetimeFigureOut">
              <a:rPr lang="en-US" smtClean="0"/>
              <a:t>27-Feb-24</a:t>
            </a:fld>
            <a:endParaRPr lang="en-US" dirty="0"/>
          </a:p>
        </p:txBody>
      </p:sp>
      <p:sp>
        <p:nvSpPr>
          <p:cNvPr id="6" name="Footer Placeholder 5"/>
          <p:cNvSpPr>
            <a:spLocks noGrp="1"/>
          </p:cNvSpPr>
          <p:nvPr>
            <p:ph type="ftr" sz="quarter" idx="11"/>
          </p:nvPr>
        </p:nvSpPr>
        <p:spPr>
          <a:xfrm>
            <a:off x="5210575" y="1019650"/>
            <a:ext cx="19947614" cy="1026979"/>
          </a:xfrm>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5210577" y="10059536"/>
            <a:ext cx="1989846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24635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6462325"/>
            <a:ext cx="43891200" cy="1313901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19604736"/>
            <a:ext cx="43891200" cy="2377440"/>
          </a:xfrm>
          <a:prstGeom prst="rect">
            <a:avLst/>
          </a:prstGeom>
        </p:spPr>
      </p:pic>
      <p:sp>
        <p:nvSpPr>
          <p:cNvPr id="2" name="Title Placeholder 1"/>
          <p:cNvSpPr>
            <a:spLocks noGrp="1"/>
          </p:cNvSpPr>
          <p:nvPr>
            <p:ph type="title"/>
          </p:nvPr>
        </p:nvSpPr>
        <p:spPr>
          <a:xfrm>
            <a:off x="5225686" y="2574462"/>
            <a:ext cx="34571790" cy="3357552"/>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225686" y="6450344"/>
            <a:ext cx="34571790" cy="11041962"/>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27194899" y="1057186"/>
            <a:ext cx="12602574" cy="989443"/>
          </a:xfrm>
          <a:prstGeom prst="rect">
            <a:avLst/>
          </a:prstGeom>
        </p:spPr>
        <p:txBody>
          <a:bodyPr vert="horz" lIns="91440" tIns="45720" rIns="91440" bIns="45720" rtlCol="0" anchor="ctr"/>
          <a:lstStyle>
            <a:lvl1pPr algn="r">
              <a:defRPr sz="3200">
                <a:solidFill>
                  <a:schemeClr val="tx1">
                    <a:tint val="75000"/>
                  </a:schemeClr>
                </a:solidFill>
              </a:defRPr>
            </a:lvl1pPr>
          </a:lstStyle>
          <a:p>
            <a:fld id="{3CBC1C18-307B-4F68-A007-B5B542270E8D}" type="datetimeFigureOut">
              <a:rPr lang="en-US" smtClean="0"/>
              <a:t>27-Feb-24</a:t>
            </a:fld>
            <a:endParaRPr lang="en-US" dirty="0"/>
          </a:p>
        </p:txBody>
      </p:sp>
      <p:sp>
        <p:nvSpPr>
          <p:cNvPr id="5" name="Footer Placeholder 4"/>
          <p:cNvSpPr>
            <a:spLocks noGrp="1"/>
          </p:cNvSpPr>
          <p:nvPr>
            <p:ph type="ftr" sz="quarter" idx="3"/>
          </p:nvPr>
        </p:nvSpPr>
        <p:spPr>
          <a:xfrm>
            <a:off x="5225684" y="1053784"/>
            <a:ext cx="21379810" cy="989443"/>
          </a:xfrm>
          <a:prstGeom prst="rect">
            <a:avLst/>
          </a:prstGeom>
        </p:spPr>
        <p:txBody>
          <a:bodyPr vert="horz" lIns="91440" tIns="45720" rIns="91440" bIns="45720" rtlCol="0" anchor="ctr"/>
          <a:lstStyle>
            <a:lvl1pPr algn="l">
              <a:defRPr sz="32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1728218" y="2556713"/>
            <a:ext cx="2919668" cy="1611450"/>
          </a:xfrm>
          <a:prstGeom prst="rect">
            <a:avLst/>
          </a:prstGeom>
        </p:spPr>
        <p:txBody>
          <a:bodyPr vert="horz" lIns="91440" tIns="45720" rIns="91440" bIns="45720" rtlCol="0" anchor="t"/>
          <a:lstStyle>
            <a:lvl1pPr algn="r">
              <a:defRPr sz="8960">
                <a:solidFill>
                  <a:schemeClr val="accent1"/>
                </a:solidFill>
              </a:defRPr>
            </a:lvl1pPr>
          </a:lstStyle>
          <a:p>
            <a:fld id="{6D22F896-40B5-4ADD-8801-0D06FADFA095}" type="slidenum">
              <a:rPr lang="en-US" smtClean="0"/>
              <a:pPr/>
              <a:t>‹#›</a:t>
            </a:fld>
            <a:endParaRPr lang="en-US" dirty="0"/>
          </a:p>
        </p:txBody>
      </p:sp>
      <p:cxnSp>
        <p:nvCxnSpPr>
          <p:cNvPr id="10" name="Straight Connector 9"/>
          <p:cNvCxnSpPr/>
          <p:nvPr/>
        </p:nvCxnSpPr>
        <p:spPr>
          <a:xfrm>
            <a:off x="0" y="19610922"/>
            <a:ext cx="438912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9" name="Rectangle 7">
            <a:extLst>
              <a:ext uri="{FF2B5EF4-FFF2-40B4-BE49-F238E27FC236}">
                <a16:creationId xmlns:a16="http://schemas.microsoft.com/office/drawing/2014/main" id="{A60AECC4-956C-906F-F322-696D375FE69E}"/>
              </a:ext>
            </a:extLst>
          </p:cNvPr>
          <p:cNvSpPr>
            <a:spLocks noChangeArrowheads="1"/>
          </p:cNvSpPr>
          <p:nvPr userDrawn="1"/>
        </p:nvSpPr>
        <p:spPr bwMode="auto">
          <a:xfrm>
            <a:off x="0" y="3656013"/>
            <a:ext cx="7313613" cy="18281650"/>
          </a:xfrm>
          <a:prstGeom prst="rect">
            <a:avLst/>
          </a:prstGeom>
          <a:solidFill>
            <a:schemeClr val="accent1">
              <a:lumMod val="75000"/>
            </a:schemeClr>
          </a:solidFill>
          <a:ln>
            <a:noFill/>
          </a:ln>
          <a:effectLst/>
        </p:spPr>
        <p:txBody>
          <a:bodyPr wrap="none" lIns="457200" tIns="228600" rIns="457200" bIns="457200"/>
          <a:lstStyle/>
          <a:p>
            <a:pPr algn="ctr" defTabSz="4389438"/>
            <a:endParaRPr lang="en-US" sz="4800" dirty="0">
              <a:latin typeface="Calibri" pitchFamily="34" charset="0"/>
            </a:endParaRPr>
          </a:p>
        </p:txBody>
      </p:sp>
      <p:sp>
        <p:nvSpPr>
          <p:cNvPr id="11" name="Rectangle 8">
            <a:extLst>
              <a:ext uri="{FF2B5EF4-FFF2-40B4-BE49-F238E27FC236}">
                <a16:creationId xmlns:a16="http://schemas.microsoft.com/office/drawing/2014/main" id="{3207337B-0EF0-AB6C-4D92-D17BD932539F}"/>
              </a:ext>
            </a:extLst>
          </p:cNvPr>
          <p:cNvSpPr>
            <a:spLocks noChangeArrowheads="1"/>
          </p:cNvSpPr>
          <p:nvPr userDrawn="1"/>
        </p:nvSpPr>
        <p:spPr bwMode="auto">
          <a:xfrm>
            <a:off x="7312025" y="0"/>
            <a:ext cx="36564888" cy="3656013"/>
          </a:xfrm>
          <a:prstGeom prst="rect">
            <a:avLst/>
          </a:prstGeom>
          <a:solidFill>
            <a:schemeClr val="accent1">
              <a:lumMod val="75000"/>
            </a:schemeClr>
          </a:solidFill>
          <a:ln>
            <a:noFill/>
          </a:ln>
          <a:effectLst/>
        </p:spPr>
        <p:txBody>
          <a:bodyPr wrap="none" lIns="457200" tIns="457200" rIns="457200" bIns="457200"/>
          <a:lstStyle/>
          <a:p>
            <a:endParaRPr lang="en-US" dirty="0">
              <a:latin typeface="Calibri" pitchFamily="34" charset="0"/>
            </a:endParaRPr>
          </a:p>
        </p:txBody>
      </p:sp>
      <p:sp>
        <p:nvSpPr>
          <p:cNvPr id="12" name="Rectangle 9">
            <a:extLst>
              <a:ext uri="{FF2B5EF4-FFF2-40B4-BE49-F238E27FC236}">
                <a16:creationId xmlns:a16="http://schemas.microsoft.com/office/drawing/2014/main" id="{47F86443-1E17-6028-D85B-CCDB1435B74A}"/>
              </a:ext>
            </a:extLst>
          </p:cNvPr>
          <p:cNvSpPr>
            <a:spLocks noChangeArrowheads="1"/>
          </p:cNvSpPr>
          <p:nvPr userDrawn="1"/>
        </p:nvSpPr>
        <p:spPr bwMode="auto">
          <a:xfrm>
            <a:off x="7312025" y="3656013"/>
            <a:ext cx="36564888" cy="18281650"/>
          </a:xfrm>
          <a:prstGeom prst="rect">
            <a:avLst/>
          </a:prstGeom>
          <a:solidFill>
            <a:schemeClr val="bg2"/>
          </a:solidFill>
          <a:ln>
            <a:noFill/>
          </a:ln>
          <a:effectLst/>
        </p:spPr>
        <p:txBody>
          <a:bodyPr wrap="none" lIns="457200" tIns="457200" rIns="457200" bIns="457200"/>
          <a:lstStyle/>
          <a:p>
            <a:endParaRPr lang="en-US" dirty="0">
              <a:latin typeface="Calibri" pitchFamily="34" charset="0"/>
            </a:endParaRPr>
          </a:p>
        </p:txBody>
      </p:sp>
      <p:sp>
        <p:nvSpPr>
          <p:cNvPr id="13" name="Line 11">
            <a:extLst>
              <a:ext uri="{FF2B5EF4-FFF2-40B4-BE49-F238E27FC236}">
                <a16:creationId xmlns:a16="http://schemas.microsoft.com/office/drawing/2014/main" id="{5AED642B-DFB2-F2F8-534B-05F132EFAC7E}"/>
              </a:ext>
            </a:extLst>
          </p:cNvPr>
          <p:cNvSpPr>
            <a:spLocks noChangeShapeType="1"/>
          </p:cNvSpPr>
          <p:nvPr userDrawn="1"/>
        </p:nvSpPr>
        <p:spPr bwMode="auto">
          <a:xfrm>
            <a:off x="7312025" y="0"/>
            <a:ext cx="0" cy="219392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itchFamily="34" charset="0"/>
            </a:endParaRPr>
          </a:p>
        </p:txBody>
      </p:sp>
      <p:sp>
        <p:nvSpPr>
          <p:cNvPr id="14" name="Line 12">
            <a:extLst>
              <a:ext uri="{FF2B5EF4-FFF2-40B4-BE49-F238E27FC236}">
                <a16:creationId xmlns:a16="http://schemas.microsoft.com/office/drawing/2014/main" id="{2724C248-7B07-7BC7-1B06-52F9260BCF9C}"/>
              </a:ext>
            </a:extLst>
          </p:cNvPr>
          <p:cNvSpPr>
            <a:spLocks noChangeShapeType="1"/>
          </p:cNvSpPr>
          <p:nvPr userDrawn="1"/>
        </p:nvSpPr>
        <p:spPr bwMode="auto">
          <a:xfrm>
            <a:off x="0" y="3657600"/>
            <a:ext cx="43876913"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itchFamily="34" charset="0"/>
            </a:endParaRPr>
          </a:p>
        </p:txBody>
      </p:sp>
      <p:pic>
        <p:nvPicPr>
          <p:cNvPr id="15" name="Picture 1">
            <a:extLst>
              <a:ext uri="{FF2B5EF4-FFF2-40B4-BE49-F238E27FC236}">
                <a16:creationId xmlns:a16="http://schemas.microsoft.com/office/drawing/2014/main" id="{831B0F00-E373-412D-D421-F3DCF96250C6}"/>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38404800" y="21640800"/>
            <a:ext cx="5297435" cy="185928"/>
          </a:xfrm>
          <a:prstGeom prst="rect">
            <a:avLst/>
          </a:prstGeom>
        </p:spPr>
      </p:pic>
    </p:spTree>
    <p:extLst>
      <p:ext uri="{BB962C8B-B14F-4D97-AF65-F5344CB8AC3E}">
        <p14:creationId xmlns:p14="http://schemas.microsoft.com/office/powerpoint/2010/main" val="439306891"/>
      </p:ext>
    </p:extLst>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 id="2147483883" r:id="rId12"/>
  </p:sldLayoutIdLst>
  <p:txStyles>
    <p:titleStyle>
      <a:lvl1pPr algn="l" defTabSz="2926080" rtl="0" eaLnBrk="1" latinLnBrk="0" hangingPunct="1">
        <a:lnSpc>
          <a:spcPct val="90000"/>
        </a:lnSpc>
        <a:spcBef>
          <a:spcPct val="0"/>
        </a:spcBef>
        <a:buNone/>
        <a:defRPr sz="10240" b="0" i="0" kern="1200" cap="all">
          <a:solidFill>
            <a:schemeClr val="tx1"/>
          </a:solidFill>
          <a:effectLst/>
          <a:latin typeface="+mj-lt"/>
          <a:ea typeface="+mj-ea"/>
          <a:cs typeface="+mj-cs"/>
        </a:defRPr>
      </a:lvl1pPr>
    </p:titleStyle>
    <p:bodyStyle>
      <a:lvl1pPr marL="731520" indent="-731520" algn="l" defTabSz="2926080" rtl="0" eaLnBrk="1" latinLnBrk="0" hangingPunct="1">
        <a:lnSpc>
          <a:spcPct val="120000"/>
        </a:lnSpc>
        <a:spcBef>
          <a:spcPts val="3200"/>
        </a:spcBef>
        <a:buClr>
          <a:schemeClr val="accent1"/>
        </a:buClr>
        <a:buSzPct val="100000"/>
        <a:buFont typeface="Arial" panose="020B0604020202020204" pitchFamily="34" charset="0"/>
        <a:buChar char="•"/>
        <a:defRPr sz="6400" kern="1200">
          <a:solidFill>
            <a:schemeClr val="tx1"/>
          </a:solidFill>
          <a:effectLst/>
          <a:latin typeface="+mn-lt"/>
          <a:ea typeface="+mn-ea"/>
          <a:cs typeface="+mn-cs"/>
        </a:defRPr>
      </a:lvl1pPr>
      <a:lvl2pPr marL="2194560" indent="-731520" algn="l" defTabSz="2926080" rtl="0" eaLnBrk="1" latinLnBrk="0" hangingPunct="1">
        <a:lnSpc>
          <a:spcPct val="120000"/>
        </a:lnSpc>
        <a:spcBef>
          <a:spcPts val="1600"/>
        </a:spcBef>
        <a:buClr>
          <a:schemeClr val="accent1"/>
        </a:buClr>
        <a:buSzPct val="100000"/>
        <a:buFont typeface="Arial" panose="020B0604020202020204" pitchFamily="34" charset="0"/>
        <a:buChar char="•"/>
        <a:defRPr sz="5760" kern="1200" cap="none" baseline="0">
          <a:solidFill>
            <a:schemeClr val="tx1"/>
          </a:solidFill>
          <a:effectLst/>
          <a:latin typeface="+mn-lt"/>
          <a:ea typeface="+mn-ea"/>
          <a:cs typeface="+mn-cs"/>
        </a:defRPr>
      </a:lvl2pPr>
      <a:lvl3pPr marL="3657600" indent="-731520" algn="l" defTabSz="2926080" rtl="0" eaLnBrk="1" latinLnBrk="0" hangingPunct="1">
        <a:lnSpc>
          <a:spcPct val="120000"/>
        </a:lnSpc>
        <a:spcBef>
          <a:spcPts val="1600"/>
        </a:spcBef>
        <a:buClr>
          <a:schemeClr val="accent1"/>
        </a:buClr>
        <a:buSzPct val="100000"/>
        <a:buFont typeface="Arial" panose="020B0604020202020204" pitchFamily="34" charset="0"/>
        <a:buChar char="•"/>
        <a:defRPr sz="5120" kern="1200">
          <a:solidFill>
            <a:schemeClr val="tx1"/>
          </a:solidFill>
          <a:effectLst/>
          <a:latin typeface="+mn-lt"/>
          <a:ea typeface="+mn-ea"/>
          <a:cs typeface="+mn-cs"/>
        </a:defRPr>
      </a:lvl3pPr>
      <a:lvl4pPr marL="5120640" indent="-731520" algn="l" defTabSz="2926080" rtl="0" eaLnBrk="1" latinLnBrk="0" hangingPunct="1">
        <a:lnSpc>
          <a:spcPct val="120000"/>
        </a:lnSpc>
        <a:spcBef>
          <a:spcPts val="1600"/>
        </a:spcBef>
        <a:buClr>
          <a:schemeClr val="accent1"/>
        </a:buClr>
        <a:buSzPct val="100000"/>
        <a:buFont typeface="Arial" panose="020B0604020202020204" pitchFamily="34" charset="0"/>
        <a:buChar char="•"/>
        <a:defRPr sz="4480" kern="1200" cap="none" baseline="0">
          <a:solidFill>
            <a:schemeClr val="tx1"/>
          </a:solidFill>
          <a:effectLst/>
          <a:latin typeface="+mn-lt"/>
          <a:ea typeface="+mn-ea"/>
          <a:cs typeface="+mn-cs"/>
        </a:defRPr>
      </a:lvl4pPr>
      <a:lvl5pPr marL="6583680" indent="-731520" algn="l" defTabSz="2926080" rtl="0" eaLnBrk="1" latinLnBrk="0" hangingPunct="1">
        <a:lnSpc>
          <a:spcPct val="120000"/>
        </a:lnSpc>
        <a:spcBef>
          <a:spcPts val="1600"/>
        </a:spcBef>
        <a:buClr>
          <a:schemeClr val="accent1"/>
        </a:buClr>
        <a:buSzPct val="100000"/>
        <a:buFont typeface="Arial" panose="020B0604020202020204" pitchFamily="34" charset="0"/>
        <a:buChar char="•"/>
        <a:defRPr sz="3840" kern="1200">
          <a:solidFill>
            <a:schemeClr val="tx1"/>
          </a:solidFill>
          <a:effectLst/>
          <a:latin typeface="+mn-lt"/>
          <a:ea typeface="+mn-ea"/>
          <a:cs typeface="+mn-cs"/>
        </a:defRPr>
      </a:lvl5pPr>
      <a:lvl6pPr marL="8046720" indent="-731520" algn="l" defTabSz="2926080" rtl="0" eaLnBrk="1" latinLnBrk="0" hangingPunct="1">
        <a:lnSpc>
          <a:spcPct val="120000"/>
        </a:lnSpc>
        <a:spcBef>
          <a:spcPts val="1600"/>
        </a:spcBef>
        <a:buClr>
          <a:schemeClr val="accent1"/>
        </a:buClr>
        <a:buSzPct val="100000"/>
        <a:buFont typeface="Arial" panose="020B0604020202020204" pitchFamily="34" charset="0"/>
        <a:buChar char="•"/>
        <a:defRPr sz="3840" kern="1200">
          <a:solidFill>
            <a:schemeClr val="tx1"/>
          </a:solidFill>
          <a:effectLst/>
          <a:latin typeface="+mn-lt"/>
          <a:ea typeface="+mn-ea"/>
          <a:cs typeface="+mn-cs"/>
        </a:defRPr>
      </a:lvl6pPr>
      <a:lvl7pPr marL="9509760" indent="-731520" algn="l" defTabSz="2926080" rtl="0" eaLnBrk="1" latinLnBrk="0" hangingPunct="1">
        <a:lnSpc>
          <a:spcPct val="120000"/>
        </a:lnSpc>
        <a:spcBef>
          <a:spcPts val="1600"/>
        </a:spcBef>
        <a:buClr>
          <a:schemeClr val="accent1"/>
        </a:buClr>
        <a:buSzPct val="100000"/>
        <a:buFont typeface="Arial" panose="020B0604020202020204" pitchFamily="34" charset="0"/>
        <a:buChar char="•"/>
        <a:defRPr sz="3840" kern="1200">
          <a:solidFill>
            <a:schemeClr val="tx1"/>
          </a:solidFill>
          <a:effectLst/>
          <a:latin typeface="+mn-lt"/>
          <a:ea typeface="+mn-ea"/>
          <a:cs typeface="+mn-cs"/>
        </a:defRPr>
      </a:lvl7pPr>
      <a:lvl8pPr marL="10972800" indent="-731520" algn="l" defTabSz="2926080" rtl="0" eaLnBrk="1" latinLnBrk="0" hangingPunct="1">
        <a:lnSpc>
          <a:spcPct val="120000"/>
        </a:lnSpc>
        <a:spcBef>
          <a:spcPts val="1600"/>
        </a:spcBef>
        <a:buClr>
          <a:schemeClr val="accent1"/>
        </a:buClr>
        <a:buSzPct val="100000"/>
        <a:buFont typeface="Arial" panose="020B0604020202020204" pitchFamily="34" charset="0"/>
        <a:buChar char="•"/>
        <a:defRPr sz="3840" kern="1200" baseline="0">
          <a:solidFill>
            <a:schemeClr val="tx1"/>
          </a:solidFill>
          <a:effectLst/>
          <a:latin typeface="+mn-lt"/>
          <a:ea typeface="+mn-ea"/>
          <a:cs typeface="+mn-cs"/>
        </a:defRPr>
      </a:lvl8pPr>
      <a:lvl9pPr marL="12435840" indent="-731520" algn="l" defTabSz="2926080" rtl="0" eaLnBrk="1" latinLnBrk="0" hangingPunct="1">
        <a:lnSpc>
          <a:spcPct val="120000"/>
        </a:lnSpc>
        <a:spcBef>
          <a:spcPts val="1600"/>
        </a:spcBef>
        <a:buClr>
          <a:schemeClr val="accent1"/>
        </a:buClr>
        <a:buSzPct val="100000"/>
        <a:buFont typeface="Arial" panose="020B0604020202020204" pitchFamily="34" charset="0"/>
        <a:buChar char="•"/>
        <a:defRPr sz="3840" kern="1200" baseline="0">
          <a:solidFill>
            <a:schemeClr val="tx1"/>
          </a:solidFill>
          <a:effectLst/>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mailto:slt00990@uoi.gr" TargetMode="External"/><Relationship Id="rId7" Type="http://schemas.openxmlformats.org/officeDocument/2006/relationships/image" Target="../media/image7.png"/><Relationship Id="rId2" Type="http://schemas.openxmlformats.org/officeDocument/2006/relationships/hyperlink" Target="mailto:slt01011@uoi.gr" TargetMode="External"/><Relationship Id="rId1" Type="http://schemas.openxmlformats.org/officeDocument/2006/relationships/slideLayout" Target="../slideLayouts/slideLayout1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 name="Text Box 122"/>
          <p:cNvSpPr txBox="1">
            <a:spLocks noChangeArrowheads="1"/>
          </p:cNvSpPr>
          <p:nvPr/>
        </p:nvSpPr>
        <p:spPr bwMode="auto">
          <a:xfrm>
            <a:off x="7326312" y="247751"/>
            <a:ext cx="36564888" cy="1628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457200" rIns="457200" bIns="4572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Aft>
                <a:spcPts val="800"/>
              </a:spcAft>
            </a:pPr>
            <a:r>
              <a:rPr lang="en-US" sz="6000" b="1" kern="100" dirty="0">
                <a:solidFill>
                  <a:schemeClr val="bg1"/>
                </a:solidFill>
                <a:latin typeface="Arial" panose="020B0604020202020204" pitchFamily="34" charset="0"/>
                <a:ea typeface="Calibri" panose="020F0502020204030204" pitchFamily="34" charset="0"/>
                <a:cs typeface="Times New Roman" panose="02020603050405020304" pitchFamily="18" charset="0"/>
              </a:rPr>
              <a:t>Autism Spectrum Quotient-Adolescent (ASQ-A) and the Autism Spectrum Screening Questionnaire (ASQ) in Greek: A preliminary validation study</a:t>
            </a:r>
            <a:endParaRPr lang="el-GR" sz="6000" kern="100" dirty="0">
              <a:solidFill>
                <a:schemeClr val="bg1"/>
              </a:solidFill>
              <a:latin typeface="Aptos" panose="020B0004020202020204" pitchFamily="34" charset="0"/>
              <a:ea typeface="Aptos" panose="020B0004020202020204" pitchFamily="34" charset="0"/>
              <a:cs typeface="Times New Roman" panose="02020603050405020304" pitchFamily="18" charset="0"/>
            </a:endParaRPr>
          </a:p>
        </p:txBody>
      </p:sp>
      <p:sp>
        <p:nvSpPr>
          <p:cNvPr id="2171" name="Text Box 123"/>
          <p:cNvSpPr txBox="1">
            <a:spLocks noChangeArrowheads="1"/>
          </p:cNvSpPr>
          <p:nvPr/>
        </p:nvSpPr>
        <p:spPr bwMode="auto">
          <a:xfrm>
            <a:off x="7312817" y="2253245"/>
            <a:ext cx="36564888" cy="1388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457200" rIns="457200" bIns="4572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just">
              <a:spcAft>
                <a:spcPts val="800"/>
              </a:spcAft>
            </a:pPr>
            <a:r>
              <a:rPr lang="en-US" sz="40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Christina Tsortanidou</a:t>
            </a:r>
            <a:r>
              <a:rPr lang="en-US" sz="4000" kern="1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1</a:t>
            </a:r>
            <a:r>
              <a:rPr lang="en-US" sz="40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Olga Chrysostomidou</a:t>
            </a:r>
            <a:r>
              <a:rPr lang="en-US" sz="4000" kern="1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1</a:t>
            </a:r>
            <a:r>
              <a:rPr lang="en-US" sz="40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Vasiliki Zarokanellou</a:t>
            </a:r>
            <a:r>
              <a:rPr lang="en-US" sz="4000" kern="1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1</a:t>
            </a:r>
            <a:r>
              <a:rPr lang="en-US" sz="40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US" sz="4000" kern="1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Dionysios</a:t>
            </a:r>
            <a:r>
              <a:rPr lang="en-US" sz="40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Tafiadis</a:t>
            </a:r>
            <a:r>
              <a:rPr lang="en-US" sz="4000" kern="1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1</a:t>
            </a:r>
            <a:r>
              <a:rPr lang="en-US" sz="40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Alexandros Gryparis</a:t>
            </a:r>
            <a:r>
              <a:rPr lang="en-US" sz="4000" kern="1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1</a:t>
            </a:r>
            <a:endParaRPr lang="en-US" sz="4800" baseline="30000" dirty="0">
              <a:solidFill>
                <a:schemeClr val="bg1"/>
              </a:solidFill>
              <a:latin typeface="Calibri" pitchFamily="34" charset="0"/>
            </a:endParaRPr>
          </a:p>
          <a:p>
            <a:r>
              <a:rPr lang="en-US" sz="4800" baseline="30000" dirty="0">
                <a:solidFill>
                  <a:schemeClr val="bg1"/>
                </a:solidFill>
                <a:latin typeface="Calibri" pitchFamily="34" charset="0"/>
              </a:rPr>
              <a:t>1 </a:t>
            </a:r>
            <a:r>
              <a:rPr lang="en-US" sz="4000" kern="100" dirty="0">
                <a:solidFill>
                  <a:schemeClr val="bg1"/>
                </a:solidFill>
                <a:latin typeface="Arial" panose="020B0604020202020204" pitchFamily="34" charset="0"/>
                <a:ea typeface="Calibri" panose="020F0502020204030204" pitchFamily="34" charset="0"/>
                <a:cs typeface="Times New Roman" panose="02020603050405020304" pitchFamily="18" charset="0"/>
              </a:rPr>
              <a:t>Department of Speech-Language Therapy, University of Ioannina </a:t>
            </a:r>
          </a:p>
        </p:txBody>
      </p:sp>
      <p:sp>
        <p:nvSpPr>
          <p:cNvPr id="2178" name="Text Box 130"/>
          <p:cNvSpPr txBox="1">
            <a:spLocks noChangeArrowheads="1"/>
          </p:cNvSpPr>
          <p:nvPr/>
        </p:nvSpPr>
        <p:spPr bwMode="auto">
          <a:xfrm>
            <a:off x="8229600" y="3656013"/>
            <a:ext cx="109696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latin typeface="Calibri" pitchFamily="34" charset="0"/>
              </a:rPr>
              <a:t>INTRODUCTION</a:t>
            </a:r>
          </a:p>
        </p:txBody>
      </p:sp>
      <p:sp>
        <p:nvSpPr>
          <p:cNvPr id="2179" name="Text Box 131"/>
          <p:cNvSpPr txBox="1">
            <a:spLocks noChangeArrowheads="1"/>
          </p:cNvSpPr>
          <p:nvPr/>
        </p:nvSpPr>
        <p:spPr bwMode="auto">
          <a:xfrm>
            <a:off x="8196483" y="12485695"/>
            <a:ext cx="10969625" cy="796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latin typeface="Calibri" pitchFamily="34" charset="0"/>
              </a:rPr>
              <a:t>METHODS AND MATERIALS</a:t>
            </a:r>
          </a:p>
        </p:txBody>
      </p:sp>
      <p:sp>
        <p:nvSpPr>
          <p:cNvPr id="2181" name="Text Box 133"/>
          <p:cNvSpPr txBox="1">
            <a:spLocks noChangeArrowheads="1"/>
          </p:cNvSpPr>
          <p:nvPr/>
        </p:nvSpPr>
        <p:spPr bwMode="auto">
          <a:xfrm>
            <a:off x="32254956" y="14996688"/>
            <a:ext cx="109696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latin typeface="Calibri" pitchFamily="34" charset="0"/>
              </a:rPr>
              <a:t>CONCLUSIONS</a:t>
            </a:r>
          </a:p>
        </p:txBody>
      </p:sp>
      <p:sp>
        <p:nvSpPr>
          <p:cNvPr id="2182" name="Text Box 134"/>
          <p:cNvSpPr txBox="1">
            <a:spLocks noChangeArrowheads="1"/>
          </p:cNvSpPr>
          <p:nvPr/>
        </p:nvSpPr>
        <p:spPr bwMode="auto">
          <a:xfrm>
            <a:off x="32465349" y="9166341"/>
            <a:ext cx="10512425" cy="8650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latin typeface="Calibri" pitchFamily="34" charset="0"/>
              </a:rPr>
              <a:t>DISCUSSION</a:t>
            </a:r>
          </a:p>
        </p:txBody>
      </p:sp>
      <p:sp>
        <p:nvSpPr>
          <p:cNvPr id="2183" name="Text Box 135"/>
          <p:cNvSpPr txBox="1">
            <a:spLocks noChangeArrowheads="1"/>
          </p:cNvSpPr>
          <p:nvPr/>
        </p:nvSpPr>
        <p:spPr bwMode="auto">
          <a:xfrm>
            <a:off x="20123943" y="3624635"/>
            <a:ext cx="109696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latin typeface="Calibri" pitchFamily="34" charset="0"/>
              </a:rPr>
              <a:t>RESULTS</a:t>
            </a:r>
          </a:p>
        </p:txBody>
      </p:sp>
      <p:sp>
        <p:nvSpPr>
          <p:cNvPr id="2184" name="Text Box 136"/>
          <p:cNvSpPr txBox="1">
            <a:spLocks noChangeArrowheads="1"/>
          </p:cNvSpPr>
          <p:nvPr/>
        </p:nvSpPr>
        <p:spPr bwMode="auto">
          <a:xfrm>
            <a:off x="32014886" y="18138875"/>
            <a:ext cx="109696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latin typeface="Calibri" pitchFamily="34" charset="0"/>
              </a:rPr>
              <a:t>REFERENCES</a:t>
            </a:r>
          </a:p>
        </p:txBody>
      </p:sp>
      <p:sp>
        <p:nvSpPr>
          <p:cNvPr id="2230" name="Text Box 182"/>
          <p:cNvSpPr txBox="1">
            <a:spLocks noChangeArrowheads="1"/>
          </p:cNvSpPr>
          <p:nvPr/>
        </p:nvSpPr>
        <p:spPr bwMode="auto">
          <a:xfrm>
            <a:off x="685800" y="3656013"/>
            <a:ext cx="5943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dirty="0">
                <a:solidFill>
                  <a:schemeClr val="bg1"/>
                </a:solidFill>
                <a:latin typeface="Calibri" pitchFamily="34" charset="0"/>
              </a:rPr>
              <a:t>ABSTRACT</a:t>
            </a:r>
          </a:p>
        </p:txBody>
      </p:sp>
      <p:sp>
        <p:nvSpPr>
          <p:cNvPr id="2231" name="Text Box 183"/>
          <p:cNvSpPr txBox="1">
            <a:spLocks noChangeArrowheads="1"/>
          </p:cNvSpPr>
          <p:nvPr/>
        </p:nvSpPr>
        <p:spPr bwMode="auto">
          <a:xfrm>
            <a:off x="685800" y="14921337"/>
            <a:ext cx="5943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dirty="0">
                <a:solidFill>
                  <a:schemeClr val="bg1"/>
                </a:solidFill>
                <a:latin typeface="Calibri" pitchFamily="34" charset="0"/>
              </a:rPr>
              <a:t>CONTACT</a:t>
            </a:r>
          </a:p>
        </p:txBody>
      </p:sp>
      <p:sp>
        <p:nvSpPr>
          <p:cNvPr id="2241" name="Text Box 193"/>
          <p:cNvSpPr txBox="1">
            <a:spLocks noChangeArrowheads="1"/>
          </p:cNvSpPr>
          <p:nvPr/>
        </p:nvSpPr>
        <p:spPr bwMode="auto">
          <a:xfrm>
            <a:off x="407494" y="16145351"/>
            <a:ext cx="5943600" cy="1938992"/>
          </a:xfrm>
          <a:prstGeom prst="rect">
            <a:avLst/>
          </a:prstGeom>
          <a:solidFill>
            <a:schemeClr val="accent1">
              <a:lumMod val="75000"/>
            </a:schemeClr>
          </a:solidFill>
          <a:ln>
            <a:noFill/>
          </a:ln>
          <a:effectLst/>
        </p:spPr>
        <p:txBody>
          <a:bodyPr lIns="228600" tIns="228600" rIns="228600" bIns="228600">
            <a:spAutoFit/>
          </a:bodyPr>
          <a:lstStyle/>
          <a:p>
            <a:r>
              <a:rPr lang="en-US" sz="2400" dirty="0">
                <a:solidFill>
                  <a:schemeClr val="bg1"/>
                </a:solidFill>
                <a:latin typeface="Calibri" pitchFamily="34" charset="0"/>
              </a:rPr>
              <a:t>Christina </a:t>
            </a:r>
            <a:r>
              <a:rPr lang="en-US" sz="2400" dirty="0" err="1">
                <a:solidFill>
                  <a:schemeClr val="bg1"/>
                </a:solidFill>
                <a:latin typeface="Calibri" pitchFamily="34" charset="0"/>
              </a:rPr>
              <a:t>Tsortanidou</a:t>
            </a:r>
            <a:r>
              <a:rPr lang="en-US" sz="2400" dirty="0">
                <a:solidFill>
                  <a:schemeClr val="bg1"/>
                </a:solidFill>
                <a:latin typeface="Calibri" pitchFamily="34" charset="0"/>
              </a:rPr>
              <a:t>/Olga </a:t>
            </a:r>
            <a:r>
              <a:rPr lang="en-US" sz="2400" dirty="0" err="1">
                <a:solidFill>
                  <a:schemeClr val="bg1"/>
                </a:solidFill>
                <a:latin typeface="Calibri" pitchFamily="34" charset="0"/>
              </a:rPr>
              <a:t>Christostomidou</a:t>
            </a:r>
            <a:r>
              <a:rPr lang="en-US" sz="2400" dirty="0">
                <a:solidFill>
                  <a:schemeClr val="bg1"/>
                </a:solidFill>
                <a:latin typeface="Calibri" pitchFamily="34" charset="0"/>
              </a:rPr>
              <a:t>          </a:t>
            </a:r>
          </a:p>
          <a:p>
            <a:r>
              <a:rPr lang="en-US" sz="2400" dirty="0">
                <a:solidFill>
                  <a:schemeClr val="bg1"/>
                </a:solidFill>
                <a:latin typeface="Calibri" pitchFamily="34" charset="0"/>
              </a:rPr>
              <a:t>Department of Speech-Language Therapy, </a:t>
            </a:r>
          </a:p>
          <a:p>
            <a:r>
              <a:rPr lang="en-US" sz="2400" dirty="0">
                <a:solidFill>
                  <a:schemeClr val="bg1"/>
                </a:solidFill>
                <a:latin typeface="Calibri" pitchFamily="34" charset="0"/>
              </a:rPr>
              <a:t>University of Ioannina</a:t>
            </a:r>
          </a:p>
          <a:p>
            <a:r>
              <a:rPr lang="en-US" sz="2400" dirty="0">
                <a:solidFill>
                  <a:schemeClr val="bg1"/>
                </a:solidFill>
                <a:latin typeface="Calibri" pitchFamily="34" charset="0"/>
              </a:rPr>
              <a:t> Email: </a:t>
            </a:r>
            <a:r>
              <a:rPr lang="en-US" sz="2400" dirty="0">
                <a:solidFill>
                  <a:schemeClr val="bg1"/>
                </a:solidFill>
                <a:latin typeface="Calibri" pitchFamily="34" charset="0"/>
                <a:hlinkClick r:id="rId2"/>
              </a:rPr>
              <a:t>slt01011@uoi.gr</a:t>
            </a:r>
            <a:r>
              <a:rPr lang="en-US" sz="2400" dirty="0">
                <a:solidFill>
                  <a:schemeClr val="bg1"/>
                </a:solidFill>
                <a:latin typeface="Calibri" pitchFamily="34" charset="0"/>
              </a:rPr>
              <a:t>, </a:t>
            </a:r>
            <a:r>
              <a:rPr lang="it-IT" sz="2400" b="0" i="0" dirty="0">
                <a:solidFill>
                  <a:srgbClr val="1155CC"/>
                </a:solidFill>
                <a:effectLst/>
                <a:latin typeface="Calibri" panose="020F0502020204030204" pitchFamily="34" charset="0"/>
                <a:ea typeface="Calibri" panose="020F0502020204030204" pitchFamily="34" charset="0"/>
                <a:cs typeface="Calibri" panose="020F0502020204030204" pitchFamily="34" charset="0"/>
                <a:hlinkClick r:id="rId3"/>
              </a:rPr>
              <a:t>slt00990@uoi.gr</a:t>
            </a:r>
            <a:endParaRPr lang="en-US" sz="24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2242" name="Text Box 194"/>
          <p:cNvSpPr txBox="1">
            <a:spLocks noChangeArrowheads="1"/>
          </p:cNvSpPr>
          <p:nvPr/>
        </p:nvSpPr>
        <p:spPr bwMode="auto">
          <a:xfrm>
            <a:off x="412749" y="4671676"/>
            <a:ext cx="6246399" cy="6632008"/>
          </a:xfrm>
          <a:prstGeom prst="rect">
            <a:avLst/>
          </a:prstGeom>
          <a:solidFill>
            <a:schemeClr val="accent1">
              <a:lumMod val="75000"/>
            </a:schemeClr>
          </a:solidFill>
          <a:ln>
            <a:noFill/>
          </a:ln>
          <a:effectLst/>
        </p:spPr>
        <p:txBody>
          <a:bodyPr wrap="square" lIns="228600" tIns="228600" rIns="228600" bIns="228600">
            <a:spAutoFit/>
          </a:bodyPr>
          <a:lstStyle/>
          <a:p>
            <a:pPr algn="just">
              <a:lnSpc>
                <a:spcPct val="150000"/>
              </a:lnSpc>
            </a:pPr>
            <a:r>
              <a:rPr lang="en-US" sz="11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Background and goals of the study:</a:t>
            </a:r>
            <a:r>
              <a:rPr lang="en-US" sz="1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The Autism Spectrum Quotient (ASQ) and the Autism Spectrum Screening Questionnaire (ASSQ) are two self-reported questionnaires that have been used broadly for the identification of autistic traits in individuals at risk for ASD. The present study aims to provide preliminary validation data for the Greek translation and adaptation of the ASQ and the ASSQ in adolescents. </a:t>
            </a:r>
            <a:endParaRPr lang="el-GR" sz="11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50000"/>
              </a:lnSpc>
            </a:pPr>
            <a:r>
              <a:rPr lang="el-GR" sz="11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Μ</a:t>
            </a:r>
            <a:r>
              <a:rPr lang="en-US" sz="1100" b="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ethods</a:t>
            </a:r>
            <a:r>
              <a:rPr lang="en-US" sz="11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1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Participants were 39 adolescents aged 10;00 to 16;00 years old with a formal diagnosis of either ASD, Asperger's Syndrome, or Pervasive Developmental Disorder not otherwise specified according to ICD-10 criteria (WHO-1990). Participants were divided into two groups. The ASD group included 27 participants with autism diagnosis and the High-functioning ASD group included 12 participants with a formal diagnosis of Asperger’s syndrome or Pervasive Developmental Disorder not otherwise specified with normal intelligence according to their caregivers and teachers' reports. Children's primary caregivers completed the two questionnaires. 11 out of the 39 parents completed both questionnaires again after 15 days of initial administration. </a:t>
            </a:r>
            <a:endParaRPr lang="el-GR" sz="11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50000"/>
              </a:lnSpc>
              <a:spcAft>
                <a:spcPts val="800"/>
              </a:spcAft>
            </a:pPr>
            <a:r>
              <a:rPr lang="en-US" sz="11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Results:</a:t>
            </a:r>
            <a:r>
              <a:rPr lang="en-US" sz="11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Both ASQ and ASSQ questionnaires showed acceptable internal consistency with a Cronbach’s alpha value of 0.745 and 0.799 respectively. Mann-Whitney test revealed a significant difference between the mean total scores in the ASQ (p=0.008) and the ASSQ (p&lt;0.001) in the two groups of participants, with the Autism Group presenting significantly higher mean total scores in both questionnaires. A statistically significant moderate correlation (r=0.540) was observed between the ASQ and ASSQ. The test-retest reliability was excellent for both tools with a Spearman correlation coefficient equal to 0.982 (p&lt;0.001) for ASQ and 0.954 (p&lt;0.001) for the ASSQ. </a:t>
            </a:r>
            <a:r>
              <a:rPr lang="en-US" sz="11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Conclusions:</a:t>
            </a:r>
            <a:r>
              <a:rPr lang="en-US" sz="11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The above results indicate that these Greek versions of the ASQ and ASSQ questionnaires demonstrate acceptable psychometric properties and can be used to identify autistic traits in adolescents. Further research is needed in a larger sample of participants. </a:t>
            </a:r>
            <a:endParaRPr lang="el-GR" sz="11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50000"/>
              </a:lnSpc>
              <a:spcAft>
                <a:spcPts val="800"/>
              </a:spcAft>
            </a:pPr>
            <a:r>
              <a:rPr lang="en-US" sz="11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l-GR" sz="11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243" name="Text Box 195"/>
          <p:cNvSpPr txBox="1">
            <a:spLocks noChangeArrowheads="1"/>
          </p:cNvSpPr>
          <p:nvPr/>
        </p:nvSpPr>
        <p:spPr bwMode="auto">
          <a:xfrm>
            <a:off x="20418847" y="4340537"/>
            <a:ext cx="11361555" cy="6278642"/>
          </a:xfrm>
          <a:prstGeom prst="rect">
            <a:avLst/>
          </a:prstGeom>
          <a:solidFill>
            <a:schemeClr val="bg1"/>
          </a:solidFill>
          <a:ln>
            <a:noFill/>
          </a:ln>
          <a:effectLst/>
        </p:spPr>
        <p:txBody>
          <a:bodyPr wrap="square" lIns="182880" tIns="182880" rIns="182880" bIns="182880" anchor="t">
            <a:spAutoFit/>
          </a:bodyPr>
          <a:lstStyle/>
          <a:p>
            <a:pPr algn="just"/>
            <a:r>
              <a:rPr lang="en-US" sz="2400" dirty="0">
                <a:latin typeface="Calibri"/>
                <a:ea typeface="Calibri"/>
                <a:cs typeface="Calibri"/>
              </a:rPr>
              <a:t>The ASQ-Adolescent version (Cohen et al., 2006) and the ASSQ (Ehlers et al., 1996) are reliable screening tools. </a:t>
            </a:r>
          </a:p>
          <a:p>
            <a:pPr marL="342900" indent="-342900" algn="just">
              <a:buFont typeface="Arial" panose="020B0604020202020204" pitchFamily="34" charset="0"/>
              <a:buChar char="•"/>
            </a:pPr>
            <a:r>
              <a:rPr lang="en-US" sz="2400" dirty="0">
                <a:latin typeface="Calibri"/>
                <a:ea typeface="Calibri"/>
                <a:cs typeface="Calibri"/>
              </a:rPr>
              <a:t>Both ASQ and ASSQ questionnaires showed acceptable internal consistency with a Cronbach’s alpha value of 0.745 and 0.799 respectively. </a:t>
            </a:r>
          </a:p>
          <a:p>
            <a:pPr marL="342900" indent="-342900" algn="just">
              <a:buFont typeface="Arial" panose="020B0604020202020204" pitchFamily="34" charset="0"/>
              <a:buChar char="•"/>
            </a:pPr>
            <a:r>
              <a:rPr lang="en-US" sz="2400" dirty="0">
                <a:latin typeface="Calibri"/>
                <a:ea typeface="Calibri"/>
                <a:cs typeface="Calibri"/>
              </a:rPr>
              <a:t>To assess internal consistency for each tool further, the overall Cronbach alpha value was calculated if each of the questions of the questionnaire was deleted. The statistical analysis revealed that the Cronbach alpha values generated were very close to the original Cronbach alpha value, indicating the high internal validity of both tools.  </a:t>
            </a:r>
          </a:p>
          <a:p>
            <a:pPr marL="342900" indent="-342900" algn="just">
              <a:buFont typeface="Arial" panose="020B0604020202020204" pitchFamily="34" charset="0"/>
              <a:buChar char="•"/>
            </a:pPr>
            <a:r>
              <a:rPr lang="en-US" sz="2400" dirty="0">
                <a:latin typeface="Calibri"/>
                <a:ea typeface="Calibri"/>
                <a:cs typeface="Calibri"/>
              </a:rPr>
              <a:t>Mann-Whitney test revealed a significant difference between the mean total scores in the ASQ (p=0.008) and the ASSQ (p&lt;0.001) in the two groups of participants, with the Autism Group presenting significantly higher mean total scores in both questionnaires. </a:t>
            </a:r>
          </a:p>
          <a:p>
            <a:pPr marL="342900" indent="-342900" algn="just">
              <a:buFont typeface="Arial" panose="020B0604020202020204" pitchFamily="34" charset="0"/>
              <a:buChar char="•"/>
            </a:pPr>
            <a:r>
              <a:rPr lang="en-US" sz="2400" dirty="0">
                <a:latin typeface="Calibri"/>
                <a:ea typeface="Calibri"/>
                <a:cs typeface="Calibri"/>
              </a:rPr>
              <a:t>A statistically significant moderate correlation (r=0.540) was observed between the ASQ and ASSQ questionnaires. </a:t>
            </a:r>
          </a:p>
          <a:p>
            <a:pPr marL="342900" indent="-342900" algn="just">
              <a:buFont typeface="Arial" panose="020B0604020202020204" pitchFamily="34" charset="0"/>
              <a:buChar char="•"/>
            </a:pPr>
            <a:r>
              <a:rPr lang="en-US" sz="2400" dirty="0">
                <a:latin typeface="Calibri"/>
                <a:ea typeface="Calibri"/>
                <a:cs typeface="Calibri"/>
              </a:rPr>
              <a:t>The test-retest reliability was excellent for both tools with a Spearman correlation coefficient equal to 0.982 (p&lt;0.001) for ASQ and 0.954 (p&lt;0.001) for the ASSQ. </a:t>
            </a:r>
          </a:p>
        </p:txBody>
      </p:sp>
      <p:sp>
        <p:nvSpPr>
          <p:cNvPr id="2244" name="Text Box 196"/>
          <p:cNvSpPr txBox="1">
            <a:spLocks noChangeArrowheads="1"/>
          </p:cNvSpPr>
          <p:nvPr/>
        </p:nvSpPr>
        <p:spPr bwMode="auto">
          <a:xfrm>
            <a:off x="32073666" y="10253857"/>
            <a:ext cx="11332204" cy="2215991"/>
          </a:xfrm>
          <a:prstGeom prst="rect">
            <a:avLst/>
          </a:prstGeom>
          <a:solidFill>
            <a:schemeClr val="bg1"/>
          </a:solidFill>
          <a:ln>
            <a:noFill/>
          </a:ln>
          <a:effectLst/>
        </p:spPr>
        <p:txBody>
          <a:bodyPr wrap="square" lIns="182880" tIns="182880" rIns="182880" bIns="182880" anchor="t">
            <a:spAutoFit/>
          </a:bodyPr>
          <a:lstStyle/>
          <a:p>
            <a:pPr algn="just" eaLnBrk="1" hangingPunct="1"/>
            <a:r>
              <a:rPr lang="en-US" sz="2400" dirty="0">
                <a:solidFill>
                  <a:prstClr val="black"/>
                </a:solidFill>
                <a:latin typeface="Calibri"/>
                <a:ea typeface="Calibri"/>
                <a:cs typeface="Calibri"/>
              </a:rPr>
              <a:t>Both these translated and adapted Greek versions of the questionnaires show acceptable psychometric properties and may be used for Greek-speaking children and adolescents aged 10 to 16 years. Limitations of the present study include the small number of ASD participants and the absence of a control group, which makes difficult the generalization of the findings of the present study in the general population. </a:t>
            </a:r>
          </a:p>
        </p:txBody>
      </p:sp>
      <p:sp>
        <p:nvSpPr>
          <p:cNvPr id="2245" name="Text Box 197"/>
          <p:cNvSpPr txBox="1">
            <a:spLocks noChangeArrowheads="1"/>
          </p:cNvSpPr>
          <p:nvPr/>
        </p:nvSpPr>
        <p:spPr bwMode="auto">
          <a:xfrm>
            <a:off x="7737681" y="13261813"/>
            <a:ext cx="11837025" cy="8494633"/>
          </a:xfrm>
          <a:prstGeom prst="rect">
            <a:avLst/>
          </a:prstGeom>
          <a:solidFill>
            <a:schemeClr val="bg1"/>
          </a:solidFill>
          <a:ln>
            <a:noFill/>
          </a:ln>
          <a:effectLst/>
        </p:spPr>
        <p:txBody>
          <a:bodyPr wrap="square" lIns="182880" tIns="182880" rIns="182880" bIns="182880" anchor="t">
            <a:spAutoFit/>
          </a:bodyPr>
          <a:lstStyle/>
          <a:p>
            <a:pPr algn="just">
              <a:defRPr/>
            </a:pPr>
            <a:r>
              <a:rPr lang="en-US" sz="2400" dirty="0">
                <a:latin typeface="Calibri" pitchFamily="34" charset="0"/>
              </a:rPr>
              <a:t>Before the beginning of the study, a research license was obtained for the translation and adaptation of the questionnaires in Greek by the authors of the tools, and the study’s protocol was </a:t>
            </a:r>
            <a:r>
              <a:rPr lang="en-US" sz="2400">
                <a:latin typeface="Calibri" pitchFamily="34" charset="0"/>
              </a:rPr>
              <a:t>approved </a:t>
            </a:r>
            <a:r>
              <a:rPr lang="en-US" sz="2400" b="1">
                <a:latin typeface="Calibri" pitchFamily="34" charset="0"/>
              </a:rPr>
              <a:t>(Ethics Committee of University of Ioannina, No. 49623) </a:t>
            </a:r>
            <a:r>
              <a:rPr lang="en-US" sz="2400" dirty="0">
                <a:latin typeface="Calibri" pitchFamily="34" charset="0"/>
              </a:rPr>
              <a:t>by the Ethics Committee of the University of Ioannina. </a:t>
            </a:r>
            <a:r>
              <a:rPr kumimoji="0" lang="en-US" sz="2400" b="0" i="0" u="none" strike="noStrike" kern="1200" cap="none" spc="0" normalizeH="0" baseline="0" noProof="0" dirty="0">
                <a:ln>
                  <a:noFill/>
                </a:ln>
                <a:solidFill>
                  <a:prstClr val="black"/>
                </a:solidFill>
                <a:effectLst/>
                <a:uLnTx/>
                <a:uFillTx/>
                <a:latin typeface="Calibri" pitchFamily="34" charset="0"/>
                <a:ea typeface="+mn-ea"/>
                <a:cs typeface="+mn-cs"/>
              </a:rPr>
              <a:t>Participants were 39 primary caregivers of adolescents with ASD, who had received a formal diagnosis of autism, Asperger’s syndrome or Pervasive Developmental Disorder unspecified according to ICD-10 criteria (WHO, 1990). All ASD participants were monolingual Greek-speaking adolescents between 10 and 16 years old, who attended regular high school or Special education elementary school and lived with their families. </a:t>
            </a:r>
            <a:r>
              <a:rPr lang="en-US" sz="2400" dirty="0">
                <a:solidFill>
                  <a:prstClr val="black"/>
                </a:solidFill>
                <a:latin typeface="Calibri" pitchFamily="34" charset="0"/>
              </a:rPr>
              <a:t>The questionnaires were distributed in paper or via email through the teachers of participants and caregivers could complete them and send them back within a week time. From the 39 participants, 12 had received a diagnosis for Asperger syndrome or Pervasive Developmental Disorder not otherwise specified and they consisted the High-Functioning ASD group, while the rest 27 had received a formal diagnosis of infantile autism, constituting the typical autism Group. 11 out of 39 primary caregivers accepted to complete again both questionnaires after 15 days in order </a:t>
            </a:r>
            <a:r>
              <a:rPr lang="en-US" sz="2400" dirty="0">
                <a:latin typeface="Calibri"/>
                <a:ea typeface="Calibri"/>
                <a:cs typeface="Calibri"/>
              </a:rPr>
              <a:t>to test the reliability of the instruments. </a:t>
            </a:r>
          </a:p>
          <a:p>
            <a:pPr algn="just">
              <a:defRPr/>
            </a:pPr>
            <a:r>
              <a:rPr lang="en-US" sz="2400" b="1" dirty="0">
                <a:solidFill>
                  <a:prstClr val="black"/>
                </a:solidFill>
                <a:latin typeface="Calibri"/>
                <a:ea typeface="Calibri"/>
                <a:cs typeface="Calibri"/>
              </a:rPr>
              <a:t>	</a:t>
            </a:r>
            <a:r>
              <a:rPr lang="en-US" sz="2400" dirty="0">
                <a:solidFill>
                  <a:prstClr val="black"/>
                </a:solidFill>
                <a:latin typeface="Calibri" pitchFamily="34" charset="0"/>
              </a:rPr>
              <a:t> For the statistical analysis, the software SPSS28.0 was used. Qualitative variables are expressed as absolute and relative (%) frequencies, while quantitative variables are expressed as mean and standard deviation (SD). The normality assumption was evaluated using the Shapiro–Wilk test. To investigate relationships between qualitative variables, the chi-square test was used, while to compare quantitative variables between the two groups, the Mann-Whitney test was implemented. Spearman’s correlation coefficient was used to examine the correlation between two quantitative variables. </a:t>
            </a:r>
            <a:endParaRPr lang="en-US" dirty="0">
              <a:latin typeface="Calibri" pitchFamily="34" charset="0"/>
            </a:endParaRPr>
          </a:p>
        </p:txBody>
      </p:sp>
      <p:sp>
        <p:nvSpPr>
          <p:cNvPr id="2246" name="Text Box 198"/>
          <p:cNvSpPr txBox="1">
            <a:spLocks noChangeArrowheads="1"/>
          </p:cNvSpPr>
          <p:nvPr/>
        </p:nvSpPr>
        <p:spPr bwMode="auto">
          <a:xfrm>
            <a:off x="31329940" y="15763753"/>
            <a:ext cx="12245288" cy="2585323"/>
          </a:xfrm>
          <a:prstGeom prst="rect">
            <a:avLst/>
          </a:prstGeom>
          <a:solidFill>
            <a:schemeClr val="bg1"/>
          </a:solidFill>
          <a:ln>
            <a:noFill/>
          </a:ln>
          <a:effectLst/>
        </p:spPr>
        <p:txBody>
          <a:bodyPr wrap="square" lIns="182880" tIns="182880" rIns="182880" bIns="182880" anchor="t">
            <a:spAutoFit/>
          </a:bodyPr>
          <a:lstStyle/>
          <a:p>
            <a:pPr algn="just" eaLnBrk="1" hangingPunct="1"/>
            <a:r>
              <a:rPr lang="en-US" sz="2400" dirty="0">
                <a:latin typeface="Calibri" pitchFamily="34" charset="0"/>
              </a:rPr>
              <a:t>In conclusion, the statistical analysis shows that both tools have good internal validity, as well as high-reliability rates. </a:t>
            </a:r>
          </a:p>
          <a:p>
            <a:pPr algn="just" eaLnBrk="1" hangingPunct="1"/>
            <a:r>
              <a:rPr lang="en-US" sz="2400" dirty="0">
                <a:latin typeface="Calibri" pitchFamily="34" charset="0"/>
              </a:rPr>
              <a:t>Regarding the comparison made between the two study groups (High-Functioning ASD Group and Typical Autism Group), statistically significant differences emerged, indicating </a:t>
            </a:r>
            <a:r>
              <a:rPr lang="en-US" sz="2400" dirty="0">
                <a:latin typeface="Calibri"/>
                <a:ea typeface="Calibri"/>
                <a:cs typeface="Calibri"/>
              </a:rPr>
              <a:t>that people with infantile autism tend to demonstrate more autistic traits than people with high-functioning autism. </a:t>
            </a:r>
          </a:p>
        </p:txBody>
      </p:sp>
      <p:sp>
        <p:nvSpPr>
          <p:cNvPr id="2247" name="Text Box 199"/>
          <p:cNvSpPr txBox="1">
            <a:spLocks noChangeArrowheads="1"/>
          </p:cNvSpPr>
          <p:nvPr/>
        </p:nvSpPr>
        <p:spPr bwMode="auto">
          <a:xfrm>
            <a:off x="7546975" y="4360394"/>
            <a:ext cx="12563473" cy="8125301"/>
          </a:xfrm>
          <a:prstGeom prst="rect">
            <a:avLst/>
          </a:prstGeom>
          <a:solidFill>
            <a:schemeClr val="bg1"/>
          </a:solidFill>
          <a:ln>
            <a:noFill/>
          </a:ln>
          <a:effectLst/>
        </p:spPr>
        <p:txBody>
          <a:bodyPr wrap="square" lIns="182880" tIns="182880" rIns="182880" bIns="182880" anchor="t">
            <a:spAutoFit/>
          </a:bodyPr>
          <a:lstStyle/>
          <a:p>
            <a:pPr algn="just" eaLnBrk="1" hangingPunct="1"/>
            <a:r>
              <a:rPr kumimoji="0" lang="en-US" sz="2400" b="0" i="0" u="none" strike="noStrike" kern="1200" cap="none" spc="0" normalizeH="0" baseline="0" noProof="0" dirty="0">
                <a:ln>
                  <a:noFill/>
                </a:ln>
                <a:solidFill>
                  <a:prstClr val="black"/>
                </a:solidFill>
                <a:effectLst/>
                <a:uLnTx/>
                <a:uFillTx/>
                <a:latin typeface="Calibri"/>
                <a:ea typeface="Calibri"/>
                <a:cs typeface="Calibri"/>
              </a:rPr>
              <a:t>Until today there is no standardized tool for the screening of ASD traits in Greek-speaking children and adolescents aged 10 to 16 years old. </a:t>
            </a:r>
            <a:r>
              <a:rPr lang="en-US" sz="2400" dirty="0">
                <a:solidFill>
                  <a:schemeClr val="tx1"/>
                </a:solidFill>
                <a:latin typeface="Calibri" pitchFamily="34" charset="0"/>
              </a:rPr>
              <a:t>By piloting a weighting study of the Autism Spectrum Quotient </a:t>
            </a:r>
            <a:r>
              <a:rPr lang="en-US" sz="2400" dirty="0">
                <a:latin typeface="Calibri" pitchFamily="34" charset="0"/>
              </a:rPr>
              <a:t>(ASQ, Cohen et al., 2006)</a:t>
            </a:r>
            <a:r>
              <a:rPr lang="en-US" sz="2400" dirty="0">
                <a:solidFill>
                  <a:schemeClr val="tx1"/>
                </a:solidFill>
                <a:latin typeface="Calibri" pitchFamily="34" charset="0"/>
              </a:rPr>
              <a:t> and</a:t>
            </a:r>
            <a:r>
              <a:rPr lang="el-GR" sz="1800" dirty="0">
                <a:effectLst/>
                <a:latin typeface="Times New Roman" panose="02020603050405020304" pitchFamily="18" charset="0"/>
                <a:ea typeface="Calibri" panose="020F0502020204030204" pitchFamily="34" charset="0"/>
              </a:rPr>
              <a:t> </a:t>
            </a:r>
            <a:r>
              <a:rPr lang="el-GR" sz="2400" dirty="0" err="1">
                <a:latin typeface="Calibri" pitchFamily="34" charset="0"/>
              </a:rPr>
              <a:t>Autism</a:t>
            </a:r>
            <a:r>
              <a:rPr lang="el-GR" sz="2400" dirty="0">
                <a:latin typeface="Calibri" pitchFamily="34" charset="0"/>
              </a:rPr>
              <a:t> </a:t>
            </a:r>
            <a:r>
              <a:rPr lang="el-GR" sz="2400" dirty="0" err="1">
                <a:latin typeface="Calibri" pitchFamily="34" charset="0"/>
              </a:rPr>
              <a:t>Spectrum</a:t>
            </a:r>
            <a:r>
              <a:rPr lang="el-GR" sz="2400" dirty="0">
                <a:latin typeface="Calibri" pitchFamily="34" charset="0"/>
              </a:rPr>
              <a:t> </a:t>
            </a:r>
            <a:r>
              <a:rPr lang="el-GR" sz="2400" dirty="0" err="1">
                <a:latin typeface="Calibri" pitchFamily="34" charset="0"/>
              </a:rPr>
              <a:t>Screening</a:t>
            </a:r>
            <a:r>
              <a:rPr lang="el-GR" sz="2400" dirty="0">
                <a:latin typeface="Calibri" pitchFamily="34" charset="0"/>
              </a:rPr>
              <a:t> </a:t>
            </a:r>
            <a:r>
              <a:rPr lang="el-GR" sz="2400" dirty="0" err="1">
                <a:latin typeface="Calibri" pitchFamily="34" charset="0"/>
              </a:rPr>
              <a:t>Questionnaire</a:t>
            </a:r>
            <a:r>
              <a:rPr lang="en-US" sz="2400" dirty="0">
                <a:latin typeface="Calibri" pitchFamily="34" charset="0"/>
              </a:rPr>
              <a:t> (ASSQ,</a:t>
            </a:r>
            <a:r>
              <a:rPr lang="el-GR" sz="2400" dirty="0">
                <a:latin typeface="Calibri" pitchFamily="34" charset="0"/>
              </a:rPr>
              <a:t> </a:t>
            </a:r>
            <a:r>
              <a:rPr lang="el-GR" sz="2400" dirty="0" err="1">
                <a:latin typeface="Calibri" pitchFamily="34" charset="0"/>
              </a:rPr>
              <a:t>Ehlers</a:t>
            </a:r>
            <a:r>
              <a:rPr lang="el-GR" sz="2400" dirty="0">
                <a:latin typeface="Calibri" pitchFamily="34" charset="0"/>
              </a:rPr>
              <a:t> </a:t>
            </a:r>
            <a:r>
              <a:rPr lang="el-GR" sz="2400" dirty="0" err="1">
                <a:latin typeface="Calibri" pitchFamily="34" charset="0"/>
              </a:rPr>
              <a:t>et</a:t>
            </a:r>
            <a:r>
              <a:rPr lang="el-GR" sz="2400" dirty="0">
                <a:latin typeface="Calibri" pitchFamily="34" charset="0"/>
              </a:rPr>
              <a:t> </a:t>
            </a:r>
            <a:r>
              <a:rPr lang="el-GR" sz="2400" dirty="0" err="1">
                <a:latin typeface="Calibri" pitchFamily="34" charset="0"/>
              </a:rPr>
              <a:t>al</a:t>
            </a:r>
            <a:r>
              <a:rPr lang="el-GR" sz="2400" dirty="0">
                <a:latin typeface="Calibri" pitchFamily="34" charset="0"/>
              </a:rPr>
              <a:t>., 1996</a:t>
            </a:r>
            <a:r>
              <a:rPr lang="en-US" sz="2400" dirty="0">
                <a:latin typeface="Calibri" pitchFamily="34" charset="0"/>
              </a:rPr>
              <a:t>), a first evaluation of the psychometric properties of the adapted Greek versions of these instruments is provided, offering an opportunity to explore their validity for Greek-speaking adolescents of this age. </a:t>
            </a:r>
          </a:p>
          <a:p>
            <a:pPr algn="just" eaLnBrk="1" hangingPunct="1"/>
            <a:r>
              <a:rPr lang="en-US" sz="2400" dirty="0">
                <a:latin typeface="Calibri" pitchFamily="34" charset="0"/>
              </a:rPr>
              <a:t>The ASQ (Cohen et al., 1996) is a self-reported 50-item 4-Likert scale questionnaire that is standardized for ASD persons over 16 years old who have typical intelligence or present mild intellectual disability. This questionnaire in its original standardization presented excellent psychometric properties and until today it has been also translated, adapted, and validated in Dutch (Hoekstra et al., 2008), French (</a:t>
            </a:r>
            <a:r>
              <a:rPr lang="en-US" sz="2400" dirty="0" err="1">
                <a:latin typeface="Calibri" pitchFamily="34" charset="0"/>
              </a:rPr>
              <a:t>Kempenaers</a:t>
            </a:r>
            <a:r>
              <a:rPr lang="en-US" sz="2400" dirty="0">
                <a:latin typeface="Calibri" pitchFamily="34" charset="0"/>
              </a:rPr>
              <a:t> et al., 2017), Brazilian Portuguese (Costa Alves et al., 2020), Korean (Ko et al., 2018) and Polish (</a:t>
            </a:r>
            <a:r>
              <a:rPr lang="en-US" sz="2400" dirty="0" err="1">
                <a:latin typeface="Calibri" pitchFamily="34" charset="0"/>
              </a:rPr>
              <a:t>Pisula</a:t>
            </a:r>
            <a:r>
              <a:rPr lang="en-US" sz="2400" dirty="0">
                <a:latin typeface="Calibri" pitchFamily="34" charset="0"/>
              </a:rPr>
              <a:t> et al., 2013). </a:t>
            </a:r>
          </a:p>
          <a:p>
            <a:pPr algn="just" eaLnBrk="1" hangingPunct="1"/>
            <a:r>
              <a:rPr lang="en-US" sz="2400" dirty="0">
                <a:latin typeface="Calibri" pitchFamily="34" charset="0"/>
              </a:rPr>
              <a:t>The ASSQ (Ehlers et al., 2006) is a 27-item  easy-to-respond questionnaire that assesses autistic traits on a three-Likert scale, in which zero values typical behavior, one rather atypical behavior, and two serious disrupted behavior. The tool presents acceptable psychometric properties (sensitivity 0.62-0.91 %, specificity over 0.90%, and test-retest reliability 0.77) and it has been translated and validated also in Norwegian (</a:t>
            </a:r>
            <a:r>
              <a:rPr lang="en-US" sz="2400" dirty="0" err="1">
                <a:latin typeface="Calibri" pitchFamily="34" charset="0"/>
              </a:rPr>
              <a:t>Posserud</a:t>
            </a:r>
            <a:r>
              <a:rPr lang="en-US" sz="2400" dirty="0">
                <a:latin typeface="Calibri" pitchFamily="34" charset="0"/>
              </a:rPr>
              <a:t> et al., 2009), Mandarin Chinese (Guo et al., 2011), Finnish (Mattila et al., 2012) and </a:t>
            </a:r>
            <a:r>
              <a:rPr lang="en-US" sz="2400" dirty="0" err="1">
                <a:latin typeface="Calibri" pitchFamily="34" charset="0"/>
              </a:rPr>
              <a:t>Undu</a:t>
            </a:r>
            <a:r>
              <a:rPr lang="en-US" sz="2400" dirty="0">
                <a:latin typeface="Calibri" pitchFamily="34" charset="0"/>
              </a:rPr>
              <a:t>, which is official language of Pakistan (Saeed et al., 2022). </a:t>
            </a:r>
          </a:p>
          <a:p>
            <a:pPr algn="just"/>
            <a:r>
              <a:rPr lang="en-US" sz="2400" b="1" dirty="0">
                <a:latin typeface="Calibri" pitchFamily="34" charset="0"/>
              </a:rPr>
              <a:t>AIM: </a:t>
            </a:r>
            <a:r>
              <a:rPr lang="en-US" sz="2400" dirty="0">
                <a:latin typeface="Calibri" pitchFamily="34" charset="0"/>
              </a:rPr>
              <a:t>The present study aimed to provide preliminary validation data for the Greek translation and adaptation of the ASQ and the ASSQ in Greek-speaking ASD adolescents, aged 10 to 16 years old.  </a:t>
            </a:r>
            <a:r>
              <a:rPr lang="en-US" sz="2400" dirty="0">
                <a:latin typeface="Calibri"/>
                <a:ea typeface="Calibri"/>
                <a:cs typeface="Calibri"/>
              </a:rPr>
              <a:t> </a:t>
            </a:r>
            <a:endParaRPr lang="en-US" sz="2400" dirty="0">
              <a:latin typeface="Calibri" pitchFamily="34" charset="0"/>
              <a:ea typeface="Calibri"/>
              <a:cs typeface="Calibri"/>
            </a:endParaRPr>
          </a:p>
        </p:txBody>
      </p:sp>
      <p:sp>
        <p:nvSpPr>
          <p:cNvPr id="2248" name="Text Box 200"/>
          <p:cNvSpPr txBox="1">
            <a:spLocks noChangeArrowheads="1"/>
          </p:cNvSpPr>
          <p:nvPr/>
        </p:nvSpPr>
        <p:spPr bwMode="auto">
          <a:xfrm>
            <a:off x="32014886" y="18870474"/>
            <a:ext cx="10969625" cy="2769989"/>
          </a:xfrm>
          <a:prstGeom prst="rect">
            <a:avLst/>
          </a:prstGeom>
          <a:solidFill>
            <a:schemeClr val="bg1"/>
          </a:solidFill>
          <a:ln>
            <a:noFill/>
          </a:ln>
          <a:effectLst/>
        </p:spPr>
        <p:txBody>
          <a:bodyPr lIns="182880" tIns="182880" rIns="182880" bIns="182880" anchor="t">
            <a:spAutoFit/>
          </a:bodyPr>
          <a:lstStyle>
            <a:lvl1pPr marL="457200" indent="-457200">
              <a:defRPr>
                <a:solidFill>
                  <a:schemeClr val="tx1"/>
                </a:solidFill>
                <a:latin typeface="Arial" charset="0"/>
              </a:defRPr>
            </a:lvl1pPr>
            <a:lvl2pPr marL="914400" indent="-342900">
              <a:defRPr>
                <a:solidFill>
                  <a:schemeClr val="tx1"/>
                </a:solidFill>
                <a:latin typeface="Arial" charset="0"/>
              </a:defRPr>
            </a:lvl2pPr>
            <a:lvl3pPr marL="1371600" indent="-342900">
              <a:defRPr>
                <a:solidFill>
                  <a:schemeClr val="tx1"/>
                </a:solidFill>
                <a:latin typeface="Arial" charset="0"/>
              </a:defRPr>
            </a:lvl3pPr>
            <a:lvl4pPr marL="1828800" indent="-342900">
              <a:defRPr>
                <a:solidFill>
                  <a:schemeClr val="tx1"/>
                </a:solidFill>
                <a:latin typeface="Arial" charset="0"/>
              </a:defRPr>
            </a:lvl4pPr>
            <a:lvl5pPr marL="2286000" indent="-342900">
              <a:defRPr>
                <a:solidFill>
                  <a:schemeClr val="tx1"/>
                </a:solidFill>
                <a:latin typeface="Arial" charset="0"/>
              </a:defRPr>
            </a:lvl5pPr>
            <a:lvl6pPr marL="2743200" indent="-342900" fontAlgn="base">
              <a:spcBef>
                <a:spcPct val="0"/>
              </a:spcBef>
              <a:spcAft>
                <a:spcPct val="0"/>
              </a:spcAft>
              <a:defRPr>
                <a:solidFill>
                  <a:schemeClr val="tx1"/>
                </a:solidFill>
                <a:latin typeface="Arial" charset="0"/>
              </a:defRPr>
            </a:lvl6pPr>
            <a:lvl7pPr marL="3200400" indent="-342900" fontAlgn="base">
              <a:spcBef>
                <a:spcPct val="0"/>
              </a:spcBef>
              <a:spcAft>
                <a:spcPct val="0"/>
              </a:spcAft>
              <a:defRPr>
                <a:solidFill>
                  <a:schemeClr val="tx1"/>
                </a:solidFill>
                <a:latin typeface="Arial" charset="0"/>
              </a:defRPr>
            </a:lvl7pPr>
            <a:lvl8pPr marL="3657600" indent="-342900" fontAlgn="base">
              <a:spcBef>
                <a:spcPct val="0"/>
              </a:spcBef>
              <a:spcAft>
                <a:spcPct val="0"/>
              </a:spcAft>
              <a:defRPr>
                <a:solidFill>
                  <a:schemeClr val="tx1"/>
                </a:solidFill>
                <a:latin typeface="Arial" charset="0"/>
              </a:defRPr>
            </a:lvl8pPr>
            <a:lvl9pPr marL="4114800" indent="-342900" fontAlgn="base">
              <a:spcBef>
                <a:spcPct val="0"/>
              </a:spcBef>
              <a:spcAft>
                <a:spcPct val="0"/>
              </a:spcAft>
              <a:defRPr>
                <a:solidFill>
                  <a:schemeClr val="tx1"/>
                </a:solidFill>
                <a:latin typeface="Arial" charset="0"/>
              </a:defRPr>
            </a:lvl9pPr>
          </a:lstStyle>
          <a:p>
            <a:pPr>
              <a:spcAft>
                <a:spcPct val="50000"/>
              </a:spcAft>
              <a:buFontTx/>
              <a:buAutoNum type="arabicPeriod"/>
            </a:pPr>
            <a:r>
              <a:rPr lang="en" sz="2400">
                <a:solidFill>
                  <a:srgbClr val="222222"/>
                </a:solidFill>
                <a:latin typeface="Calibri"/>
                <a:ea typeface="Calibri"/>
                <a:cs typeface="Calibri"/>
              </a:rPr>
              <a:t>Ehlers, S., </a:t>
            </a:r>
            <a:r>
              <a:rPr lang="en" sz="2400" err="1">
                <a:solidFill>
                  <a:srgbClr val="222222"/>
                </a:solidFill>
                <a:latin typeface="Calibri"/>
                <a:ea typeface="Calibri"/>
                <a:cs typeface="Calibri"/>
              </a:rPr>
              <a:t>Gillberg</a:t>
            </a:r>
            <a:r>
              <a:rPr lang="en" sz="2400">
                <a:solidFill>
                  <a:srgbClr val="222222"/>
                </a:solidFill>
                <a:latin typeface="Calibri"/>
                <a:ea typeface="Calibri"/>
                <a:cs typeface="Calibri"/>
              </a:rPr>
              <a:t>, C., &amp; Wing, L. (1999). A screening questionnaire for Asperger syndrome and other high-functioning autism spectrum disorders in school age children. Journal of autism and developmental disorders, 29, 129-141.</a:t>
            </a:r>
            <a:endParaRPr lang="en" sz="2400" dirty="0">
              <a:solidFill>
                <a:srgbClr val="222222"/>
              </a:solidFill>
              <a:latin typeface="Calibri"/>
              <a:ea typeface="Calibri"/>
              <a:cs typeface="Calibri"/>
            </a:endParaRPr>
          </a:p>
          <a:p>
            <a:pPr>
              <a:spcAft>
                <a:spcPct val="50000"/>
              </a:spcAft>
              <a:buFontTx/>
              <a:buAutoNum type="arabicPeriod"/>
            </a:pPr>
            <a:r>
              <a:rPr lang="en" sz="2400" dirty="0">
                <a:solidFill>
                  <a:srgbClr val="222222"/>
                </a:solidFill>
                <a:latin typeface="Calibri"/>
                <a:ea typeface="Calibri"/>
                <a:cs typeface="Calibri"/>
              </a:rPr>
              <a:t>Baron-Cohen, S., Hoekstra, R. A., Knickmeyer, R., &amp; Wheelwright, S. (2006). The autism-spectrum quotient (AQ)—adolescent version. Journal of autism and developmental disorders, 36, 343-350.</a:t>
            </a:r>
            <a:endParaRPr lang="en" sz="2400" dirty="0">
              <a:solidFill>
                <a:srgbClr val="222222"/>
              </a:solidFill>
              <a:latin typeface="Calibri" panose="020F0502020204030204" pitchFamily="34" charset="0"/>
              <a:ea typeface="Calibri"/>
              <a:cs typeface="Calibri" panose="020F0502020204030204" pitchFamily="34" charset="0"/>
            </a:endParaRPr>
          </a:p>
        </p:txBody>
      </p:sp>
      <p:sp>
        <p:nvSpPr>
          <p:cNvPr id="67" name="Text Box 241"/>
          <p:cNvSpPr txBox="1">
            <a:spLocks noChangeArrowheads="1"/>
          </p:cNvSpPr>
          <p:nvPr/>
        </p:nvSpPr>
        <p:spPr bwMode="auto">
          <a:xfrm>
            <a:off x="20233023" y="14678351"/>
            <a:ext cx="11755233" cy="700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000" b="1" dirty="0">
                <a:solidFill>
                  <a:schemeClr val="accent1">
                    <a:lumMod val="50000"/>
                  </a:schemeClr>
                </a:solidFill>
                <a:latin typeface="Calibri" pitchFamily="34" charset="0"/>
              </a:rPr>
              <a:t>Table 1. Descriptive statistics for the results in the ASQ and ASSQ questionnaires, in the two groups of participants</a:t>
            </a:r>
            <a:endParaRPr lang="en-US" sz="2000" dirty="0">
              <a:solidFill>
                <a:schemeClr val="accent1">
                  <a:lumMod val="50000"/>
                </a:schemeClr>
              </a:solidFill>
              <a:latin typeface="Calibri" pitchFamily="34" charset="0"/>
            </a:endParaRPr>
          </a:p>
        </p:txBody>
      </p:sp>
      <p:pic>
        <p:nvPicPr>
          <p:cNvPr id="2" name="Picture 1">
            <a:extLst>
              <a:ext uri="{FF2B5EF4-FFF2-40B4-BE49-F238E27FC236}">
                <a16:creationId xmlns:a16="http://schemas.microsoft.com/office/drawing/2014/main" id="{908A2FF3-F217-CB42-81AC-0AA3BB14763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95" y="1"/>
            <a:ext cx="7285827" cy="364166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Πίνακας 3">
            <a:extLst>
              <a:ext uri="{FF2B5EF4-FFF2-40B4-BE49-F238E27FC236}">
                <a16:creationId xmlns:a16="http://schemas.microsoft.com/office/drawing/2014/main" id="{BD34128E-787C-604D-14EF-06AAE2AD6252}"/>
              </a:ext>
            </a:extLst>
          </p:cNvPr>
          <p:cNvGraphicFramePr>
            <a:graphicFrameLocks noGrp="1"/>
          </p:cNvGraphicFramePr>
          <p:nvPr>
            <p:extLst>
              <p:ext uri="{D42A27DB-BD31-4B8C-83A1-F6EECF244321}">
                <p14:modId xmlns:p14="http://schemas.microsoft.com/office/powerpoint/2010/main" val="2459262515"/>
              </p:ext>
            </p:extLst>
          </p:nvPr>
        </p:nvGraphicFramePr>
        <p:xfrm>
          <a:off x="20418847" y="10849055"/>
          <a:ext cx="10911092" cy="4658503"/>
        </p:xfrm>
        <a:graphic>
          <a:graphicData uri="http://schemas.openxmlformats.org/drawingml/2006/table">
            <a:tbl>
              <a:tblPr firstRow="1" firstCol="1" bandRow="1">
                <a:tableStyleId>{3B4B98B0-60AC-42C2-AFA5-B58CD77FA1E5}</a:tableStyleId>
              </a:tblPr>
              <a:tblGrid>
                <a:gridCol w="930181">
                  <a:extLst>
                    <a:ext uri="{9D8B030D-6E8A-4147-A177-3AD203B41FA5}">
                      <a16:colId xmlns:a16="http://schemas.microsoft.com/office/drawing/2014/main" val="741620509"/>
                    </a:ext>
                  </a:extLst>
                </a:gridCol>
                <a:gridCol w="1403141">
                  <a:extLst>
                    <a:ext uri="{9D8B030D-6E8A-4147-A177-3AD203B41FA5}">
                      <a16:colId xmlns:a16="http://schemas.microsoft.com/office/drawing/2014/main" val="3787254346"/>
                    </a:ext>
                  </a:extLst>
                </a:gridCol>
                <a:gridCol w="2233242">
                  <a:extLst>
                    <a:ext uri="{9D8B030D-6E8A-4147-A177-3AD203B41FA5}">
                      <a16:colId xmlns:a16="http://schemas.microsoft.com/office/drawing/2014/main" val="3399354645"/>
                    </a:ext>
                  </a:extLst>
                </a:gridCol>
                <a:gridCol w="1026824">
                  <a:extLst>
                    <a:ext uri="{9D8B030D-6E8A-4147-A177-3AD203B41FA5}">
                      <a16:colId xmlns:a16="http://schemas.microsoft.com/office/drawing/2014/main" val="2819005069"/>
                    </a:ext>
                  </a:extLst>
                </a:gridCol>
                <a:gridCol w="1568772">
                  <a:extLst>
                    <a:ext uri="{9D8B030D-6E8A-4147-A177-3AD203B41FA5}">
                      <a16:colId xmlns:a16="http://schemas.microsoft.com/office/drawing/2014/main" val="3918817580"/>
                    </a:ext>
                  </a:extLst>
                </a:gridCol>
                <a:gridCol w="824519">
                  <a:extLst>
                    <a:ext uri="{9D8B030D-6E8A-4147-A177-3AD203B41FA5}">
                      <a16:colId xmlns:a16="http://schemas.microsoft.com/office/drawing/2014/main" val="2103047985"/>
                    </a:ext>
                  </a:extLst>
                </a:gridCol>
                <a:gridCol w="1517484">
                  <a:extLst>
                    <a:ext uri="{9D8B030D-6E8A-4147-A177-3AD203B41FA5}">
                      <a16:colId xmlns:a16="http://schemas.microsoft.com/office/drawing/2014/main" val="2723837703"/>
                    </a:ext>
                  </a:extLst>
                </a:gridCol>
                <a:gridCol w="1406929">
                  <a:extLst>
                    <a:ext uri="{9D8B030D-6E8A-4147-A177-3AD203B41FA5}">
                      <a16:colId xmlns:a16="http://schemas.microsoft.com/office/drawing/2014/main" val="102552891"/>
                    </a:ext>
                  </a:extLst>
                </a:gridCol>
              </a:tblGrid>
              <a:tr h="731596">
                <a:tc>
                  <a:txBody>
                    <a:bodyPr/>
                    <a:lstStyle/>
                    <a:p>
                      <a:pPr algn="ctr"/>
                      <a:r>
                        <a:rPr lang="en-US" sz="2000" b="1" kern="0" cap="all" spc="60" dirty="0">
                          <a:solidFill>
                            <a:schemeClr val="tx1"/>
                          </a:solidFill>
                          <a:effectLst/>
                        </a:rPr>
                        <a:t> </a:t>
                      </a:r>
                      <a:endParaRPr lang="el-GR" sz="2000" b="1" kern="100" cap="all" spc="6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26042" marB="26042" anchor="b"/>
                </a:tc>
                <a:tc>
                  <a:txBody>
                    <a:bodyPr/>
                    <a:lstStyle/>
                    <a:p>
                      <a:pPr algn="l"/>
                      <a:r>
                        <a:rPr lang="en-US" sz="2000" b="1" kern="100" cap="all" spc="60" dirty="0">
                          <a:solidFill>
                            <a:schemeClr val="tx1"/>
                          </a:solidFill>
                          <a:effectLst/>
                          <a:latin typeface="Calibri" panose="020F0502020204030204" pitchFamily="34" charset="0"/>
                          <a:ea typeface="Calibri" panose="020F0502020204030204" pitchFamily="34" charset="0"/>
                          <a:cs typeface="Arial" panose="020B0604020202020204" pitchFamily="34" charset="0"/>
                        </a:rPr>
                        <a:t>Group</a:t>
                      </a:r>
                      <a:endParaRPr lang="el-GR" sz="2000" b="1" kern="100" cap="all" spc="6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26042" marB="26042" anchor="b"/>
                </a:tc>
                <a:tc>
                  <a:txBody>
                    <a:bodyPr/>
                    <a:lstStyle/>
                    <a:p>
                      <a:pPr algn="ctr"/>
                      <a:r>
                        <a:rPr lang="en-US" sz="2000" b="1" kern="100" cap="all" spc="60" dirty="0">
                          <a:solidFill>
                            <a:schemeClr val="tx1"/>
                          </a:solidFill>
                          <a:effectLst/>
                          <a:latin typeface="Calibri" panose="020F0502020204030204" pitchFamily="34" charset="0"/>
                          <a:ea typeface="Calibri" panose="020F0502020204030204" pitchFamily="34" charset="0"/>
                          <a:cs typeface="Arial" panose="020B0604020202020204" pitchFamily="34" charset="0"/>
                        </a:rPr>
                        <a:t>N</a:t>
                      </a:r>
                      <a:endParaRPr lang="el-GR" sz="2000" b="1" kern="100" cap="all" spc="6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26042" marB="26042" anchor="b"/>
                </a:tc>
                <a:tc>
                  <a:txBody>
                    <a:bodyPr/>
                    <a:lstStyle/>
                    <a:p>
                      <a:pPr algn="ctr"/>
                      <a:r>
                        <a:rPr lang="en-US" sz="2000" b="1" kern="100" cap="all" spc="60" dirty="0">
                          <a:solidFill>
                            <a:schemeClr val="tx1"/>
                          </a:solidFill>
                          <a:effectLst/>
                          <a:latin typeface="Calibri" panose="020F0502020204030204" pitchFamily="34" charset="0"/>
                          <a:ea typeface="Calibri" panose="020F0502020204030204" pitchFamily="34" charset="0"/>
                          <a:cs typeface="Arial" panose="020B0604020202020204" pitchFamily="34" charset="0"/>
                        </a:rPr>
                        <a:t>Mean</a:t>
                      </a:r>
                      <a:endParaRPr lang="el-GR" sz="2000" b="1" kern="100" cap="all" spc="6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26042" marB="26042" anchor="b"/>
                </a:tc>
                <a:tc>
                  <a:txBody>
                    <a:bodyPr/>
                    <a:lstStyle/>
                    <a:p>
                      <a:pPr algn="ctr"/>
                      <a:r>
                        <a:rPr lang="en" sz="2000" b="1" kern="100" cap="all" spc="60" dirty="0">
                          <a:solidFill>
                            <a:schemeClr val="tx1"/>
                          </a:solidFill>
                          <a:effectLst/>
                          <a:latin typeface="Calibri" panose="020F0502020204030204" pitchFamily="34" charset="0"/>
                          <a:ea typeface="Calibri" panose="020F0502020204030204" pitchFamily="34" charset="0"/>
                          <a:cs typeface="Arial" panose="020B0604020202020204" pitchFamily="34" charset="0"/>
                        </a:rPr>
                        <a:t>Median</a:t>
                      </a:r>
                      <a:endParaRPr lang="el-GR" sz="2000" b="1" kern="100" cap="all" spc="6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26042" marB="26042" anchor="b"/>
                </a:tc>
                <a:tc>
                  <a:txBody>
                    <a:bodyPr/>
                    <a:lstStyle/>
                    <a:p>
                      <a:pPr algn="ctr"/>
                      <a:r>
                        <a:rPr lang="en-US" sz="2000" b="1" kern="0" cap="all" spc="60" dirty="0">
                          <a:solidFill>
                            <a:schemeClr val="tx1"/>
                          </a:solidFill>
                          <a:effectLst/>
                        </a:rPr>
                        <a:t>SD</a:t>
                      </a:r>
                      <a:endParaRPr lang="el-GR" sz="2000" b="1" kern="100" cap="all" spc="6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26042" marB="26042" anchor="b"/>
                </a:tc>
                <a:tc>
                  <a:txBody>
                    <a:bodyPr/>
                    <a:lstStyle/>
                    <a:p>
                      <a:pPr algn="ctr"/>
                      <a:r>
                        <a:rPr lang="en" sz="2000" b="1" kern="100" cap="all" spc="60" dirty="0">
                          <a:solidFill>
                            <a:schemeClr val="tx1"/>
                          </a:solidFill>
                          <a:effectLst/>
                          <a:latin typeface="Calibri" panose="020F0502020204030204" pitchFamily="34" charset="0"/>
                          <a:ea typeface="Calibri" panose="020F0502020204030204" pitchFamily="34" charset="0"/>
                          <a:cs typeface="Arial" panose="020B0604020202020204" pitchFamily="34" charset="0"/>
                        </a:rPr>
                        <a:t>Min </a:t>
                      </a:r>
                      <a:endParaRPr lang="el-GR" sz="2000" b="1" kern="100" cap="all" spc="6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26042" marB="26042" anchor="b"/>
                </a:tc>
                <a:tc>
                  <a:txBody>
                    <a:bodyPr/>
                    <a:lstStyle/>
                    <a:p>
                      <a:pPr algn="ctr"/>
                      <a:r>
                        <a:rPr lang="en" sz="2000" b="1" kern="100" cap="all" spc="60" dirty="0">
                          <a:solidFill>
                            <a:schemeClr val="tx1"/>
                          </a:solidFill>
                          <a:effectLst/>
                          <a:latin typeface="Calibri" panose="020F0502020204030204" pitchFamily="34" charset="0"/>
                          <a:ea typeface="Calibri" panose="020F0502020204030204" pitchFamily="34" charset="0"/>
                          <a:cs typeface="Arial" panose="020B0604020202020204" pitchFamily="34" charset="0"/>
                        </a:rPr>
                        <a:t>MAX</a:t>
                      </a:r>
                      <a:endParaRPr lang="el-GR" sz="2000" b="1" kern="100" cap="all" spc="6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26042" marB="26042" anchor="b"/>
                </a:tc>
                <a:extLst>
                  <a:ext uri="{0D108BD9-81ED-4DB2-BD59-A6C34878D82A}">
                    <a16:rowId xmlns:a16="http://schemas.microsoft.com/office/drawing/2014/main" val="1658148276"/>
                  </a:ext>
                </a:extLst>
              </a:tr>
              <a:tr h="611846">
                <a:tc rowSpan="3">
                  <a:txBody>
                    <a:bodyPr/>
                    <a:lstStyle/>
                    <a:p>
                      <a:pPr algn="ctr"/>
                      <a:r>
                        <a:rPr lang="en-US" sz="2000" b="1" kern="0" cap="none" spc="0">
                          <a:solidFill>
                            <a:schemeClr val="tx1"/>
                          </a:solidFill>
                          <a:effectLst/>
                        </a:rPr>
                        <a:t>ASQ</a:t>
                      </a:r>
                      <a:endParaRPr lang="el-GR" sz="2000" b="1" kern="1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nchor="ctr"/>
                </a:tc>
                <a:tc>
                  <a:txBody>
                    <a:bodyPr/>
                    <a:lstStyle/>
                    <a:p>
                      <a:pPr algn="l"/>
                      <a:r>
                        <a:rPr lang="en" sz="2000" kern="100" cap="none" spc="0" dirty="0">
                          <a:solidFill>
                            <a:schemeClr val="tx1"/>
                          </a:solidFill>
                          <a:effectLst/>
                        </a:rPr>
                        <a:t>Typical autism</a:t>
                      </a:r>
                      <a:endParaRPr lang="el-GR" sz="2000" kern="1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tc>
                <a:tc>
                  <a:txBody>
                    <a:bodyPr/>
                    <a:lstStyle/>
                    <a:p>
                      <a:pPr algn="ctr"/>
                      <a:r>
                        <a:rPr lang="en-US" sz="2000" kern="0" cap="none" spc="0">
                          <a:solidFill>
                            <a:schemeClr val="tx1"/>
                          </a:solidFill>
                          <a:effectLst/>
                        </a:rPr>
                        <a:t>27</a:t>
                      </a:r>
                      <a:endParaRPr lang="el-GR" sz="2000" kern="1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nchor="ctr"/>
                </a:tc>
                <a:tc>
                  <a:txBody>
                    <a:bodyPr/>
                    <a:lstStyle/>
                    <a:p>
                      <a:pPr algn="ctr"/>
                      <a:r>
                        <a:rPr lang="en-US" sz="2000" kern="0" cap="none" spc="0">
                          <a:solidFill>
                            <a:schemeClr val="tx1"/>
                          </a:solidFill>
                          <a:effectLst/>
                        </a:rPr>
                        <a:t>26</a:t>
                      </a:r>
                      <a:r>
                        <a:rPr lang="el-GR" sz="2000" kern="0" cap="none" spc="0">
                          <a:solidFill>
                            <a:schemeClr val="tx1"/>
                          </a:solidFill>
                          <a:effectLst/>
                        </a:rPr>
                        <a:t>,0</a:t>
                      </a:r>
                      <a:endParaRPr lang="el-GR" sz="2000" kern="1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nchor="ctr"/>
                </a:tc>
                <a:tc>
                  <a:txBody>
                    <a:bodyPr/>
                    <a:lstStyle/>
                    <a:p>
                      <a:pPr algn="ctr"/>
                      <a:r>
                        <a:rPr lang="en-US" sz="2000" kern="0" cap="none" spc="0" dirty="0">
                          <a:solidFill>
                            <a:schemeClr val="tx1"/>
                          </a:solidFill>
                          <a:effectLst/>
                        </a:rPr>
                        <a:t>28</a:t>
                      </a:r>
                      <a:r>
                        <a:rPr lang="el-GR" sz="2000" kern="0" cap="none" spc="0" dirty="0">
                          <a:solidFill>
                            <a:schemeClr val="tx1"/>
                          </a:solidFill>
                          <a:effectLst/>
                        </a:rPr>
                        <a:t>,0</a:t>
                      </a:r>
                      <a:endParaRPr lang="el-GR" sz="2000" kern="1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nchor="ctr"/>
                </a:tc>
                <a:tc>
                  <a:txBody>
                    <a:bodyPr/>
                    <a:lstStyle/>
                    <a:p>
                      <a:pPr algn="ctr"/>
                      <a:r>
                        <a:rPr lang="en-US" sz="2000" kern="0" cap="none" spc="0">
                          <a:solidFill>
                            <a:schemeClr val="tx1"/>
                          </a:solidFill>
                          <a:effectLst/>
                        </a:rPr>
                        <a:t>9,96</a:t>
                      </a:r>
                      <a:endParaRPr lang="el-GR" sz="2000" kern="1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nchor="ctr"/>
                </a:tc>
                <a:tc>
                  <a:txBody>
                    <a:bodyPr/>
                    <a:lstStyle/>
                    <a:p>
                      <a:pPr algn="ctr"/>
                      <a:r>
                        <a:rPr lang="en-US" sz="2000" kern="0" cap="none" spc="0">
                          <a:solidFill>
                            <a:schemeClr val="tx1"/>
                          </a:solidFill>
                          <a:effectLst/>
                        </a:rPr>
                        <a:t>9</a:t>
                      </a:r>
                      <a:r>
                        <a:rPr lang="el-GR" sz="2000" kern="0" cap="none" spc="0">
                          <a:solidFill>
                            <a:schemeClr val="tx1"/>
                          </a:solidFill>
                          <a:effectLst/>
                        </a:rPr>
                        <a:t>,0</a:t>
                      </a:r>
                      <a:endParaRPr lang="el-GR" sz="2000" kern="1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nchor="ctr"/>
                </a:tc>
                <a:tc>
                  <a:txBody>
                    <a:bodyPr/>
                    <a:lstStyle/>
                    <a:p>
                      <a:pPr algn="ctr"/>
                      <a:r>
                        <a:rPr lang="en-US" sz="2000" kern="0" cap="none" spc="0">
                          <a:solidFill>
                            <a:schemeClr val="tx1"/>
                          </a:solidFill>
                          <a:effectLst/>
                        </a:rPr>
                        <a:t>47</a:t>
                      </a:r>
                      <a:r>
                        <a:rPr lang="el-GR" sz="2000" kern="0" cap="none" spc="0">
                          <a:solidFill>
                            <a:schemeClr val="tx1"/>
                          </a:solidFill>
                          <a:effectLst/>
                        </a:rPr>
                        <a:t>,0</a:t>
                      </a:r>
                      <a:endParaRPr lang="el-GR" sz="2000" kern="1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nchor="ctr"/>
                </a:tc>
                <a:extLst>
                  <a:ext uri="{0D108BD9-81ED-4DB2-BD59-A6C34878D82A}">
                    <a16:rowId xmlns:a16="http://schemas.microsoft.com/office/drawing/2014/main" val="1114898800"/>
                  </a:ext>
                </a:extLst>
              </a:tr>
              <a:tr h="611846">
                <a:tc vMerge="1">
                  <a:txBody>
                    <a:bodyPr/>
                    <a:lstStyle/>
                    <a:p>
                      <a:endParaRPr lang="el-GR"/>
                    </a:p>
                  </a:txBody>
                  <a:tcPr/>
                </a:tc>
                <a:tc>
                  <a:txBody>
                    <a:bodyPr/>
                    <a:lstStyle/>
                    <a:p>
                      <a:pPr algn="l"/>
                      <a:r>
                        <a:rPr lang="en" sz="2000" kern="1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rPr>
                        <a:t>High functioning </a:t>
                      </a:r>
                      <a:endParaRPr lang="el-GR" sz="2000" kern="1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tc>
                <a:tc>
                  <a:txBody>
                    <a:bodyPr/>
                    <a:lstStyle/>
                    <a:p>
                      <a:pPr algn="ctr"/>
                      <a:r>
                        <a:rPr lang="en-US" sz="2000" kern="0" cap="none" spc="0">
                          <a:solidFill>
                            <a:schemeClr val="tx1"/>
                          </a:solidFill>
                          <a:effectLst/>
                        </a:rPr>
                        <a:t>12</a:t>
                      </a:r>
                      <a:endParaRPr lang="el-GR" sz="2000" kern="1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nchor="ctr"/>
                </a:tc>
                <a:tc>
                  <a:txBody>
                    <a:bodyPr/>
                    <a:lstStyle/>
                    <a:p>
                      <a:pPr algn="ctr"/>
                      <a:r>
                        <a:rPr lang="en-US" sz="2000" kern="0" cap="none" spc="0">
                          <a:solidFill>
                            <a:schemeClr val="tx1"/>
                          </a:solidFill>
                          <a:effectLst/>
                        </a:rPr>
                        <a:t>15,7</a:t>
                      </a:r>
                      <a:endParaRPr lang="el-GR" sz="2000" kern="1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nchor="ctr"/>
                </a:tc>
                <a:tc>
                  <a:txBody>
                    <a:bodyPr/>
                    <a:lstStyle/>
                    <a:p>
                      <a:pPr algn="ctr"/>
                      <a:r>
                        <a:rPr lang="en-US" sz="2000" kern="0" cap="none" spc="0">
                          <a:solidFill>
                            <a:schemeClr val="tx1"/>
                          </a:solidFill>
                          <a:effectLst/>
                        </a:rPr>
                        <a:t>12,5</a:t>
                      </a:r>
                      <a:endParaRPr lang="el-GR" sz="2000" kern="1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nchor="ctr"/>
                </a:tc>
                <a:tc>
                  <a:txBody>
                    <a:bodyPr/>
                    <a:lstStyle/>
                    <a:p>
                      <a:pPr algn="ctr"/>
                      <a:r>
                        <a:rPr lang="en-US" sz="2000" kern="0" cap="none" spc="0" dirty="0">
                          <a:solidFill>
                            <a:schemeClr val="tx1"/>
                          </a:solidFill>
                          <a:effectLst/>
                        </a:rPr>
                        <a:t>9,49</a:t>
                      </a:r>
                      <a:endParaRPr lang="el-GR" sz="2000" kern="1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nchor="ctr"/>
                </a:tc>
                <a:tc>
                  <a:txBody>
                    <a:bodyPr/>
                    <a:lstStyle/>
                    <a:p>
                      <a:pPr algn="ctr"/>
                      <a:r>
                        <a:rPr lang="en-US" sz="2000" kern="0" cap="none" spc="0" dirty="0">
                          <a:solidFill>
                            <a:schemeClr val="tx1"/>
                          </a:solidFill>
                          <a:effectLst/>
                        </a:rPr>
                        <a:t>4</a:t>
                      </a:r>
                      <a:r>
                        <a:rPr lang="el-GR" sz="2000" kern="0" cap="none" spc="0" dirty="0">
                          <a:solidFill>
                            <a:schemeClr val="tx1"/>
                          </a:solidFill>
                          <a:effectLst/>
                        </a:rPr>
                        <a:t>,0</a:t>
                      </a:r>
                      <a:endParaRPr lang="el-GR" sz="2000" kern="1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nchor="ctr"/>
                </a:tc>
                <a:tc>
                  <a:txBody>
                    <a:bodyPr/>
                    <a:lstStyle/>
                    <a:p>
                      <a:pPr algn="ctr"/>
                      <a:r>
                        <a:rPr lang="en-US" sz="2000" kern="0" cap="none" spc="0">
                          <a:solidFill>
                            <a:schemeClr val="tx1"/>
                          </a:solidFill>
                          <a:effectLst/>
                        </a:rPr>
                        <a:t>31</a:t>
                      </a:r>
                      <a:r>
                        <a:rPr lang="el-GR" sz="2000" kern="0" cap="none" spc="0">
                          <a:solidFill>
                            <a:schemeClr val="tx1"/>
                          </a:solidFill>
                          <a:effectLst/>
                        </a:rPr>
                        <a:t>,0</a:t>
                      </a:r>
                      <a:endParaRPr lang="el-GR" sz="2000" kern="1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nchor="ctr"/>
                </a:tc>
                <a:extLst>
                  <a:ext uri="{0D108BD9-81ED-4DB2-BD59-A6C34878D82A}">
                    <a16:rowId xmlns:a16="http://schemas.microsoft.com/office/drawing/2014/main" val="2424988340"/>
                  </a:ext>
                </a:extLst>
              </a:tr>
              <a:tr h="480473">
                <a:tc vMerge="1">
                  <a:txBody>
                    <a:bodyPr/>
                    <a:lstStyle/>
                    <a:p>
                      <a:endParaRPr lang="el-GR"/>
                    </a:p>
                  </a:txBody>
                  <a:tcPr/>
                </a:tc>
                <a:tc>
                  <a:txBody>
                    <a:bodyPr/>
                    <a:lstStyle/>
                    <a:p>
                      <a:pPr algn="l"/>
                      <a:r>
                        <a:rPr lang="en-US" sz="2000" kern="0" cap="none" spc="0" dirty="0">
                          <a:solidFill>
                            <a:schemeClr val="tx1"/>
                          </a:solidFill>
                          <a:effectLst/>
                        </a:rPr>
                        <a:t>Total</a:t>
                      </a:r>
                      <a:endParaRPr lang="el-GR" sz="2000" kern="1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tc>
                <a:tc>
                  <a:txBody>
                    <a:bodyPr/>
                    <a:lstStyle/>
                    <a:p>
                      <a:pPr algn="ctr"/>
                      <a:r>
                        <a:rPr lang="en-US" sz="2000" kern="0" cap="none" spc="0">
                          <a:solidFill>
                            <a:schemeClr val="tx1"/>
                          </a:solidFill>
                          <a:effectLst/>
                        </a:rPr>
                        <a:t>39</a:t>
                      </a:r>
                      <a:endParaRPr lang="el-GR" sz="2000" kern="1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nchor="ctr"/>
                </a:tc>
                <a:tc>
                  <a:txBody>
                    <a:bodyPr/>
                    <a:lstStyle/>
                    <a:p>
                      <a:pPr algn="ctr"/>
                      <a:r>
                        <a:rPr lang="en-US" sz="2000" kern="0" cap="none" spc="0">
                          <a:solidFill>
                            <a:schemeClr val="tx1"/>
                          </a:solidFill>
                          <a:effectLst/>
                        </a:rPr>
                        <a:t>22,9</a:t>
                      </a:r>
                      <a:endParaRPr lang="el-GR" sz="2000" kern="1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nchor="ctr"/>
                </a:tc>
                <a:tc>
                  <a:txBody>
                    <a:bodyPr/>
                    <a:lstStyle/>
                    <a:p>
                      <a:pPr algn="ctr"/>
                      <a:r>
                        <a:rPr lang="en-US" sz="2000" kern="0" cap="none" spc="0">
                          <a:solidFill>
                            <a:schemeClr val="tx1"/>
                          </a:solidFill>
                          <a:effectLst/>
                        </a:rPr>
                        <a:t>21</a:t>
                      </a:r>
                      <a:r>
                        <a:rPr lang="el-GR" sz="2000" kern="0" cap="none" spc="0">
                          <a:solidFill>
                            <a:schemeClr val="tx1"/>
                          </a:solidFill>
                          <a:effectLst/>
                        </a:rPr>
                        <a:t>,0</a:t>
                      </a:r>
                      <a:endParaRPr lang="el-GR" sz="2000" kern="1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nchor="ctr"/>
                </a:tc>
                <a:tc>
                  <a:txBody>
                    <a:bodyPr/>
                    <a:lstStyle/>
                    <a:p>
                      <a:pPr algn="ctr"/>
                      <a:r>
                        <a:rPr lang="en-US" sz="2000" kern="0" cap="none" spc="0">
                          <a:solidFill>
                            <a:schemeClr val="tx1"/>
                          </a:solidFill>
                          <a:effectLst/>
                        </a:rPr>
                        <a:t>10,82</a:t>
                      </a:r>
                      <a:endParaRPr lang="el-GR" sz="2000" kern="1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nchor="ctr"/>
                </a:tc>
                <a:tc>
                  <a:txBody>
                    <a:bodyPr/>
                    <a:lstStyle/>
                    <a:p>
                      <a:pPr algn="ctr"/>
                      <a:r>
                        <a:rPr lang="en-US" sz="2000" kern="0" cap="none" spc="0" dirty="0">
                          <a:solidFill>
                            <a:schemeClr val="tx1"/>
                          </a:solidFill>
                          <a:effectLst/>
                        </a:rPr>
                        <a:t>4</a:t>
                      </a:r>
                      <a:r>
                        <a:rPr lang="el-GR" sz="2000" kern="0" cap="none" spc="0" dirty="0">
                          <a:solidFill>
                            <a:schemeClr val="tx1"/>
                          </a:solidFill>
                          <a:effectLst/>
                        </a:rPr>
                        <a:t>,0</a:t>
                      </a:r>
                      <a:endParaRPr lang="el-GR" sz="2000" kern="1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nchor="ctr"/>
                </a:tc>
                <a:tc>
                  <a:txBody>
                    <a:bodyPr/>
                    <a:lstStyle/>
                    <a:p>
                      <a:pPr algn="ctr"/>
                      <a:r>
                        <a:rPr lang="en-US" sz="2000" kern="0" cap="none" spc="0" dirty="0">
                          <a:solidFill>
                            <a:schemeClr val="tx1"/>
                          </a:solidFill>
                          <a:effectLst/>
                        </a:rPr>
                        <a:t>47</a:t>
                      </a:r>
                      <a:r>
                        <a:rPr lang="el-GR" sz="2000" kern="0" cap="none" spc="0" dirty="0">
                          <a:solidFill>
                            <a:schemeClr val="tx1"/>
                          </a:solidFill>
                          <a:effectLst/>
                        </a:rPr>
                        <a:t>,0</a:t>
                      </a:r>
                      <a:endParaRPr lang="el-GR" sz="2000" kern="1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nchor="ctr"/>
                </a:tc>
                <a:extLst>
                  <a:ext uri="{0D108BD9-81ED-4DB2-BD59-A6C34878D82A}">
                    <a16:rowId xmlns:a16="http://schemas.microsoft.com/office/drawing/2014/main" val="1181793160"/>
                  </a:ext>
                </a:extLst>
              </a:tr>
              <a:tr h="611846">
                <a:tc rowSpan="3">
                  <a:txBody>
                    <a:bodyPr/>
                    <a:lstStyle/>
                    <a:p>
                      <a:pPr algn="ctr"/>
                      <a:r>
                        <a:rPr lang="en-US" sz="2000" b="1" kern="0" cap="none" spc="0" dirty="0">
                          <a:solidFill>
                            <a:schemeClr val="tx1"/>
                          </a:solidFill>
                          <a:effectLst/>
                        </a:rPr>
                        <a:t>ASSQ</a:t>
                      </a:r>
                      <a:endParaRPr lang="el-GR" sz="2000" b="1" kern="1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nchor="ctr"/>
                </a:tc>
                <a:tc>
                  <a:txBody>
                    <a:bodyPr/>
                    <a:lstStyle/>
                    <a:p>
                      <a:pPr algn="l"/>
                      <a:r>
                        <a:rPr lang="en" sz="2000" kern="100" cap="none" spc="0" dirty="0">
                          <a:solidFill>
                            <a:schemeClr val="tx1"/>
                          </a:solidFill>
                          <a:effectLst/>
                        </a:rPr>
                        <a:t>Typical autism</a:t>
                      </a:r>
                      <a:endParaRPr lang="el-GR" sz="2000" kern="1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tc>
                <a:tc>
                  <a:txBody>
                    <a:bodyPr/>
                    <a:lstStyle/>
                    <a:p>
                      <a:pPr algn="ctr"/>
                      <a:r>
                        <a:rPr lang="en-US" sz="2000" kern="0" cap="none" spc="0">
                          <a:solidFill>
                            <a:schemeClr val="tx1"/>
                          </a:solidFill>
                          <a:effectLst/>
                        </a:rPr>
                        <a:t>26</a:t>
                      </a:r>
                      <a:endParaRPr lang="el-GR" sz="2000" kern="1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nchor="ctr"/>
                </a:tc>
                <a:tc>
                  <a:txBody>
                    <a:bodyPr/>
                    <a:lstStyle/>
                    <a:p>
                      <a:pPr algn="ctr"/>
                      <a:r>
                        <a:rPr lang="en-US" sz="2000" kern="0" cap="none" spc="0">
                          <a:solidFill>
                            <a:schemeClr val="tx1"/>
                          </a:solidFill>
                          <a:effectLst/>
                        </a:rPr>
                        <a:t>29,6</a:t>
                      </a:r>
                      <a:endParaRPr lang="el-GR" sz="2000" kern="1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nchor="ctr"/>
                </a:tc>
                <a:tc>
                  <a:txBody>
                    <a:bodyPr/>
                    <a:lstStyle/>
                    <a:p>
                      <a:pPr algn="ctr"/>
                      <a:r>
                        <a:rPr lang="en-US" sz="2000" kern="0" cap="none" spc="0">
                          <a:solidFill>
                            <a:schemeClr val="tx1"/>
                          </a:solidFill>
                          <a:effectLst/>
                        </a:rPr>
                        <a:t>29,5</a:t>
                      </a:r>
                      <a:endParaRPr lang="el-GR" sz="2000" kern="1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nchor="ctr"/>
                </a:tc>
                <a:tc>
                  <a:txBody>
                    <a:bodyPr/>
                    <a:lstStyle/>
                    <a:p>
                      <a:pPr algn="ctr"/>
                      <a:r>
                        <a:rPr lang="en-US" sz="2000" kern="0" cap="none" spc="0">
                          <a:solidFill>
                            <a:schemeClr val="tx1"/>
                          </a:solidFill>
                          <a:effectLst/>
                        </a:rPr>
                        <a:t>5,</a:t>
                      </a:r>
                      <a:r>
                        <a:rPr lang="el-GR" sz="2000" kern="0" cap="none" spc="0">
                          <a:solidFill>
                            <a:schemeClr val="tx1"/>
                          </a:solidFill>
                          <a:effectLst/>
                        </a:rPr>
                        <a:t>3</a:t>
                      </a:r>
                      <a:endParaRPr lang="el-GR" sz="2000" kern="1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nchor="ctr"/>
                </a:tc>
                <a:tc>
                  <a:txBody>
                    <a:bodyPr/>
                    <a:lstStyle/>
                    <a:p>
                      <a:pPr algn="ctr"/>
                      <a:r>
                        <a:rPr lang="en-US" sz="2000" kern="0" cap="none" spc="0">
                          <a:solidFill>
                            <a:schemeClr val="tx1"/>
                          </a:solidFill>
                          <a:effectLst/>
                        </a:rPr>
                        <a:t>20</a:t>
                      </a:r>
                      <a:r>
                        <a:rPr lang="el-GR" sz="2000" kern="0" cap="none" spc="0">
                          <a:solidFill>
                            <a:schemeClr val="tx1"/>
                          </a:solidFill>
                          <a:effectLst/>
                        </a:rPr>
                        <a:t>,0</a:t>
                      </a:r>
                      <a:endParaRPr lang="el-GR" sz="2000" kern="1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nchor="ctr"/>
                </a:tc>
                <a:tc>
                  <a:txBody>
                    <a:bodyPr/>
                    <a:lstStyle/>
                    <a:p>
                      <a:pPr algn="ctr"/>
                      <a:r>
                        <a:rPr lang="en-US" sz="2000" kern="0" cap="none" spc="0" dirty="0">
                          <a:solidFill>
                            <a:schemeClr val="tx1"/>
                          </a:solidFill>
                          <a:effectLst/>
                        </a:rPr>
                        <a:t>42</a:t>
                      </a:r>
                      <a:r>
                        <a:rPr lang="el-GR" sz="2000" kern="0" cap="none" spc="0" dirty="0">
                          <a:solidFill>
                            <a:schemeClr val="tx1"/>
                          </a:solidFill>
                          <a:effectLst/>
                        </a:rPr>
                        <a:t>,0</a:t>
                      </a:r>
                      <a:endParaRPr lang="el-GR" sz="2000" kern="1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nchor="ctr"/>
                </a:tc>
                <a:extLst>
                  <a:ext uri="{0D108BD9-81ED-4DB2-BD59-A6C34878D82A}">
                    <a16:rowId xmlns:a16="http://schemas.microsoft.com/office/drawing/2014/main" val="4239010988"/>
                  </a:ext>
                </a:extLst>
              </a:tr>
              <a:tr h="611846">
                <a:tc vMerge="1">
                  <a:txBody>
                    <a:bodyPr/>
                    <a:lstStyle/>
                    <a:p>
                      <a:endParaRPr lang="el-GR"/>
                    </a:p>
                  </a:txBody>
                  <a:tcPr/>
                </a:tc>
                <a:tc>
                  <a:txBody>
                    <a:bodyPr/>
                    <a:lstStyle/>
                    <a:p>
                      <a:pPr algn="l"/>
                      <a:r>
                        <a:rPr lang="en" sz="2000" kern="1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rPr>
                        <a:t>High functioning </a:t>
                      </a:r>
                      <a:endParaRPr lang="el-GR" sz="2000" kern="1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tc>
                <a:tc>
                  <a:txBody>
                    <a:bodyPr/>
                    <a:lstStyle/>
                    <a:p>
                      <a:pPr algn="ctr"/>
                      <a:r>
                        <a:rPr lang="en-US" sz="2000" kern="0" cap="none" spc="0">
                          <a:solidFill>
                            <a:schemeClr val="tx1"/>
                          </a:solidFill>
                          <a:effectLst/>
                        </a:rPr>
                        <a:t>11</a:t>
                      </a:r>
                      <a:endParaRPr lang="el-GR" sz="2000" kern="1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nchor="ctr"/>
                </a:tc>
                <a:tc>
                  <a:txBody>
                    <a:bodyPr/>
                    <a:lstStyle/>
                    <a:p>
                      <a:pPr algn="ctr"/>
                      <a:r>
                        <a:rPr lang="en-US" sz="2000" kern="0" cap="none" spc="0">
                          <a:solidFill>
                            <a:schemeClr val="tx1"/>
                          </a:solidFill>
                          <a:effectLst/>
                        </a:rPr>
                        <a:t>21,6</a:t>
                      </a:r>
                      <a:endParaRPr lang="el-GR" sz="2000" kern="1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nchor="ctr"/>
                </a:tc>
                <a:tc>
                  <a:txBody>
                    <a:bodyPr/>
                    <a:lstStyle/>
                    <a:p>
                      <a:pPr algn="ctr"/>
                      <a:r>
                        <a:rPr lang="en-US" sz="2000" kern="0" cap="none" spc="0">
                          <a:solidFill>
                            <a:schemeClr val="tx1"/>
                          </a:solidFill>
                          <a:effectLst/>
                        </a:rPr>
                        <a:t>21</a:t>
                      </a:r>
                      <a:r>
                        <a:rPr lang="el-GR" sz="2000" kern="0" cap="none" spc="0">
                          <a:solidFill>
                            <a:schemeClr val="tx1"/>
                          </a:solidFill>
                          <a:effectLst/>
                        </a:rPr>
                        <a:t>,0</a:t>
                      </a:r>
                      <a:endParaRPr lang="el-GR" sz="2000" kern="1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nchor="ctr"/>
                </a:tc>
                <a:tc>
                  <a:txBody>
                    <a:bodyPr/>
                    <a:lstStyle/>
                    <a:p>
                      <a:pPr algn="ctr"/>
                      <a:r>
                        <a:rPr lang="en-US" sz="2000" kern="0" cap="none" spc="0">
                          <a:solidFill>
                            <a:schemeClr val="tx1"/>
                          </a:solidFill>
                          <a:effectLst/>
                        </a:rPr>
                        <a:t>5,8</a:t>
                      </a:r>
                      <a:endParaRPr lang="el-GR" sz="2000" kern="1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nchor="ctr"/>
                </a:tc>
                <a:tc>
                  <a:txBody>
                    <a:bodyPr/>
                    <a:lstStyle/>
                    <a:p>
                      <a:pPr algn="ctr"/>
                      <a:r>
                        <a:rPr lang="en-US" sz="2000" kern="0" cap="none" spc="0">
                          <a:solidFill>
                            <a:schemeClr val="tx1"/>
                          </a:solidFill>
                          <a:effectLst/>
                        </a:rPr>
                        <a:t>11</a:t>
                      </a:r>
                      <a:r>
                        <a:rPr lang="el-GR" sz="2000" kern="0" cap="none" spc="0">
                          <a:solidFill>
                            <a:schemeClr val="tx1"/>
                          </a:solidFill>
                          <a:effectLst/>
                        </a:rPr>
                        <a:t>,0</a:t>
                      </a:r>
                      <a:endParaRPr lang="el-GR" sz="2000" kern="1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nchor="ctr"/>
                </a:tc>
                <a:tc>
                  <a:txBody>
                    <a:bodyPr/>
                    <a:lstStyle/>
                    <a:p>
                      <a:pPr algn="ctr"/>
                      <a:r>
                        <a:rPr lang="en-US" sz="2000" kern="0" cap="none" spc="0" dirty="0">
                          <a:solidFill>
                            <a:schemeClr val="tx1"/>
                          </a:solidFill>
                          <a:effectLst/>
                        </a:rPr>
                        <a:t>31</a:t>
                      </a:r>
                      <a:r>
                        <a:rPr lang="el-GR" sz="2000" kern="0" cap="none" spc="0" dirty="0">
                          <a:solidFill>
                            <a:schemeClr val="tx1"/>
                          </a:solidFill>
                          <a:effectLst/>
                        </a:rPr>
                        <a:t>,0</a:t>
                      </a:r>
                      <a:endParaRPr lang="el-GR" sz="2000" kern="1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9532" marR="19532" marT="0" marB="26042" anchor="ctr"/>
                </a:tc>
                <a:extLst>
                  <a:ext uri="{0D108BD9-81ED-4DB2-BD59-A6C34878D82A}">
                    <a16:rowId xmlns:a16="http://schemas.microsoft.com/office/drawing/2014/main" val="3767492628"/>
                  </a:ext>
                </a:extLst>
              </a:tr>
              <a:tr h="870029">
                <a:tc vMerge="1">
                  <a:txBody>
                    <a:bodyPr/>
                    <a:lstStyle/>
                    <a:p>
                      <a:endParaRPr lang="el-GR"/>
                    </a:p>
                  </a:txBody>
                  <a:tcPr/>
                </a:tc>
                <a:tc>
                  <a:txBody>
                    <a:bodyPr/>
                    <a:lstStyle/>
                    <a:p>
                      <a:endParaRPr lang="el-GR" dirty="0"/>
                    </a:p>
                  </a:txBody>
                  <a:tcPr marL="19532" marR="19532" marT="0" marB="26042"/>
                </a:tc>
                <a:tc>
                  <a:txBody>
                    <a:bodyPr/>
                    <a:lstStyle/>
                    <a:p>
                      <a:endParaRPr lang="el-GR" dirty="0"/>
                    </a:p>
                  </a:txBody>
                  <a:tcPr marL="19532" marR="19532" marT="0" marB="26042" anchor="ctr"/>
                </a:tc>
                <a:tc>
                  <a:txBody>
                    <a:bodyPr/>
                    <a:lstStyle/>
                    <a:p>
                      <a:endParaRPr lang="el-GR" dirty="0"/>
                    </a:p>
                  </a:txBody>
                  <a:tcPr marL="19532" marR="19532" marT="0" marB="26042" anchor="ctr"/>
                </a:tc>
                <a:tc>
                  <a:txBody>
                    <a:bodyPr/>
                    <a:lstStyle/>
                    <a:p>
                      <a:endParaRPr lang="el-GR"/>
                    </a:p>
                  </a:txBody>
                  <a:tcPr marL="19532" marR="19532" marT="0" marB="26042" anchor="ctr"/>
                </a:tc>
                <a:tc>
                  <a:txBody>
                    <a:bodyPr/>
                    <a:lstStyle/>
                    <a:p>
                      <a:endParaRPr lang="el-GR"/>
                    </a:p>
                  </a:txBody>
                  <a:tcPr marL="19532" marR="19532" marT="0" marB="26042" anchor="ctr"/>
                </a:tc>
                <a:tc>
                  <a:txBody>
                    <a:bodyPr/>
                    <a:lstStyle/>
                    <a:p>
                      <a:endParaRPr lang="el-GR"/>
                    </a:p>
                  </a:txBody>
                  <a:tcPr marL="19532" marR="19532" marT="0" marB="26042" anchor="ctr"/>
                </a:tc>
                <a:tc>
                  <a:txBody>
                    <a:bodyPr/>
                    <a:lstStyle/>
                    <a:p>
                      <a:endParaRPr lang="el-GR" dirty="0"/>
                    </a:p>
                  </a:txBody>
                  <a:tcPr marL="19532" marR="19532" marT="0" marB="26042" anchor="ctr"/>
                </a:tc>
                <a:extLst>
                  <a:ext uri="{0D108BD9-81ED-4DB2-BD59-A6C34878D82A}">
                    <a16:rowId xmlns:a16="http://schemas.microsoft.com/office/drawing/2014/main" val="1909193414"/>
                  </a:ext>
                </a:extLst>
              </a:tr>
            </a:tbl>
          </a:graphicData>
        </a:graphic>
      </p:graphicFrame>
      <p:pic>
        <p:nvPicPr>
          <p:cNvPr id="3" name="Εικόνα 2" descr="Εικόνα που περιέχει πολυχρωμία, γραφικά, τέχνη&#10;&#10;Περιγραφή που δημιουργήθηκε αυτόματα">
            <a:extLst>
              <a:ext uri="{FF2B5EF4-FFF2-40B4-BE49-F238E27FC236}">
                <a16:creationId xmlns:a16="http://schemas.microsoft.com/office/drawing/2014/main" id="{30CCCB75-B6B5-00F3-A144-38EB3CFF9A6C}"/>
              </a:ext>
            </a:extLst>
          </p:cNvPr>
          <p:cNvPicPr>
            <a:picLocks noChangeAspect="1"/>
          </p:cNvPicPr>
          <p:nvPr/>
        </p:nvPicPr>
        <p:blipFill>
          <a:blip r:embed="rId5"/>
          <a:stretch>
            <a:fillRect/>
          </a:stretch>
        </p:blipFill>
        <p:spPr>
          <a:xfrm>
            <a:off x="39110262" y="12793282"/>
            <a:ext cx="4310742" cy="2318445"/>
          </a:xfrm>
          <a:prstGeom prst="rect">
            <a:avLst/>
          </a:prstGeom>
        </p:spPr>
      </p:pic>
      <p:pic>
        <p:nvPicPr>
          <p:cNvPr id="5" name="Εικόνα 4" descr="Εικόνα που περιέχει νήπιο, ρουχισμός, ανθρώπινο πρόσωπο, αγόρι&#10;&#10;Περιγραφή που δημιουργήθηκε αυτόματα">
            <a:extLst>
              <a:ext uri="{FF2B5EF4-FFF2-40B4-BE49-F238E27FC236}">
                <a16:creationId xmlns:a16="http://schemas.microsoft.com/office/drawing/2014/main" id="{6F5573B2-B6E1-7C4C-D09A-8CEE0616F387}"/>
              </a:ext>
            </a:extLst>
          </p:cNvPr>
          <p:cNvPicPr>
            <a:picLocks noChangeAspect="1"/>
          </p:cNvPicPr>
          <p:nvPr/>
        </p:nvPicPr>
        <p:blipFill>
          <a:blip r:embed="rId6"/>
          <a:stretch>
            <a:fillRect/>
          </a:stretch>
        </p:blipFill>
        <p:spPr>
          <a:xfrm>
            <a:off x="32038332" y="12884046"/>
            <a:ext cx="4487722" cy="2258854"/>
          </a:xfrm>
          <a:prstGeom prst="rect">
            <a:avLst/>
          </a:prstGeom>
        </p:spPr>
      </p:pic>
      <p:pic>
        <p:nvPicPr>
          <p:cNvPr id="6" name="Εικόνα 5">
            <a:extLst>
              <a:ext uri="{FF2B5EF4-FFF2-40B4-BE49-F238E27FC236}">
                <a16:creationId xmlns:a16="http://schemas.microsoft.com/office/drawing/2014/main" id="{63F1B25C-0A5A-3704-C748-18BD8FA7F625}"/>
              </a:ext>
            </a:extLst>
          </p:cNvPr>
          <p:cNvPicPr>
            <a:picLocks noChangeAspect="1"/>
          </p:cNvPicPr>
          <p:nvPr/>
        </p:nvPicPr>
        <p:blipFill>
          <a:blip r:embed="rId7"/>
          <a:stretch>
            <a:fillRect/>
          </a:stretch>
        </p:blipFill>
        <p:spPr>
          <a:xfrm>
            <a:off x="20233023" y="15911088"/>
            <a:ext cx="10860545" cy="4305170"/>
          </a:xfrm>
          <a:prstGeom prst="rect">
            <a:avLst/>
          </a:prstGeom>
        </p:spPr>
      </p:pic>
      <p:pic>
        <p:nvPicPr>
          <p:cNvPr id="7" name="Εικόνα 6">
            <a:extLst>
              <a:ext uri="{FF2B5EF4-FFF2-40B4-BE49-F238E27FC236}">
                <a16:creationId xmlns:a16="http://schemas.microsoft.com/office/drawing/2014/main" id="{FB4826A9-3232-A57A-1975-9BA9D580CE67}"/>
              </a:ext>
            </a:extLst>
          </p:cNvPr>
          <p:cNvPicPr>
            <a:picLocks noChangeAspect="1"/>
          </p:cNvPicPr>
          <p:nvPr/>
        </p:nvPicPr>
        <p:blipFill>
          <a:blip r:embed="rId8"/>
          <a:stretch>
            <a:fillRect/>
          </a:stretch>
        </p:blipFill>
        <p:spPr>
          <a:xfrm>
            <a:off x="32254956" y="4304943"/>
            <a:ext cx="11223495" cy="4240729"/>
          </a:xfrm>
          <a:prstGeom prst="rect">
            <a:avLst/>
          </a:prstGeom>
        </p:spPr>
      </p:pic>
      <p:sp>
        <p:nvSpPr>
          <p:cNvPr id="8" name="Text Box 240"/>
          <p:cNvSpPr txBox="1">
            <a:spLocks noChangeArrowheads="1"/>
          </p:cNvSpPr>
          <p:nvPr/>
        </p:nvSpPr>
        <p:spPr bwMode="auto">
          <a:xfrm flipH="1">
            <a:off x="32225648" y="8786233"/>
            <a:ext cx="11463565" cy="392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000" b="1" dirty="0">
                <a:solidFill>
                  <a:schemeClr val="accent1">
                    <a:lumMod val="50000"/>
                  </a:schemeClr>
                </a:solidFill>
                <a:latin typeface="Calibri" pitchFamily="34" charset="0"/>
              </a:rPr>
              <a:t>Chart 2. Bar chart of the total score in the ASSQ questionnaire in the first and the second administration</a:t>
            </a:r>
            <a:endParaRPr lang="en-US" sz="2000" dirty="0">
              <a:solidFill>
                <a:schemeClr val="accent1">
                  <a:lumMod val="50000"/>
                </a:schemeClr>
              </a:solidFill>
              <a:latin typeface="Calibri" pitchFamily="34" charset="0"/>
            </a:endParaRPr>
          </a:p>
        </p:txBody>
      </p:sp>
      <p:sp>
        <p:nvSpPr>
          <p:cNvPr id="9" name="Text Box 240">
            <a:extLst>
              <a:ext uri="{FF2B5EF4-FFF2-40B4-BE49-F238E27FC236}">
                <a16:creationId xmlns:a16="http://schemas.microsoft.com/office/drawing/2014/main" id="{395BE6D5-C619-7175-7661-665B16A75393}"/>
              </a:ext>
            </a:extLst>
          </p:cNvPr>
          <p:cNvSpPr txBox="1">
            <a:spLocks noChangeArrowheads="1"/>
          </p:cNvSpPr>
          <p:nvPr/>
        </p:nvSpPr>
        <p:spPr bwMode="auto">
          <a:xfrm flipH="1">
            <a:off x="20068832" y="20405729"/>
            <a:ext cx="11837026" cy="700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000" b="1" dirty="0">
                <a:solidFill>
                  <a:schemeClr val="accent1">
                    <a:lumMod val="50000"/>
                  </a:schemeClr>
                </a:solidFill>
                <a:latin typeface="Calibri" pitchFamily="34" charset="0"/>
              </a:rPr>
              <a:t>Chart 1. Bar chart of the total score in the ASSQ questionnaire in relation to the total </a:t>
            </a:r>
          </a:p>
          <a:p>
            <a:r>
              <a:rPr lang="en-US" sz="2000" b="1" dirty="0">
                <a:solidFill>
                  <a:schemeClr val="accent1">
                    <a:lumMod val="50000"/>
                  </a:schemeClr>
                </a:solidFill>
                <a:latin typeface="Calibri" pitchFamily="34" charset="0"/>
              </a:rPr>
              <a:t>score on the ASQ questionnaire</a:t>
            </a:r>
            <a:r>
              <a:rPr lang="en-US" sz="2000" dirty="0">
                <a:solidFill>
                  <a:schemeClr val="accent1">
                    <a:lumMod val="50000"/>
                  </a:schemeClr>
                </a:solidFill>
                <a:latin typeface="Calibri" pitchFamily="34" charset="0"/>
              </a:rPr>
              <a:t>.</a:t>
            </a:r>
          </a:p>
        </p:txBody>
      </p:sp>
    </p:spTree>
  </p:cSld>
  <p:clrMapOvr>
    <a:masterClrMapping/>
  </p:clrMapOvr>
</p:sld>
</file>

<file path=ppt/theme/theme1.xml><?xml version="1.0" encoding="utf-8"?>
<a:theme xmlns:a="http://schemas.openxmlformats.org/drawingml/2006/main" name="Συλλογη">
  <a:themeElements>
    <a:clrScheme name="Πνοή">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Συλλογη">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Συλλογη">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{9F65504D-6A31-8645-B3B8-040545DF1464}tf10001119</Template>
  <TotalTime>1987</TotalTime>
  <Words>1626</Words>
  <Application>Microsoft Office PowerPoint</Application>
  <PresentationFormat>Custom</PresentationFormat>
  <Paragraphs>85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Calibri</vt:lpstr>
      <vt:lpstr>Gill Sans MT</vt:lpstr>
      <vt:lpstr>Times New Roman</vt:lpstr>
      <vt:lpstr>Συλλογη</vt:lpstr>
      <vt:lpstr>PowerPoint Presentation</vt:lpstr>
    </vt:vector>
  </TitlesOfParts>
  <Company>Genigraphics 800.790.4001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24x48</dc:title>
  <dc:creator>Genigraphics 800.790.4001</dc:creator>
  <dc:description>To order poster prints visit us at www.genigraphics.com</dc:description>
  <cp:lastModifiedBy>user</cp:lastModifiedBy>
  <cp:revision>93</cp:revision>
  <dcterms:created xsi:type="dcterms:W3CDTF">2008-05-03T03:01:56Z</dcterms:created>
  <dcterms:modified xsi:type="dcterms:W3CDTF">2024-02-27T11:32:00Z</dcterms:modified>
</cp:coreProperties>
</file>