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39" d="100"/>
          <a:sy n="139" d="100"/>
        </p:scale>
        <p:origin x="-79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27/2/2024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27/2/2024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27/2/2024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27/2/2024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27/2/2024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27/2/2024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27/2/2024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27/2/2024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27/2/2024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27/2/2024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492B-8706-4C7F-B475-5BA0C39A2399}" type="datetimeFigureOut">
              <a:rPr lang="el-GR" smtClean="0"/>
              <a:pPr/>
              <a:t>27/2/2024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9492B-8706-4C7F-B475-5BA0C39A2399}" type="datetimeFigureOut">
              <a:rPr lang="el-GR" smtClean="0"/>
              <a:pPr/>
              <a:t>27/2/2024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39E3E-1455-4293-B749-A0A222189AD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 bright="-25000" contrast="3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16504" y="36000"/>
            <a:ext cx="2205245" cy="1980000"/>
          </a:xfrm>
          <a:prstGeom prst="rect">
            <a:avLst/>
          </a:prstGeom>
          <a:solidFill>
            <a:schemeClr val="tx2">
              <a:alpha val="80000"/>
            </a:schemeClr>
          </a:solidFill>
          <a:ln w="19050" cap="rnd" cmpd="dbl">
            <a:solidFill>
              <a:schemeClr val="accent6">
                <a:lumMod val="75000"/>
              </a:schemeClr>
            </a:solidFill>
            <a:bevel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EFFECTIVENESS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11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OF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600" u="none" strike="noStrik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CARIPRAZINE</a:t>
            </a:r>
            <a:r>
              <a:rPr kumimoji="0" lang="en-US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100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AS</a:t>
            </a:r>
            <a:r>
              <a:rPr kumimoji="0" lang="en-US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ADJUNCTIVE TREATMENT </a:t>
            </a:r>
            <a:r>
              <a:rPr kumimoji="0" lang="en-US" sz="1100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IN</a:t>
            </a:r>
            <a:r>
              <a:rPr kumimoji="0" lang="en-US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100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A</a:t>
            </a:r>
            <a:r>
              <a:rPr kumimoji="0" lang="en-US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COMPLEX</a:t>
            </a:r>
            <a:r>
              <a:rPr kumimoji="0" lang="en-US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FORENSIC</a:t>
            </a:r>
            <a:r>
              <a:rPr kumimoji="0" lang="en-US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PSYCHIATRY 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CASE</a:t>
            </a:r>
            <a:r>
              <a:rPr kumimoji="0" lang="en-US" sz="1600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050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 </a:t>
            </a:r>
            <a:endParaRPr kumimoji="0" lang="en-US" sz="1050" b="0" i="0" u="none" strike="noStrik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Bahnschrift SemiBold Condensed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strike="noStrik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A </a:t>
            </a:r>
            <a:r>
              <a:rPr kumimoji="0" lang="en-US" sz="1100" strike="noStrik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>CASE REPORT</a:t>
            </a:r>
            <a:r>
              <a:rPr kumimoji="0" lang="en-US" sz="1400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Bahnschrift SemiBold Condensed" pitchFamily="34" charset="0"/>
                <a:ea typeface="Arial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Bahnschrift SemiBold Condensed" pitchFamily="34" charset="0"/>
                <a:ea typeface="Arial" pitchFamily="34" charset="0"/>
                <a:cs typeface="Arial" pitchFamily="34" charset="0"/>
              </a:rPr>
            </a:br>
            <a:endParaRPr kumimoji="0" lang="en-US" sz="1200" b="0" i="0" u="none" strike="noStrike" normalizeH="0" baseline="0" dirty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latin typeface="Bahnschrift SemiBold Condensed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sng" strike="noStrik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Angos P</a:t>
            </a:r>
            <a:r>
              <a:rPr kumimoji="0" lang="en-US" sz="900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, Draga M, Triantafyllou T, Markopoulou M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600" b="0" i="0" u="none" strike="noStrik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  <a:cs typeface="Arial" pitchFamily="34" charset="0"/>
              </a:rPr>
              <a:t>Department of Forensic Psychiatry, Psychiatric Hospital of Thessaloniki, Greece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2447999" y="36000"/>
            <a:ext cx="6579496" cy="707886"/>
          </a:xfrm>
          <a:prstGeom prst="rect">
            <a:avLst/>
          </a:prstGeom>
          <a:solidFill>
            <a:schemeClr val="tx2">
              <a:alpha val="80000"/>
            </a:schemeClr>
          </a:solidFill>
          <a:ln w="19050" cap="rnd" cmpd="dbl">
            <a:solidFill>
              <a:schemeClr val="accent6">
                <a:lumMod val="75000"/>
              </a:schemeClr>
            </a:solidFill>
            <a:beve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</a:rPr>
              <a:t>BACKGROUND</a:t>
            </a:r>
            <a:r>
              <a:rPr lang="en-US" sz="1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: </a:t>
            </a:r>
            <a:r>
              <a:rPr lang="en-US" sz="10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This case report evaluates </a:t>
            </a:r>
            <a:r>
              <a:rPr lang="en-US" sz="10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cariprazine</a:t>
            </a:r>
            <a:r>
              <a:rPr lang="en-US" sz="10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as adjunctive treatment in a 26-year-old </a:t>
            </a:r>
            <a:r>
              <a:rPr lang="en-US" sz="1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male. </a:t>
            </a:r>
            <a:r>
              <a:rPr lang="en-US" sz="10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The patient, a </a:t>
            </a:r>
            <a:r>
              <a:rPr lang="en-US" sz="100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</a:rPr>
              <a:t>forensic psychiatry</a:t>
            </a:r>
            <a:r>
              <a:rPr lang="en-US" sz="10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case, </a:t>
            </a:r>
            <a:r>
              <a:rPr lang="en-US" sz="1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with a </a:t>
            </a:r>
            <a:r>
              <a:rPr lang="en-US" sz="10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history of </a:t>
            </a:r>
            <a:r>
              <a:rPr lang="en-US" sz="1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patricide</a:t>
            </a:r>
            <a:r>
              <a:rPr lang="en-US" sz="10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,</a:t>
            </a:r>
            <a:r>
              <a:rPr lang="en-US" sz="1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presented with a complex psychiatric profile, including symptoms of psychosis (F29), mood instability, and epilepsy (G40),and a history of violent behavior. Treatment at admission involved:</a:t>
            </a:r>
          </a:p>
          <a:p>
            <a:r>
              <a:rPr lang="en-U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  <a:cs typeface="Calibri"/>
              </a:rPr>
              <a:t>●  </a:t>
            </a:r>
            <a:r>
              <a:rPr lang="en-US" sz="1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</a:rPr>
              <a:t>olanzapine</a:t>
            </a:r>
            <a:r>
              <a:rPr lang="en-U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</a:rPr>
              <a:t>  </a:t>
            </a:r>
            <a:r>
              <a:rPr lang="en-U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  <a:cs typeface="Calibri"/>
              </a:rPr>
              <a:t>●  </a:t>
            </a:r>
            <a:r>
              <a:rPr lang="en-US" sz="1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</a:rPr>
              <a:t>valproic</a:t>
            </a:r>
            <a:r>
              <a:rPr lang="en-U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</a:rPr>
              <a:t> acid  </a:t>
            </a:r>
            <a:r>
              <a:rPr lang="en-U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  <a:cs typeface="Calibri"/>
              </a:rPr>
              <a:t>●  </a:t>
            </a:r>
            <a:r>
              <a:rPr lang="en-U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</a:rPr>
              <a:t>diazepam  </a:t>
            </a:r>
            <a:r>
              <a:rPr lang="en-U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  <a:cs typeface="Calibri"/>
              </a:rPr>
              <a:t>●  </a:t>
            </a:r>
            <a:r>
              <a:rPr lang="en-US" sz="1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</a:rPr>
              <a:t>paroxetine</a:t>
            </a:r>
            <a:r>
              <a:rPr lang="en-U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</a:rPr>
              <a:t>  </a:t>
            </a:r>
            <a:r>
              <a:rPr lang="en-U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  <a:cs typeface="Calibri"/>
              </a:rPr>
              <a:t>●  </a:t>
            </a:r>
            <a:r>
              <a:rPr lang="en-US" sz="1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</a:rPr>
              <a:t>mirtazapine</a:t>
            </a:r>
            <a:r>
              <a:rPr lang="en-U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</a:rPr>
              <a:t>  </a:t>
            </a:r>
            <a:r>
              <a:rPr lang="en-U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  <a:cs typeface="Calibri"/>
              </a:rPr>
              <a:t>●  </a:t>
            </a:r>
            <a:r>
              <a:rPr lang="en-US" sz="1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</a:rPr>
              <a:t>metoprolol</a:t>
            </a:r>
            <a:r>
              <a:rPr lang="en-U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  <a:cs typeface="Calibri"/>
              </a:rPr>
              <a:t>  ●  </a:t>
            </a:r>
            <a:r>
              <a:rPr lang="en-US" sz="1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</a:rPr>
              <a:t>biperiden</a:t>
            </a:r>
            <a:r>
              <a:rPr lang="en-U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</a:rPr>
              <a:t>  </a:t>
            </a:r>
            <a:r>
              <a:rPr lang="en-U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Condensed" pitchFamily="34" charset="0"/>
                <a:cs typeface="Calibri"/>
              </a:rPr>
              <a:t>●</a:t>
            </a:r>
            <a:endParaRPr lang="en-US" sz="1000" dirty="0" smtClean="0">
              <a:solidFill>
                <a:schemeClr val="accent3">
                  <a:lumMod val="60000"/>
                  <a:lumOff val="40000"/>
                </a:schemeClr>
              </a:solidFill>
              <a:latin typeface="Bahnschrift Light Condensed" pitchFamily="34" charset="0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116504" y="2166705"/>
            <a:ext cx="2205246" cy="2295256"/>
          </a:xfrm>
          <a:prstGeom prst="rect">
            <a:avLst/>
          </a:prstGeom>
          <a:solidFill>
            <a:schemeClr val="tx2">
              <a:alpha val="80000"/>
            </a:schemeClr>
          </a:solidFill>
          <a:ln w="19050" cap="rnd" cmpd="dbl">
            <a:solidFill>
              <a:schemeClr val="accent6">
                <a:lumMod val="75000"/>
              </a:schemeClr>
            </a:solidFill>
            <a:beve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pPr algn="just">
              <a:spcAft>
                <a:spcPts val="600"/>
              </a:spcAft>
            </a:pPr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</a:rPr>
              <a:t>METHODS</a:t>
            </a:r>
            <a:r>
              <a:rPr lang="en-US" sz="1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: </a:t>
            </a:r>
          </a:p>
          <a:p>
            <a:pPr marL="87313" indent="-8731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12 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months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after admission, </a:t>
            </a:r>
            <a:r>
              <a:rPr lang="en-US" sz="9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cariprazine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was introduced as adjunctive therapy, leading to the discontinuation of </a:t>
            </a:r>
            <a:r>
              <a:rPr lang="en-US" sz="9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olanzapine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and </a:t>
            </a:r>
            <a:r>
              <a:rPr lang="en-US" sz="9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paroxetine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. </a:t>
            </a:r>
          </a:p>
          <a:p>
            <a:pPr marL="87313" indent="-8731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Psychiatric symptom severity was assessed using validated </a:t>
            </a:r>
            <a:r>
              <a:rPr lang="en-US" sz="9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scales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, including the Brief Psychiatric Rating Scale (</a:t>
            </a:r>
            <a:r>
              <a:rPr lang="en-US" sz="9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BPRS-18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) the Positive and Negative Syndrome Scale (</a:t>
            </a:r>
            <a:r>
              <a:rPr lang="en-US" sz="9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PANSS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) and the Rosenberg Self-Esteem Scale (</a:t>
            </a:r>
            <a:r>
              <a:rPr lang="en-US" sz="9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RSES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), before and after the initiation of </a:t>
            </a:r>
            <a:r>
              <a:rPr lang="en-US" sz="9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cariprazine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. </a:t>
            </a:r>
          </a:p>
          <a:p>
            <a:pPr marL="87313" indent="-8731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Additionally, </a:t>
            </a:r>
            <a:r>
              <a:rPr lang="en-US" sz="9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vital signs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, </a:t>
            </a:r>
            <a:r>
              <a:rPr lang="en-US" sz="9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body weight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, and </a:t>
            </a:r>
            <a:r>
              <a:rPr lang="en-US" sz="9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laboratory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9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parameters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were monitored throughout the novel treatment period.</a:t>
            </a:r>
            <a:endParaRPr lang="el-GR" sz="900" dirty="0">
              <a:solidFill>
                <a:schemeClr val="accent6">
                  <a:lumMod val="40000"/>
                  <a:lumOff val="60000"/>
                </a:schemeClr>
              </a:solidFill>
              <a:latin typeface="Bahnschrift Light Condensed" pitchFamily="34" charset="0"/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447999" y="2841780"/>
            <a:ext cx="3384141" cy="1620182"/>
          </a:xfrm>
          <a:prstGeom prst="rect">
            <a:avLst/>
          </a:prstGeom>
          <a:solidFill>
            <a:schemeClr val="tx2">
              <a:alpha val="80000"/>
            </a:schemeClr>
          </a:solidFill>
          <a:ln w="19050" cap="rnd" cmpd="dbl">
            <a:solidFill>
              <a:schemeClr val="accent6">
                <a:lumMod val="75000"/>
              </a:schemeClr>
            </a:solidFill>
            <a:beve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pPr algn="just">
              <a:spcAft>
                <a:spcPts val="600"/>
              </a:spcAft>
            </a:pPr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</a:rPr>
              <a:t>CONCLUSION</a:t>
            </a:r>
            <a:r>
              <a:rPr lang="en-US" sz="11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: </a:t>
            </a:r>
          </a:p>
          <a:p>
            <a:pPr marL="87313" indent="-8731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1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9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Cariprazine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adjunctive therapy effectively 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reduced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psychiatric symptom severity and improved clinical outcomes in this complex forensic psychiatry case involving patricide. </a:t>
            </a:r>
            <a:endParaRPr lang="en-US" sz="900" dirty="0" smtClean="0">
              <a:solidFill>
                <a:schemeClr val="accent6">
                  <a:lumMod val="40000"/>
                  <a:lumOff val="60000"/>
                </a:schemeClr>
              </a:solidFill>
              <a:latin typeface="Bahnschrift Light Condensed" pitchFamily="34" charset="0"/>
            </a:endParaRPr>
          </a:p>
          <a:p>
            <a:pPr marL="87313" indent="-8731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These 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findings underscore the potential utility of </a:t>
            </a:r>
            <a:r>
              <a:rPr lang="en-US" sz="9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cariprazine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as a valuable treatment option for individuals with refractory psychiatric disorders and </a:t>
            </a:r>
            <a:r>
              <a:rPr lang="en-US" sz="9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comorbid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epilepsy. </a:t>
            </a:r>
            <a:endParaRPr lang="en-US" sz="900" dirty="0" smtClean="0">
              <a:solidFill>
                <a:schemeClr val="accent6">
                  <a:lumMod val="40000"/>
                  <a:lumOff val="60000"/>
                </a:schemeClr>
              </a:solidFill>
              <a:latin typeface="Bahnschrift Light Condensed" pitchFamily="34" charset="0"/>
            </a:endParaRPr>
          </a:p>
          <a:p>
            <a:pPr marL="87313" indent="-8731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Further 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research is warranted to explore the long-term efficacy and safety of </a:t>
            </a:r>
            <a:r>
              <a:rPr lang="en-US" sz="9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cariprazine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in similar clinical populations.</a:t>
            </a:r>
            <a:endParaRPr lang="el-GR" sz="900" dirty="0">
              <a:solidFill>
                <a:schemeClr val="accent6">
                  <a:lumMod val="40000"/>
                  <a:lumOff val="60000"/>
                </a:schemeClr>
              </a:solidFill>
              <a:latin typeface="Bahnschrift Light Condensed" pitchFamily="34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9505" y="906565"/>
            <a:ext cx="3077990" cy="1744235"/>
          </a:xfrm>
          <a:prstGeom prst="rect">
            <a:avLst/>
          </a:prstGeom>
          <a:noFill/>
          <a:ln w="19050" cap="rnd" cmpd="dbl">
            <a:solidFill>
              <a:schemeClr val="accent6">
                <a:lumMod val="75000"/>
              </a:schemeClr>
            </a:solidFill>
            <a:bevel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1268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9505" y="2841779"/>
            <a:ext cx="3077990" cy="1620184"/>
          </a:xfrm>
          <a:prstGeom prst="rect">
            <a:avLst/>
          </a:prstGeom>
          <a:noFill/>
          <a:ln w="19050" cap="rnd" cmpd="dbl">
            <a:solidFill>
              <a:schemeClr val="accent6">
                <a:lumMod val="75000"/>
              </a:schemeClr>
            </a:solidFill>
            <a:bevel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19" name="18 - Ορθογώνιο"/>
          <p:cNvSpPr/>
          <p:nvPr/>
        </p:nvSpPr>
        <p:spPr>
          <a:xfrm>
            <a:off x="2447999" y="906565"/>
            <a:ext cx="3384141" cy="1757434"/>
          </a:xfrm>
          <a:prstGeom prst="rect">
            <a:avLst/>
          </a:prstGeom>
          <a:solidFill>
            <a:schemeClr val="tx2">
              <a:alpha val="80000"/>
            </a:schemeClr>
          </a:solidFill>
          <a:ln w="19050" cap="rnd" cmpd="dbl">
            <a:solidFill>
              <a:schemeClr val="accent6">
                <a:lumMod val="75000"/>
              </a:schemeClr>
            </a:solidFill>
            <a:beve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pPr algn="just">
              <a:spcAft>
                <a:spcPts val="600"/>
              </a:spcAft>
            </a:pPr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</a:rPr>
              <a:t>RESULTS</a:t>
            </a:r>
            <a:r>
              <a:rPr lang="en-US" sz="11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</a:rPr>
              <a:t>: </a:t>
            </a:r>
          </a:p>
          <a:p>
            <a:pPr algn="just">
              <a:spcAft>
                <a:spcPts val="600"/>
              </a:spcAft>
            </a:pP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Following 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the introduction of </a:t>
            </a:r>
            <a:r>
              <a:rPr lang="en-US" sz="9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cariprazine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, </a:t>
            </a:r>
            <a:r>
              <a:rPr lang="en-US" sz="900" b="1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significant improvements 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were observed in psychiatric symptom severity, as evidenced by reductions in 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BPRS-18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and 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PANSS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scores. Specifically, scores on the 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BPRS-18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Positive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, 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Negative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, and 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General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subscales decreased by 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47%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, 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67%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, and 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55%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, respectively, while 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PANSS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scores showed reductions of 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59%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(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Positive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), 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58%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(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Negative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), and 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44%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(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General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). The total scores for both scales also demonstrated substantial improvement, with reductions of 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56%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(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BPRS-18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) and 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50%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(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PANSS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) (</a:t>
            </a:r>
            <a:r>
              <a:rPr lang="en-US" sz="600" u="sng" dirty="0" smtClean="0">
                <a:solidFill>
                  <a:schemeClr val="accent6">
                    <a:lumMod val="75000"/>
                  </a:schemeClr>
                </a:solidFill>
                <a:latin typeface="Bahnschrift Light Condensed" pitchFamily="34" charset="0"/>
              </a:rPr>
              <a:t>table 1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). 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Furthermore, the patient experienced improvements in 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blood </a:t>
            </a:r>
            <a:r>
              <a:rPr lang="en-US" sz="9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pressure 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(</a:t>
            </a:r>
            <a:r>
              <a:rPr lang="en-US" sz="9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-4%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), </a:t>
            </a:r>
            <a:r>
              <a:rPr lang="en-US" sz="9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body </a:t>
            </a:r>
            <a:r>
              <a:rPr lang="en-US" sz="9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weight 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(</a:t>
            </a:r>
            <a:r>
              <a:rPr lang="en-US" sz="9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-2%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), </a:t>
            </a:r>
            <a:r>
              <a:rPr lang="en-US" sz="900" dirty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and various blood parameters, 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particularly in cholesterol levels (</a:t>
            </a:r>
            <a:r>
              <a:rPr lang="en-US" sz="600" u="sng" dirty="0" smtClean="0">
                <a:solidFill>
                  <a:schemeClr val="accent6">
                    <a:lumMod val="75000"/>
                  </a:schemeClr>
                </a:solidFill>
                <a:latin typeface="Bahnschrift Light Condensed" pitchFamily="34" charset="0"/>
              </a:rPr>
              <a:t>table 2</a:t>
            </a:r>
            <a:r>
              <a:rPr lang="en-US" sz="9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).</a:t>
            </a:r>
            <a:endParaRPr lang="el-GR" sz="900" dirty="0">
              <a:solidFill>
                <a:schemeClr val="accent6">
                  <a:lumMod val="40000"/>
                  <a:lumOff val="60000"/>
                </a:schemeClr>
              </a:solidFill>
              <a:latin typeface="Bahnschrift Light Condensed" pitchFamily="34" charset="0"/>
            </a:endParaRPr>
          </a:p>
        </p:txBody>
      </p:sp>
      <p:sp>
        <p:nvSpPr>
          <p:cNvPr id="20" name="19 - Ορθογώνιο"/>
          <p:cNvSpPr/>
          <p:nvPr/>
        </p:nvSpPr>
        <p:spPr>
          <a:xfrm>
            <a:off x="116503" y="4596973"/>
            <a:ext cx="8910991" cy="504000"/>
          </a:xfrm>
          <a:prstGeom prst="rect">
            <a:avLst/>
          </a:prstGeom>
          <a:solidFill>
            <a:schemeClr val="tx2">
              <a:alpha val="80000"/>
            </a:schemeClr>
          </a:solidFill>
          <a:ln w="19050" cap="rnd" cmpd="dbl">
            <a:solidFill>
              <a:schemeClr val="accent6">
                <a:lumMod val="75000"/>
              </a:schemeClr>
            </a:solidFill>
            <a:beve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pPr algn="just">
              <a:spcAft>
                <a:spcPts val="600"/>
              </a:spcAft>
            </a:pPr>
            <a:r>
              <a:rPr lang="en-US" sz="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itchFamily="34" charset="0"/>
              </a:rPr>
              <a:t>REFERENCES</a:t>
            </a:r>
            <a:r>
              <a:rPr lang="en-US" sz="1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: 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1.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Edinoff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A,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Ruoff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MT,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Ghaffar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YT, et al.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Cariprazine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to Treat Schizophrenia and Bipolar Disorder in Adults.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Psychopharmacol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Bull. 2020;50(4):83-117. </a:t>
            </a:r>
            <a:r>
              <a:rPr lang="en-US" sz="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|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2.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Garnock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-Jones KP.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Cariprazine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: A Review in Schizophrenia. CNS Drugs. 2017;31(6):513-525. doi:10.1007/s40263-017-0442-z. </a:t>
            </a:r>
            <a:r>
              <a:rPr lang="en-US" sz="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|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3.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Laszlovszky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I,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Barabássy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Á,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Németh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G.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Cariprazine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, A Broad-Spectrum Antipsychotic for the Treatment of Schizophrenia: Pharmacology, Efficacy, and Safety. Adv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Ther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. 2021;38(7):3652-3673. doi:10.1007/s12325-021-01797-5. </a:t>
            </a:r>
            <a:r>
              <a:rPr lang="en-US" sz="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|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4.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Mucci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F, Della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Vecchia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A,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Baroni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S,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Marazziti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D.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Cariprazine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as a therapeutic option for schizophrenia: a drug evaluation. Expert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Opin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Pharmacother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. 2021;22(4):415-426. doi:10.1080/14656566.2020.1845315. </a:t>
            </a:r>
            <a:r>
              <a:rPr lang="en-US" sz="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|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5.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Fagiolini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A,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Alcalá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JÁ,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Aubel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T, et al. Treating schizophrenia with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cariprazine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: from clinical research to clinical practice. Real world experiences and recommendations from an International Panel. Ann Gen Psychiatry. 2020;19:55. Published 2020 Sep 26. doi:10.1186/s12991-020-00305-3. </a:t>
            </a:r>
            <a:r>
              <a:rPr lang="en-US" sz="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 Condensed" pitchFamily="34" charset="0"/>
              </a:rPr>
              <a:t>|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6.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Misiak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B,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Bieńkowski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P,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Samochowiec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J.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Cariprazine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- a novel antipsychotic drug and its place in the treatment of schizophrenia. 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Psychiatr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 Pol. 2018;52(6):971-981. doi:10.12740/PP/</a:t>
            </a:r>
            <a:r>
              <a:rPr lang="en-US" sz="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OnlineFirst</a:t>
            </a:r>
            <a:r>
              <a:rPr lang="en-US" sz="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hnschrift Light Condensed" pitchFamily="34" charset="0"/>
              </a:rPr>
              <a:t>/80710.</a:t>
            </a:r>
            <a:endParaRPr lang="el-GR" sz="1000" dirty="0">
              <a:solidFill>
                <a:schemeClr val="accent6">
                  <a:lumMod val="40000"/>
                  <a:lumOff val="60000"/>
                </a:schemeClr>
              </a:solidFill>
              <a:latin typeface="Bahnschrift Light Condensed" pitchFamily="34" charset="0"/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5922150" y="906565"/>
            <a:ext cx="31503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itchFamily="34" charset="0"/>
              </a:rPr>
              <a:t>TABLE 1</a:t>
            </a:r>
            <a:endParaRPr lang="el-GR" sz="600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SemiConden" pitchFamily="34" charset="0"/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5922150" y="2841780"/>
            <a:ext cx="31503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itchFamily="34" charset="0"/>
              </a:rPr>
              <a:t>TABLE 2</a:t>
            </a:r>
            <a:endParaRPr lang="el-GR" sz="600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SemiConde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598</Words>
  <Application>Microsoft Office PowerPoint</Application>
  <PresentationFormat>Προβολή στην οθόνη (16:9)</PresentationFormat>
  <Paragraphs>19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akat_eid</dc:creator>
  <cp:lastModifiedBy>akat_eid</cp:lastModifiedBy>
  <cp:revision>24</cp:revision>
  <dcterms:created xsi:type="dcterms:W3CDTF">2024-02-26T08:00:35Z</dcterms:created>
  <dcterms:modified xsi:type="dcterms:W3CDTF">2024-02-27T09:03:39Z</dcterms:modified>
</cp:coreProperties>
</file>