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42" d="100"/>
          <a:sy n="14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492B-8706-4C7F-B475-5BA0C39A2399}" type="datetimeFigureOut">
              <a:rPr lang="el-GR" smtClean="0"/>
              <a:pPr/>
              <a:t>29/2/2024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Ορθογώνιο"/>
          <p:cNvSpPr/>
          <p:nvPr/>
        </p:nvSpPr>
        <p:spPr>
          <a:xfrm>
            <a:off x="36001" y="4551970"/>
            <a:ext cx="9081504" cy="5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REFERENCES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: 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Miura, I.,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Horikoshi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S., Ichinose, M., Suzuki, Y., &amp; Watanabe, K. (2023).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Lurasidone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for the Treatment of Schizophrenia: Design, Development, and Place in Therapy. Drug design, development and therapy, 17, 3023–3031. https://doi.org/10.2147/DDDT.S366769. </a:t>
            </a:r>
            <a:r>
              <a:rPr lang="en-US" sz="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Tarzian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M., Soudan, M.,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Alhajji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M.,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Ndrio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M., &amp;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Fakoya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A. O. (2023).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Lurasidone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for Treating Schizophrenia and Bipolar Depression: A Review of Its Efficacy.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Cureus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15(4), e38071. https://doi.org/10.7759/cureus.38071. </a:t>
            </a:r>
            <a:r>
              <a:rPr lang="en-US" sz="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Huhn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M.,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Nikolakopoulou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A., Schneider-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Thoma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J., Krause, M., Samara, M., Peter, N., Arndt, T.,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Bäckers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L.,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Rothe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P.,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Cipriani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A., Davis, J.,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Salanti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G., &amp;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Leucht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 (2019). Comparative efficacy and tolerability of 32 oral antipsychotics for the acute treatment of adults with multi-episode schizophrenia: a systematic review and network meta-analysis. Lancet (London, England), 394(10202), 939–951. https://doi.org/10.1016/S0140-6736(19)31135-3. </a:t>
            </a:r>
            <a:r>
              <a:rPr lang="en-US" sz="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Leucht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Cipriani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Spineli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L.,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Mavridis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D.,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Orey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D., Richter, F., Samara, M.,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Barbui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C., Engel, R. R., Geddes, J. R.,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Kissling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W.,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Stapf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M. P.,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Lässig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B.,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Salanti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G., &amp; Davis, J. M. (2013). Comparative efficacy and tolerability of 15 antipsychotic drugs in schizophrenia: a multiple-treatments meta-analysis. Lancet (London, England), 382(9896), 951–962. https://doi.org/10.1016/S0140-6736(13)60733-3. </a:t>
            </a:r>
            <a:r>
              <a:rPr lang="en-US" sz="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Leucht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Crippa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Siafis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S., Patel, M. X., </a:t>
            </a:r>
            <a:r>
              <a:rPr lang="en-US" sz="60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Orsini</a:t>
            </a:r>
            <a:r>
              <a:rPr lang="en-US" sz="6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N., &amp; Davis, J. M. (2020). Dose-Response Meta-Analysis of Antipsychotic Drugs for Acute Schizophrenia. The American journal of psychiatry, 177(4), 342–353. https://doi.org/10.1176/appi.ajp.2019.19010034.</a:t>
            </a:r>
            <a:endParaRPr lang="el-GR" sz="100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3999" y="2716346"/>
            <a:ext cx="3204409" cy="1850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rgbClr val="C00000"/>
            </a:solidFill>
            <a:round/>
            <a:headEnd/>
            <a:tailEnd/>
          </a:ln>
          <a:effectLst/>
        </p:spPr>
      </p:pic>
      <p:sp>
        <p:nvSpPr>
          <p:cNvPr id="14" name="13 - Ορθογώνιο"/>
          <p:cNvSpPr/>
          <p:nvPr/>
        </p:nvSpPr>
        <p:spPr>
          <a:xfrm>
            <a:off x="2412265" y="2706765"/>
            <a:ext cx="3491734" cy="186523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mpd="sng">
            <a:solidFill>
              <a:srgbClr val="C00000"/>
            </a:solidFill>
            <a:prstDash val="solid"/>
            <a:round/>
          </a:ln>
          <a:effectLst/>
        </p:spPr>
        <p:txBody>
          <a:bodyPr wrap="square">
            <a:noAutofit/>
          </a:bodyPr>
          <a:lstStyle/>
          <a:p>
            <a:pPr algn="just">
              <a:spcAft>
                <a:spcPts val="300"/>
              </a:spcAft>
            </a:pP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CONCLUSION</a:t>
            </a:r>
            <a:r>
              <a:rPr lang="en-US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The addition of </a:t>
            </a:r>
            <a:r>
              <a:rPr lang="en-US" sz="95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as adjunctive therapy in this patient with schizophrenia and a history of forensic psychiatry involvement led to significant improvements in psychiatric </a:t>
            </a:r>
            <a:r>
              <a:rPr lang="en-US" sz="9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symptomatology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and overall clinical outcomes.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These findings highlight the potential efficacy of </a:t>
            </a:r>
            <a:r>
              <a:rPr lang="en-US" sz="95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as an adjunctive treatment option for schizophrenia, particularly in patients with inadequate response to conventional antipsychotics, especially but not exclusively regarding negative symptoms.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Further investigation is warranted to elucidate the long-term effectiveness and safety profile of </a:t>
            </a:r>
            <a:r>
              <a:rPr lang="en-US" sz="95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in similar clinical contexts.</a:t>
            </a:r>
            <a:endParaRPr lang="el-GR" sz="9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999" y="681541"/>
            <a:ext cx="3213506" cy="202522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rgbClr val="C00000"/>
            </a:solidFill>
            <a:round/>
            <a:headEnd/>
            <a:tailEnd/>
          </a:ln>
          <a:effectLst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6000" y="36000"/>
            <a:ext cx="2376264" cy="1980000"/>
          </a:xfrm>
          <a:prstGeom prst="rect">
            <a:avLst/>
          </a:prstGeom>
          <a:blipFill dpi="0" rotWithShape="1">
            <a:blip r:embed="rId4" cstate="print">
              <a:lum bright="-22000" contrast="-39000"/>
            </a:blip>
            <a:srcRect/>
            <a:stretch>
              <a:fillRect/>
            </a:stretch>
          </a:blipFill>
          <a:ln w="15875" cmpd="sng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EFFECTIVENESS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OF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u="none" strike="noStrik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LURASIDONE</a:t>
            </a:r>
            <a:r>
              <a:rPr kumimoji="0" lang="en-US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AS</a:t>
            </a:r>
            <a:r>
              <a:rPr kumimoji="0" lang="en-US" sz="20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ADJUNCTIVE TREATMENT </a:t>
            </a:r>
            <a:r>
              <a:rPr kumimoji="0" lang="en-US" sz="12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IN</a:t>
            </a:r>
            <a:r>
              <a:rPr kumimoji="0" lang="en-US" sz="20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CASE OF SCHIZOPHRENIA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 </a:t>
            </a:r>
            <a:r>
              <a:rPr lang="en-US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FORENSIC PSYCHIATRY</a:t>
            </a:r>
            <a:r>
              <a:rPr kumimoji="0" lang="en-US" sz="1050" strike="noStrik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200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CASE REPORT</a:t>
            </a:r>
            <a:r>
              <a:rPr kumimoji="0" lang="en-US" sz="14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</a:br>
            <a:endParaRPr kumimoji="0" lang="en-US" sz="1200" b="0" i="0" u="none" strike="noStrik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Draga M</a:t>
            </a:r>
            <a:r>
              <a:rPr lang="en-US" sz="9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, </a:t>
            </a:r>
            <a:r>
              <a:rPr kumimoji="0" lang="en-US" sz="900" b="0" i="0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Angos P, Triantafyllou T, Markopoulou </a:t>
            </a:r>
            <a:r>
              <a:rPr kumimoji="0" lang="en-US" sz="900" b="0" i="0" u="none" strike="noStrik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M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600" b="0" i="0" u="none" strike="noStrik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Department of Forensic Psychiatry, Psychiatric Hospital of Thessaloniki, Greece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412265" y="36001"/>
            <a:ext cx="6705240" cy="6455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mpd="sng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BACKGROUND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This report evaluates the efficacy of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as adjunctive therapy in a 57-year-old male patient diagnosed with schizophrenia and a history of forensic psychiatry involvement.. Treatment at admission involved: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●  haloperidol ●  </a:t>
            </a:r>
            <a:r>
              <a:rPr lang="en-US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quetiapine</a:t>
            </a: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  ●  diazepam  ●  </a:t>
            </a:r>
            <a:r>
              <a:rPr lang="en-US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biperiden</a:t>
            </a: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  ●  </a:t>
            </a:r>
            <a:r>
              <a:rPr lang="en-US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amlodipine</a:t>
            </a: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  ●  </a:t>
            </a:r>
            <a:r>
              <a:rPr lang="en-US" sz="1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irbesartan</a:t>
            </a:r>
            <a:r>
              <a:rPr lang="en-US" sz="1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  <a:ea typeface="Arial" pitchFamily="34" charset="0"/>
                <a:cs typeface="Arial" pitchFamily="34" charset="0"/>
              </a:rPr>
              <a:t>  ●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36000" y="2016000"/>
            <a:ext cx="2376264" cy="255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mpd="sng">
            <a:solidFill>
              <a:srgbClr val="C00000"/>
            </a:solidFill>
            <a:prstDash val="solid"/>
          </a:ln>
          <a:effectLst/>
        </p:spPr>
        <p:txBody>
          <a:bodyPr wrap="square">
            <a:noAutofit/>
          </a:bodyPr>
          <a:lstStyle/>
          <a:p>
            <a:pPr algn="just">
              <a:spcAft>
                <a:spcPts val="300"/>
              </a:spcAft>
            </a:pP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METHODS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2 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months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after admission,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74mg QD was introduced as adjunctive therapy, alongside adjustments to </a:t>
            </a:r>
            <a:r>
              <a:rPr lang="en-US" sz="1000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quetiapine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(200mg &gt; 100mg), </a:t>
            </a:r>
            <a:r>
              <a:rPr lang="en-US" sz="1000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biperiden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(2mg &gt; 4mg), and </a:t>
            </a:r>
            <a:r>
              <a:rPr lang="en-US" sz="10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irbesartan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(150mg &gt; 75mg) daily doses.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Psychiatric symptom severity was assessed using validated scales, including the Brief Psychiatric Rating Scale (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BPRS-18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) the Positive and Negative Syndrome Scale (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PANSS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) and the Rosenberg Self-Esteem Scale (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RSES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), before and after the initiation of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. </a:t>
            </a:r>
          </a:p>
          <a:p>
            <a:pPr marL="87313" indent="-8731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Additionally,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vital signs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,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body weight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, and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laboratory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</a:t>
            </a:r>
            <a:r>
              <a:rPr lang="en-US" sz="1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parameters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were monitored throughout the novel treatment period.</a:t>
            </a:r>
            <a:endParaRPr lang="el-GR" sz="1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412264" y="681541"/>
            <a:ext cx="3491735" cy="202522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mpd="sng">
            <a:solidFill>
              <a:srgbClr val="C00000"/>
            </a:solidFill>
            <a:prstDash val="solid"/>
          </a:ln>
          <a:effectLst/>
        </p:spPr>
        <p:txBody>
          <a:bodyPr wrap="square">
            <a:noAutofit/>
          </a:bodyPr>
          <a:lstStyle/>
          <a:p>
            <a:pPr algn="just"/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RESULTS</a:t>
            </a:r>
            <a:r>
              <a:rPr lang="en-US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: </a:t>
            </a: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Following </a:t>
            </a:r>
            <a:r>
              <a:rPr lang="en-US" sz="950" dirty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the </a:t>
            </a:r>
            <a:r>
              <a:rPr lang="en-US" sz="95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LURASIDONE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initiation, </a:t>
            </a:r>
            <a:r>
              <a:rPr lang="en-US" sz="95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significant improvements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in psychiatric symptoms were noted.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BPRS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scores decreased from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91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to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55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reflecting a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39%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reduction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in total symptom severity. </a:t>
            </a: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Subscale analysis revealed decreases of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33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%,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33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%, and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44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 in positive, negative, and general symptom scores, respectively.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PANSS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scores also showed improvement, with reductions of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47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 in positive symptoms,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26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 in negative symptoms, and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34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% in general psychopathology. Notably, improvements were observed in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mood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behavior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, and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cognitive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functioning.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[table 1]</a:t>
            </a:r>
            <a:endParaRPr lang="en-US" sz="950" dirty="0" smtClean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  <a:p>
            <a:pPr marL="87313" indent="-87313" algn="just">
              <a:buFont typeface="Arial" pitchFamily="34" charset="0"/>
              <a:buChar char="•"/>
            </a:pP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The </a:t>
            </a:r>
            <a:r>
              <a:rPr lang="en-US" sz="950" u="sng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pressure ulcers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he exhibited due to prolonged </a:t>
            </a:r>
            <a:r>
              <a:rPr lang="en-US" sz="950" dirty="0" err="1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bedrest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were healed.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Vital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signs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stabilized, with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a minor increase in blood pressure, while reductions in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weight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were observed alongside improvements in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lipid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b="1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profile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parameters</a:t>
            </a:r>
            <a:r>
              <a:rPr lang="en-US" sz="95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 and laboratory markers. </a:t>
            </a:r>
            <a:r>
              <a:rPr lang="en-US" sz="700" dirty="0" smtClean="0">
                <a:solidFill>
                  <a:schemeClr val="bg1">
                    <a:lumMod val="95000"/>
                  </a:schemeClr>
                </a:solidFill>
                <a:latin typeface="Bahnschrift Light Condensed" pitchFamily="34" charset="0"/>
              </a:rPr>
              <a:t>[table 2]</a:t>
            </a:r>
            <a:endParaRPr lang="el-GR" sz="950" dirty="0">
              <a:solidFill>
                <a:schemeClr val="bg1">
                  <a:lumMod val="95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967155" y="681540"/>
            <a:ext cx="3150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t</a:t>
            </a:r>
            <a:r>
              <a:rPr lang="en-US" sz="700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able 1</a:t>
            </a:r>
            <a:endParaRPr lang="el-GR" sz="700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967155" y="2716346"/>
            <a:ext cx="3150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t</a:t>
            </a:r>
            <a:r>
              <a:rPr lang="en-US" sz="700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able 2</a:t>
            </a:r>
            <a:endParaRPr lang="el-GR" sz="700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764</Words>
  <Application>Microsoft Office PowerPoint</Application>
  <PresentationFormat>Προβολή στην οθόνη (16:9)</PresentationFormat>
  <Paragraphs>21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akat_eid</dc:creator>
  <cp:lastModifiedBy>akat_eid</cp:lastModifiedBy>
  <cp:revision>40</cp:revision>
  <dcterms:created xsi:type="dcterms:W3CDTF">2024-02-26T08:00:35Z</dcterms:created>
  <dcterms:modified xsi:type="dcterms:W3CDTF">2024-02-29T09:24:00Z</dcterms:modified>
</cp:coreProperties>
</file>