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42" d="100"/>
          <a:sy n="142" d="100"/>
        </p:scale>
        <p:origin x="-70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29/2/2024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29/2/2024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29/2/2024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29/2/2024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29/2/2024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29/2/2024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29/2/2024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29/2/2024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29/2/2024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29/2/2024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29/2/2024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9492B-8706-4C7F-B475-5BA0C39A2399}" type="datetimeFigureOut">
              <a:rPr lang="el-GR" smtClean="0"/>
              <a:pPr/>
              <a:t>29/2/2024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Ορθογώνιο"/>
          <p:cNvSpPr/>
          <p:nvPr/>
        </p:nvSpPr>
        <p:spPr>
          <a:xfrm>
            <a:off x="5697125" y="636535"/>
            <a:ext cx="3384881" cy="1350150"/>
          </a:xfrm>
          <a:prstGeom prst="rect">
            <a:avLst/>
          </a:prstGeom>
          <a:solidFill>
            <a:schemeClr val="tx1">
              <a:alpha val="45000"/>
            </a:schemeClr>
          </a:solidFill>
          <a:ln w="19050" cap="rnd" cmpd="dbl">
            <a:solidFill>
              <a:schemeClr val="bg1">
                <a:lumMod val="65000"/>
              </a:schemeClr>
            </a:solidFill>
            <a:beve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pPr algn="just">
              <a:spcAft>
                <a:spcPts val="600"/>
              </a:spcAft>
            </a:pPr>
            <a:endParaRPr lang="el-GR" sz="900" dirty="0">
              <a:solidFill>
                <a:schemeClr val="bg1">
                  <a:lumMod val="95000"/>
                </a:schemeClr>
              </a:solidFill>
              <a:latin typeface="Bahnschrift Light Condensed" pitchFamily="34" charset="0"/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5697866" y="2031690"/>
            <a:ext cx="3384141" cy="1350150"/>
          </a:xfrm>
          <a:prstGeom prst="rect">
            <a:avLst/>
          </a:prstGeom>
          <a:solidFill>
            <a:schemeClr val="tx1">
              <a:alpha val="45000"/>
            </a:schemeClr>
          </a:solidFill>
          <a:ln w="19050" cap="rnd" cmpd="dbl">
            <a:solidFill>
              <a:schemeClr val="bg1">
                <a:lumMod val="65000"/>
              </a:schemeClr>
            </a:solidFill>
            <a:beve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pPr algn="just">
              <a:spcAft>
                <a:spcPts val="600"/>
              </a:spcAft>
            </a:pPr>
            <a:endParaRPr lang="el-GR" sz="900" dirty="0">
              <a:solidFill>
                <a:schemeClr val="bg1">
                  <a:lumMod val="95000"/>
                </a:schemeClr>
              </a:solidFill>
              <a:latin typeface="Bahnschrift Light Condensed" pitchFamily="34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6495" y="35998"/>
            <a:ext cx="2205246" cy="3708000"/>
          </a:xfrm>
          <a:prstGeom prst="rect">
            <a:avLst/>
          </a:prstGeom>
          <a:solidFill>
            <a:schemeClr val="tx1">
              <a:alpha val="45000"/>
            </a:schemeClr>
          </a:solidFill>
          <a:ln w="19050" cap="sq" cmpd="dbl">
            <a:solidFill>
              <a:schemeClr val="bg1">
                <a:lumMod val="65000"/>
              </a:schemeClr>
            </a:solidFill>
            <a:round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NAVIGATING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TREATMENT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 FRONTIERS</a:t>
            </a:r>
            <a:r>
              <a:rPr lang="en-US" sz="16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OPTIMIZING</a:t>
            </a:r>
            <a:r>
              <a:rPr lang="en-US" sz="16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SCHIZOPHRENIA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TREATMENT THROUGH A </a:t>
            </a:r>
            <a:r>
              <a:rPr 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HERETICAL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CLOZAPINE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CESSATION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6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itchFamily="34" charset="0"/>
              <a:ea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A </a:t>
            </a:r>
            <a:r>
              <a:rPr lang="en-US" sz="1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FORENSIC PSYCHIATRY </a:t>
            </a:r>
            <a:r>
              <a:rPr lang="en-US" sz="8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CASE STUDY</a:t>
            </a:r>
            <a:r>
              <a:rPr kumimoji="0" lang="en-US" sz="1000" b="0" i="0" u="none" strike="noStrike" normalizeH="0" baseline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/>
            </a:r>
            <a:br>
              <a:rPr kumimoji="0" lang="en-US" sz="1000" b="0" i="0" u="none" strike="noStrike" normalizeH="0" baseline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Bahnschrift SemiBold Condensed" pitchFamily="34" charset="0"/>
                <a:ea typeface="Arial" pitchFamily="34" charset="0"/>
                <a:cs typeface="Arial" pitchFamily="34" charset="0"/>
              </a:rPr>
            </a:br>
            <a:endParaRPr kumimoji="0" lang="en-US" sz="1000" b="0" i="0" u="none" strike="noStrike" normalizeH="0" baseline="0" dirty="0" smtClean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latin typeface="Bahnschrift SemiBold Condensed" pitchFamily="34" charset="0"/>
              <a:ea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1100" b="0" i="0" u="none" strike="noStrike" normalizeH="0" baseline="0" dirty="0" smtClean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latin typeface="Bahnschrift SemiBold Condensed" pitchFamily="34" charset="0"/>
              <a:ea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900" b="0" i="0" u="sng" strike="noStrik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cs typeface="Arial" pitchFamily="34" charset="0"/>
              </a:rPr>
              <a:t>Angos </a:t>
            </a:r>
            <a:r>
              <a:rPr kumimoji="0" lang="en-US" sz="900" b="0" i="0" u="sng" strike="noStrike" normalizeH="0" baseline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cs typeface="Arial" pitchFamily="34" charset="0"/>
              </a:rPr>
              <a:t>Pavlos</a:t>
            </a:r>
            <a:r>
              <a:rPr kumimoji="0" lang="en-US" sz="900" b="0" i="0" u="none" strike="noStrik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cs typeface="Arial" pitchFamily="34" charset="0"/>
              </a:rPr>
              <a:t>, Draga Maria, Triantafyllou </a:t>
            </a:r>
            <a:r>
              <a:rPr kumimoji="0" lang="en-US" sz="900" b="0" i="0" u="none" strike="noStrike" normalizeH="0" baseline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cs typeface="Arial" pitchFamily="34" charset="0"/>
              </a:rPr>
              <a:t>Theodoros</a:t>
            </a:r>
            <a:r>
              <a:rPr kumimoji="0" lang="en-US" sz="900" b="0" i="0" u="none" strike="noStrik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cs typeface="Arial" pitchFamily="34" charset="0"/>
              </a:rPr>
              <a:t>, Markopoulou Maria.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cs typeface="Arial" pitchFamily="34" charset="0"/>
              </a:rPr>
              <a:t>Department of Forensic Psychiatry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cs typeface="Arial" pitchFamily="34" charset="0"/>
              </a:rPr>
              <a:t>Psychiatric Hospital of Thessaloniki, Greece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6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6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6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6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6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6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6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6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6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6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600" b="0" i="0" u="none" strike="noStrik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cs typeface="Arial" pitchFamily="34" charset="0"/>
              </a:rPr>
              <a:t>E.:</a:t>
            </a:r>
            <a:r>
              <a:rPr kumimoji="0" lang="en-US" sz="600" b="0" i="0" u="none" strike="noStrike" normalizeH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cs typeface="Arial" pitchFamily="34" charset="0"/>
              </a:rPr>
              <a:t> </a:t>
            </a:r>
            <a:r>
              <a:rPr kumimoji="0" lang="en-US" sz="600" b="0" i="0" u="none" strike="noStrike" normalizeH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cs typeface="Arial" pitchFamily="34" charset="0"/>
              </a:rPr>
              <a:t>angos.dr@gmail.com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600" baseline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cs typeface="Arial" pitchFamily="34" charset="0"/>
              </a:rPr>
              <a:t>T.:</a:t>
            </a:r>
            <a:r>
              <a:rPr lang="en-US" sz="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cs typeface="Arial" pitchFamily="34" charset="0"/>
              </a:rPr>
              <a:t> 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cs typeface="Arial" pitchFamily="34" charset="0"/>
              </a:rPr>
              <a:t>+30 6975712041</a:t>
            </a:r>
            <a:endParaRPr kumimoji="0" lang="en-US" sz="600" b="0" i="0" u="none" strike="noStrik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itchFamily="34" charset="0"/>
              <a:cs typeface="Arial" pitchFamily="34" charset="0"/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2276745" y="36000"/>
            <a:ext cx="6805262" cy="553998"/>
          </a:xfrm>
          <a:prstGeom prst="rect">
            <a:avLst/>
          </a:prstGeom>
          <a:solidFill>
            <a:schemeClr val="tx1">
              <a:alpha val="45000"/>
            </a:schemeClr>
          </a:solidFill>
          <a:ln w="19050" cap="rnd" cmpd="dbl">
            <a:solidFill>
              <a:schemeClr val="bg1">
                <a:lumMod val="65000"/>
              </a:schemeClr>
            </a:solidFill>
            <a:beve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just"/>
            <a:r>
              <a:rPr lang="en-US" sz="1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</a:rPr>
              <a:t>BACKGROUND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: This study delves into the profound impact of </a:t>
            </a:r>
            <a:r>
              <a:rPr lang="en-US" sz="1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ahnschrift Light Condensed" pitchFamily="34" charset="0"/>
              </a:rPr>
              <a:t>treatment optimization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focusing on discontinuation of </a:t>
            </a:r>
            <a:r>
              <a:rPr lang="en-US" sz="1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clozapine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in a 30 </a:t>
            </a:r>
            <a:r>
              <a:rPr lang="en-US" sz="10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y.o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. forensic psychiatry patient diagnosed with </a:t>
            </a:r>
            <a:r>
              <a:rPr lang="en-US" sz="1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schizophrenia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and a history of </a:t>
            </a:r>
            <a:r>
              <a:rPr lang="en-US" sz="1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matricide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compounded by </a:t>
            </a:r>
            <a:r>
              <a:rPr lang="en-US" sz="10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clozapine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-induced </a:t>
            </a:r>
            <a:r>
              <a:rPr lang="en-US" sz="10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sialorrhea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. The patient's regimen at admission comprised 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● </a:t>
            </a:r>
            <a:r>
              <a:rPr lang="en-US" sz="1000" dirty="0" smtClean="0">
                <a:solidFill>
                  <a:srgbClr val="FFC000"/>
                </a:solidFill>
                <a:latin typeface="Bahnschrift Light Condensed" pitchFamily="34" charset="0"/>
              </a:rPr>
              <a:t>haloperidol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15mg QD 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cs typeface="Calibri"/>
              </a:rPr>
              <a:t>● 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</a:t>
            </a:r>
            <a:r>
              <a:rPr lang="en-US" sz="1000" dirty="0" err="1" smtClean="0">
                <a:solidFill>
                  <a:srgbClr val="FFC000"/>
                </a:solidFill>
                <a:latin typeface="Bahnschrift Light Condensed" pitchFamily="34" charset="0"/>
              </a:rPr>
              <a:t>clozapine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150mg QD 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cs typeface="Calibri"/>
              </a:rPr>
              <a:t>● </a:t>
            </a:r>
            <a:r>
              <a:rPr lang="en-US" sz="1000" dirty="0" err="1" smtClean="0">
                <a:solidFill>
                  <a:srgbClr val="FFC000"/>
                </a:solidFill>
                <a:latin typeface="Bahnschrift Light Condensed" pitchFamily="34" charset="0"/>
              </a:rPr>
              <a:t>valproic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acid 1000mg QD 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cs typeface="Calibri"/>
              </a:rPr>
              <a:t>● </a:t>
            </a:r>
            <a:r>
              <a:rPr lang="en-US" sz="1000" dirty="0" err="1" smtClean="0">
                <a:solidFill>
                  <a:srgbClr val="FFC000"/>
                </a:solidFill>
                <a:latin typeface="Bahnschrift Light Condensed" pitchFamily="34" charset="0"/>
              </a:rPr>
              <a:t>lorazepam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1mg QD 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cs typeface="Calibri"/>
              </a:rPr>
              <a:t>● </a:t>
            </a:r>
            <a:r>
              <a:rPr lang="en-US" sz="1000" dirty="0" err="1" smtClean="0">
                <a:solidFill>
                  <a:srgbClr val="FFC000"/>
                </a:solidFill>
                <a:latin typeface="Bahnschrift Light Condensed" pitchFamily="34" charset="0"/>
              </a:rPr>
              <a:t>amitriptyline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20mg QD for </a:t>
            </a:r>
            <a:r>
              <a:rPr lang="en-US" sz="10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sialorrhea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.</a:t>
            </a:r>
            <a:endParaRPr lang="en-US" sz="1000" dirty="0" smtClean="0">
              <a:solidFill>
                <a:schemeClr val="accent3">
                  <a:lumMod val="60000"/>
                  <a:lumOff val="40000"/>
                </a:schemeClr>
              </a:solidFill>
              <a:latin typeface="Bahnschrift Light Condensed" pitchFamily="34" charset="0"/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2276744" y="636535"/>
            <a:ext cx="3384141" cy="1468515"/>
          </a:xfrm>
          <a:prstGeom prst="rect">
            <a:avLst/>
          </a:prstGeom>
          <a:solidFill>
            <a:schemeClr val="tx1">
              <a:alpha val="45000"/>
            </a:schemeClr>
          </a:solidFill>
          <a:ln w="19050" cap="sq" cmpd="dbl">
            <a:solidFill>
              <a:schemeClr val="bg1">
                <a:lumMod val="65000"/>
              </a:schemeClr>
            </a:solidFill>
            <a:rou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pPr algn="just">
              <a:spcAft>
                <a:spcPts val="600"/>
              </a:spcAft>
            </a:pPr>
            <a:r>
              <a:rPr lang="en-US" sz="1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</a:rPr>
              <a:t>METHODS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: </a:t>
            </a:r>
          </a:p>
          <a:p>
            <a:pPr marL="87313" indent="-87313" algn="just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Four months after admission treatment was recalibrated, </a:t>
            </a:r>
            <a:r>
              <a:rPr lang="en-US" sz="1000" dirty="0" smtClean="0">
                <a:solidFill>
                  <a:srgbClr val="FFC000"/>
                </a:solidFill>
                <a:latin typeface="Bahnschrift Light Condensed" pitchFamily="34" charset="0"/>
              </a:rPr>
              <a:t>discontinuing </a:t>
            </a:r>
            <a:r>
              <a:rPr lang="en-US" sz="1000" dirty="0" err="1" smtClean="0">
                <a:solidFill>
                  <a:srgbClr val="FFC000"/>
                </a:solidFill>
                <a:latin typeface="Bahnschrift Light Condensed" pitchFamily="34" charset="0"/>
              </a:rPr>
              <a:t>clozapine</a:t>
            </a:r>
            <a:r>
              <a:rPr lang="en-US" sz="1000" dirty="0" smtClean="0">
                <a:solidFill>
                  <a:srgbClr val="FFC000"/>
                </a:solidFill>
                <a:latin typeface="Bahnschrift Light Condensed" pitchFamily="34" charset="0"/>
              </a:rPr>
              <a:t> 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and </a:t>
            </a:r>
            <a:r>
              <a:rPr lang="en-US" sz="1000" dirty="0" err="1" smtClean="0">
                <a:solidFill>
                  <a:srgbClr val="FFC000"/>
                </a:solidFill>
                <a:latin typeface="Bahnschrift Light Condensed" pitchFamily="34" charset="0"/>
              </a:rPr>
              <a:t>amitriptyline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while introducing </a:t>
            </a:r>
            <a:r>
              <a:rPr lang="en-US" sz="1000" dirty="0" err="1" smtClean="0">
                <a:solidFill>
                  <a:srgbClr val="FFC000"/>
                </a:solidFill>
                <a:latin typeface="Bahnschrift Light Condensed" pitchFamily="34" charset="0"/>
              </a:rPr>
              <a:t>biperiden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4mg QD and </a:t>
            </a:r>
            <a:r>
              <a:rPr lang="en-US" sz="1000" dirty="0" smtClean="0">
                <a:solidFill>
                  <a:srgbClr val="FFC000"/>
                </a:solidFill>
                <a:latin typeface="Bahnschrift Light Condensed" pitchFamily="34" charset="0"/>
              </a:rPr>
              <a:t>haloperidol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increased to 30mg QD.</a:t>
            </a:r>
          </a:p>
          <a:p>
            <a:pPr marL="87313" indent="-87313" algn="just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Psychiatric symptom severity was evaluated using the </a:t>
            </a:r>
            <a:r>
              <a:rPr lang="en-US" sz="1000" b="1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Brief Psychiatric Rating Scale 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(BPRS-18) and the </a:t>
            </a:r>
            <a:r>
              <a:rPr lang="en-US" sz="1000" b="1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Positive and Negative Syndrome Scale 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(PANSS) pre- and post- adjustment. </a:t>
            </a:r>
          </a:p>
          <a:p>
            <a:pPr marL="87313" indent="-87313" algn="just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Vital signs, body weight, and laboratory parameters were monitored.</a:t>
            </a:r>
            <a:endParaRPr lang="el-GR" sz="900" dirty="0">
              <a:solidFill>
                <a:schemeClr val="bg1">
                  <a:lumMod val="95000"/>
                </a:schemeClr>
              </a:solidFill>
              <a:latin typeface="Bahnschrift Light Condensed" pitchFamily="34" charset="0"/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5697865" y="3426845"/>
            <a:ext cx="3384141" cy="1035118"/>
          </a:xfrm>
          <a:prstGeom prst="rect">
            <a:avLst/>
          </a:prstGeom>
          <a:solidFill>
            <a:schemeClr val="tx1">
              <a:alpha val="45000"/>
            </a:schemeClr>
          </a:solidFill>
          <a:ln w="19050" cap="rnd" cmpd="dbl">
            <a:solidFill>
              <a:schemeClr val="bg1">
                <a:lumMod val="65000"/>
              </a:schemeClr>
            </a:solidFill>
            <a:beve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pPr algn="just">
              <a:spcAft>
                <a:spcPts val="600"/>
              </a:spcAft>
            </a:pPr>
            <a:r>
              <a:rPr lang="en-US" sz="11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</a:rPr>
              <a:t>CONCLUSION</a:t>
            </a:r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: </a:t>
            </a:r>
          </a:p>
          <a:p>
            <a:pPr marL="87313" indent="-8731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Treatment optimization, especially through </a:t>
            </a:r>
            <a:r>
              <a:rPr lang="en-US" sz="9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clozapine</a:t>
            </a:r>
            <a:r>
              <a:rPr lang="en-US" sz="9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cessation, yielded profound clinical benefits in this forensic psychiatry patient with schizophrenia and a history of matricide. This underscores the imperative of tailored treatment strategies and offers promising avenues for optimizing care in complex psychiatric cases.</a:t>
            </a:r>
            <a:endParaRPr lang="el-GR" sz="900" dirty="0">
              <a:solidFill>
                <a:schemeClr val="bg1">
                  <a:lumMod val="95000"/>
                </a:schemeClr>
              </a:solidFill>
              <a:latin typeface="Bahnschrift Light Condensed" pitchFamily="34" charset="0"/>
            </a:endParaRPr>
          </a:p>
        </p:txBody>
      </p:sp>
      <p:sp>
        <p:nvSpPr>
          <p:cNvPr id="19" name="18 - Ορθογώνιο"/>
          <p:cNvSpPr/>
          <p:nvPr/>
        </p:nvSpPr>
        <p:spPr>
          <a:xfrm>
            <a:off x="2276745" y="2159999"/>
            <a:ext cx="3384142" cy="2301964"/>
          </a:xfrm>
          <a:prstGeom prst="rect">
            <a:avLst/>
          </a:prstGeom>
          <a:solidFill>
            <a:schemeClr val="tx1">
              <a:alpha val="45000"/>
            </a:schemeClr>
          </a:solidFill>
          <a:ln w="19050" cap="rnd" cmpd="dbl">
            <a:solidFill>
              <a:schemeClr val="bg1">
                <a:lumMod val="65000"/>
              </a:schemeClr>
            </a:solidFill>
            <a:beve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pPr algn="just">
              <a:spcAft>
                <a:spcPts val="600"/>
              </a:spcAft>
            </a:pPr>
            <a:r>
              <a:rPr lang="en-US" sz="11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</a:rPr>
              <a:t>RESULTS</a:t>
            </a:r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</a:rPr>
              <a:t>: </a:t>
            </a:r>
          </a:p>
          <a:p>
            <a:pPr marL="87313" indent="-8731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Post-adjustment, the patient experienced </a:t>
            </a:r>
            <a:r>
              <a:rPr lang="en-US" sz="900" dirty="0" smtClean="0">
                <a:solidFill>
                  <a:srgbClr val="FFC000"/>
                </a:solidFill>
                <a:latin typeface="Bahnschrift Light Condensed" pitchFamily="34" charset="0"/>
              </a:rPr>
              <a:t>remarkable improvement </a:t>
            </a:r>
            <a:r>
              <a:rPr lang="en-US" sz="9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in psychiatric symptoms, with BPRS-18 scores plummeting from 80 to 35, indicating an </a:t>
            </a:r>
            <a:r>
              <a:rPr lang="en-US" sz="9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56%</a:t>
            </a:r>
            <a:r>
              <a:rPr lang="en-US" sz="9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reduction in total symptom severity. Subscale analysis revealed significant reductions of </a:t>
            </a:r>
            <a:r>
              <a:rPr lang="en-US" sz="900" dirty="0" smtClean="0">
                <a:solidFill>
                  <a:srgbClr val="C00000"/>
                </a:solidFill>
                <a:latin typeface="Bahnschrift Light Condensed" pitchFamily="34" charset="0"/>
              </a:rPr>
              <a:t>80%</a:t>
            </a:r>
            <a:r>
              <a:rPr lang="en-US" sz="9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</a:t>
            </a:r>
            <a:r>
              <a:rPr lang="en-US" sz="900" dirty="0" smtClean="0">
                <a:solidFill>
                  <a:srgbClr val="FFC000"/>
                </a:solidFill>
                <a:latin typeface="Bahnschrift Light Condensed" pitchFamily="34" charset="0"/>
              </a:rPr>
              <a:t>62%</a:t>
            </a:r>
            <a:r>
              <a:rPr lang="en-US" sz="9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and </a:t>
            </a:r>
            <a:r>
              <a:rPr lang="en-US" sz="9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hnschrift Light Condensed" pitchFamily="34" charset="0"/>
              </a:rPr>
              <a:t>46%</a:t>
            </a:r>
            <a:r>
              <a:rPr lang="en-US" sz="9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in positive, negative, and general symptom scores, respectively </a:t>
            </a:r>
            <a:r>
              <a:rPr lang="en-US" sz="5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(TABLE 2)</a:t>
            </a:r>
            <a:r>
              <a:rPr lang="en-US" sz="9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. </a:t>
            </a:r>
          </a:p>
          <a:p>
            <a:pPr marL="87313" indent="-8731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PANSS scores echoed similar enhancements, with a total reduction of </a:t>
            </a:r>
            <a:r>
              <a:rPr lang="en-US" sz="9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54%</a:t>
            </a:r>
            <a:r>
              <a:rPr lang="en-US" sz="9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and in the subscales </a:t>
            </a:r>
            <a:r>
              <a:rPr lang="en-US" sz="900" dirty="0" smtClean="0">
                <a:solidFill>
                  <a:srgbClr val="C00000"/>
                </a:solidFill>
                <a:latin typeface="Bahnschrift Light Condensed" pitchFamily="34" charset="0"/>
              </a:rPr>
              <a:t>58%</a:t>
            </a:r>
            <a:r>
              <a:rPr lang="en-US" sz="9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</a:t>
            </a:r>
            <a:r>
              <a:rPr lang="en-US" sz="900" dirty="0" smtClean="0">
                <a:solidFill>
                  <a:srgbClr val="FFC000"/>
                </a:solidFill>
                <a:latin typeface="Bahnschrift Light Condensed" pitchFamily="34" charset="0"/>
              </a:rPr>
              <a:t>54%</a:t>
            </a:r>
            <a:r>
              <a:rPr lang="en-US" sz="9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and </a:t>
            </a:r>
            <a:r>
              <a:rPr lang="en-US" sz="9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hnschrift Light Condensed" pitchFamily="34" charset="0"/>
              </a:rPr>
              <a:t>53%</a:t>
            </a:r>
            <a:r>
              <a:rPr lang="en-US" sz="9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in the positive, negative and general symptoms, respectively. Vital signs stabilized, with minor blood pressure fluctuations, and substantial </a:t>
            </a:r>
            <a:r>
              <a:rPr lang="en-US" sz="9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weight loss </a:t>
            </a:r>
            <a:r>
              <a:rPr lang="en-US" sz="9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by </a:t>
            </a:r>
            <a:r>
              <a:rPr lang="en-US" sz="9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8%</a:t>
            </a:r>
            <a:r>
              <a:rPr lang="en-US" sz="9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.</a:t>
            </a:r>
            <a:r>
              <a:rPr lang="en-US" sz="5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(TABLE 1)</a:t>
            </a:r>
            <a:r>
              <a:rPr lang="en-US" sz="9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. </a:t>
            </a:r>
          </a:p>
          <a:p>
            <a:pPr marL="87313" indent="-8731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Favorable lipid profile and laboratory marker improvements were noted, with total cholesterol levels dropping by 18%. Notably, after </a:t>
            </a:r>
            <a:r>
              <a:rPr lang="en-US" sz="9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clozapine</a:t>
            </a:r>
            <a:r>
              <a:rPr lang="en-US" sz="9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cessation, the </a:t>
            </a:r>
            <a:r>
              <a:rPr lang="en-US" sz="9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prolactine</a:t>
            </a:r>
            <a:r>
              <a:rPr lang="en-US" sz="9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levels elevated from 46,47ng/</a:t>
            </a:r>
            <a:r>
              <a:rPr lang="en-US" sz="9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dL</a:t>
            </a:r>
            <a:r>
              <a:rPr lang="en-US" sz="9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to 68,30ng/</a:t>
            </a:r>
            <a:r>
              <a:rPr lang="en-US" sz="9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dL</a:t>
            </a:r>
            <a:r>
              <a:rPr lang="en-US" sz="9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a 47% increase, without clinical </a:t>
            </a:r>
            <a:r>
              <a:rPr lang="en-US" sz="9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hyperprolactinemia</a:t>
            </a:r>
            <a:r>
              <a:rPr lang="en-US" sz="9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symptoms.</a:t>
            </a:r>
            <a:endParaRPr lang="el-GR" sz="900" dirty="0">
              <a:solidFill>
                <a:schemeClr val="bg1">
                  <a:lumMod val="95000"/>
                </a:schemeClr>
              </a:solidFill>
              <a:latin typeface="Bahnschrift Light Condensed" pitchFamily="34" charset="0"/>
            </a:endParaRPr>
          </a:p>
        </p:txBody>
      </p:sp>
      <p:sp>
        <p:nvSpPr>
          <p:cNvPr id="20" name="19 - Ορθογώνιο"/>
          <p:cNvSpPr/>
          <p:nvPr/>
        </p:nvSpPr>
        <p:spPr>
          <a:xfrm>
            <a:off x="26496" y="4499999"/>
            <a:ext cx="9055510" cy="612000"/>
          </a:xfrm>
          <a:prstGeom prst="rect">
            <a:avLst/>
          </a:prstGeom>
          <a:solidFill>
            <a:schemeClr val="tx1">
              <a:alpha val="45000"/>
            </a:schemeClr>
          </a:solidFill>
          <a:ln w="19050" cap="rnd" cmpd="dbl">
            <a:solidFill>
              <a:schemeClr val="bg1">
                <a:lumMod val="65000"/>
              </a:schemeClr>
            </a:solidFill>
            <a:beve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pPr algn="just">
              <a:spcAft>
                <a:spcPts val="600"/>
              </a:spcAft>
            </a:pPr>
            <a:r>
              <a:rPr lang="en-US" sz="1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</a:rPr>
              <a:t>REFERENCES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: </a:t>
            </a:r>
            <a:r>
              <a:rPr lang="en-US" sz="7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Mustafa F. A. (2013). Schizophrenia past </a:t>
            </a:r>
            <a:r>
              <a:rPr lang="en-US" sz="7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clozapine</a:t>
            </a:r>
            <a:r>
              <a:rPr lang="en-US" sz="7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: what works?. Journal of clinical psychopharmacology, 33(1), 63–68. </a:t>
            </a:r>
            <a:r>
              <a:rPr lang="en-US" sz="700" dirty="0" smtClean="0">
                <a:solidFill>
                  <a:schemeClr val="bg1">
                    <a:lumMod val="95000"/>
                  </a:schemeClr>
                </a:solidFill>
                <a:cs typeface="Calibri"/>
              </a:rPr>
              <a:t>●</a:t>
            </a:r>
            <a:r>
              <a:rPr lang="en-US" sz="7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Miura, G., Tanaka, K., </a:t>
            </a:r>
            <a:r>
              <a:rPr lang="en-US" sz="7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Kemuriyama</a:t>
            </a:r>
            <a:r>
              <a:rPr lang="en-US" sz="7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T., Misawa, F., Uchida, H., Mimura, M., &amp; Takeuchi, H. (2022). Clinical Outcomes after </a:t>
            </a:r>
            <a:r>
              <a:rPr lang="en-US" sz="7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Clozapine</a:t>
            </a:r>
            <a:r>
              <a:rPr lang="en-US" sz="7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Discontinuation in Patients with Schizophrenia: A Systematic Review. </a:t>
            </a:r>
            <a:r>
              <a:rPr lang="en-US" sz="7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Pharmacopsychiatry</a:t>
            </a:r>
            <a:r>
              <a:rPr lang="en-US" sz="7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55(4), 181–192. </a:t>
            </a:r>
            <a:r>
              <a:rPr lang="en-US" sz="700" dirty="0" smtClean="0">
                <a:solidFill>
                  <a:schemeClr val="bg1">
                    <a:lumMod val="95000"/>
                  </a:schemeClr>
                </a:solidFill>
                <a:cs typeface="Calibri"/>
              </a:rPr>
              <a:t>● </a:t>
            </a:r>
            <a:r>
              <a:rPr lang="en-US" sz="7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Grover, S., </a:t>
            </a:r>
            <a:r>
              <a:rPr lang="en-US" sz="7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Chaurasiya</a:t>
            </a:r>
            <a:r>
              <a:rPr lang="en-US" sz="7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N., &amp; </a:t>
            </a:r>
            <a:r>
              <a:rPr lang="en-US" sz="7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Chakrabarti</a:t>
            </a:r>
            <a:r>
              <a:rPr lang="en-US" sz="7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S. (2023). Clinician Reasons for Stopping </a:t>
            </a:r>
            <a:r>
              <a:rPr lang="en-US" sz="7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Clozapine</a:t>
            </a:r>
            <a:r>
              <a:rPr lang="en-US" sz="7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: A Retrospective Cohort Study. Journal of clinical psychopharmacology, 43(5), 403–406. </a:t>
            </a:r>
            <a:r>
              <a:rPr lang="en-US" sz="700" dirty="0" smtClean="0">
                <a:solidFill>
                  <a:schemeClr val="bg1">
                    <a:lumMod val="95000"/>
                  </a:schemeClr>
                </a:solidFill>
                <a:cs typeface="Calibri"/>
              </a:rPr>
              <a:t>●</a:t>
            </a:r>
            <a:r>
              <a:rPr lang="en-US" sz="7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Mustafa, F. A., Burke, J. G., </a:t>
            </a:r>
            <a:r>
              <a:rPr lang="en-US" sz="7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Abukmeil</a:t>
            </a:r>
            <a:r>
              <a:rPr lang="en-US" sz="7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S. S., Scanlon, J. J., &amp; Cox, M. (2015). "Schizophrenia past </a:t>
            </a:r>
            <a:r>
              <a:rPr lang="en-US" sz="7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clozapine</a:t>
            </a:r>
            <a:r>
              <a:rPr lang="en-US" sz="7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": reasons for </a:t>
            </a:r>
            <a:r>
              <a:rPr lang="en-US" sz="7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clozapine</a:t>
            </a:r>
            <a:r>
              <a:rPr lang="en-US" sz="7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discontinuation, mortality, and alternative antipsychotic prescribing. </a:t>
            </a:r>
            <a:r>
              <a:rPr lang="en-US" sz="7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Pharmacopsychiatry</a:t>
            </a:r>
            <a:r>
              <a:rPr lang="en-US" sz="7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48(1), 11–14. </a:t>
            </a:r>
            <a:r>
              <a:rPr lang="en-US" sz="700" dirty="0" smtClean="0">
                <a:solidFill>
                  <a:schemeClr val="bg1">
                    <a:lumMod val="95000"/>
                  </a:schemeClr>
                </a:solidFill>
                <a:cs typeface="Calibri"/>
              </a:rPr>
              <a:t>●</a:t>
            </a:r>
            <a:r>
              <a:rPr lang="en-US" sz="7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</a:t>
            </a:r>
            <a:r>
              <a:rPr lang="en-US" sz="7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MacGillivray</a:t>
            </a:r>
            <a:r>
              <a:rPr lang="en-US" sz="7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S., Cooper, S. J., English, B., Millar, H., &amp; Williams, B. (2003). Predictors of discontinuation on </a:t>
            </a:r>
            <a:r>
              <a:rPr lang="en-US" sz="7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clozapine</a:t>
            </a:r>
            <a:r>
              <a:rPr lang="en-US" sz="7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: a population study. Irish journal of psychological medicine, 20(4), 115–118.</a:t>
            </a:r>
            <a:endParaRPr lang="el-GR" sz="800" dirty="0">
              <a:solidFill>
                <a:schemeClr val="bg1">
                  <a:lumMod val="95000"/>
                </a:schemeClr>
              </a:solidFill>
              <a:latin typeface="Bahnschrift Light Condensed" pitchFamily="34" charset="0"/>
            </a:endParaRPr>
          </a:p>
        </p:txBody>
      </p:sp>
      <p:pic>
        <p:nvPicPr>
          <p:cNvPr id="13" name="Εικόνα 44">
            <a:extLst>
              <a:ext uri="{FF2B5EF4-FFF2-40B4-BE49-F238E27FC236}">
                <a16:creationId xmlns="" xmlns:a16="http://schemas.microsoft.com/office/drawing/2014/main" id="{FBD8337A-03B6-1A69-619C-552C27AB9C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 contrast="10000"/>
          </a:blip>
          <a:stretch>
            <a:fillRect/>
          </a:stretch>
        </p:blipFill>
        <p:spPr>
          <a:xfrm>
            <a:off x="26495" y="3784301"/>
            <a:ext cx="2205245" cy="672543"/>
          </a:xfrm>
          <a:prstGeom prst="rect">
            <a:avLst/>
          </a:prstGeom>
          <a:solidFill>
            <a:schemeClr val="tx1">
              <a:alpha val="45000"/>
            </a:schemeClr>
          </a:solidFill>
          <a:ln w="19050" cap="sq" cmpd="dbl">
            <a:noFill/>
            <a:rou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24" name="23 - Πίνακας"/>
          <p:cNvGraphicFramePr>
            <a:graphicFrameLocks noGrp="1"/>
          </p:cNvGraphicFramePr>
          <p:nvPr/>
        </p:nvGraphicFramePr>
        <p:xfrm>
          <a:off x="5697866" y="2031690"/>
          <a:ext cx="3384140" cy="1350150"/>
        </p:xfrm>
        <a:graphic>
          <a:graphicData uri="http://schemas.openxmlformats.org/drawingml/2006/table">
            <a:tbl>
              <a:tblPr/>
              <a:tblGrid>
                <a:gridCol w="734186"/>
                <a:gridCol w="734186"/>
                <a:gridCol w="489458"/>
                <a:gridCol w="447395"/>
                <a:gridCol w="458866"/>
                <a:gridCol w="520049"/>
              </a:tblGrid>
              <a:tr h="135015"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latin typeface="Bahnschrift SemiLight Condensed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>
                        <a:solidFill>
                          <a:srgbClr val="000000"/>
                        </a:solidFill>
                        <a:latin typeface="Bahnschrift SemiLight Condensed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PRE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POST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DIFF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DIFF%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1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BPRS-18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C00000"/>
                          </a:solidFill>
                          <a:latin typeface="Bahnschrift SemiLight Condensed"/>
                        </a:rPr>
                        <a:t>Positive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Bahnschrift SemiLight Condensed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Bahnschrift SemiLight Condensed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Bahnschrift SemiLight Condensed"/>
                        </a:rPr>
                        <a:t>-12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rgbClr val="C00000"/>
                          </a:solidFill>
                          <a:latin typeface="Bahnschrift SemiLight Condensed"/>
                        </a:rPr>
                        <a:t>-80%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1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0" i="0" u="none" strike="noStrike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FFC000"/>
                          </a:solidFill>
                          <a:latin typeface="Bahnschrift SemiLight Condensed"/>
                        </a:rPr>
                        <a:t>Negative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Bahnschrift SemiLight Condensed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Bahnschrift SemiLight Condensed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Bahnschrift SemiLight Condensed"/>
                        </a:rPr>
                        <a:t>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rgbClr val="FFC000"/>
                          </a:solidFill>
                          <a:latin typeface="Bahnschrift SemiLight Condensed"/>
                        </a:rPr>
                        <a:t>-62%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1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0" i="0" u="none" strike="noStrike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538ED5"/>
                          </a:solidFill>
                          <a:latin typeface="Bahnschrift SemiLight Condensed"/>
                        </a:rPr>
                        <a:t>General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Bahnschrift SemiLight Condensed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Bahnschrift SemiLight Condensed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Bahnschrift SemiLight Condensed"/>
                        </a:rPr>
                        <a:t>-22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rgbClr val="538ED5"/>
                          </a:solidFill>
                          <a:latin typeface="Bahnschrift SemiLight Condensed"/>
                        </a:rPr>
                        <a:t>-46%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1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0" i="0" u="none" strike="noStrike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Bahnschrift SemiLight Condensed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Bahnschrift SemiLight Condensed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Bahnschrift SemiLight Condensed"/>
                        </a:rPr>
                        <a:t>-45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-56%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1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PANSS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C00000"/>
                          </a:solidFill>
                          <a:latin typeface="Bahnschrift SemiLight Condensed"/>
                        </a:rPr>
                        <a:t>Positive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Bahnschrift SemiLight Condensed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Bahnschrift SemiLight Condensed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Bahnschrift SemiLight Condensed"/>
                        </a:rPr>
                        <a:t>-14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rgbClr val="C00000"/>
                          </a:solidFill>
                          <a:latin typeface="Bahnschrift SemiLight Condensed"/>
                        </a:rPr>
                        <a:t>-58%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1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0" i="0" u="none" strike="noStrike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FFC000"/>
                          </a:solidFill>
                          <a:latin typeface="Bahnschrift SemiLight Condensed"/>
                        </a:rPr>
                        <a:t>Negative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Bahnschrift SemiLight Condensed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Bahnschrift SemiLight Condensed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Bahnschrift SemiLight Condensed"/>
                        </a:rPr>
                        <a:t>-20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rgbClr val="FFC000"/>
                          </a:solidFill>
                          <a:latin typeface="Bahnschrift SemiLight Condensed"/>
                        </a:rPr>
                        <a:t>-54%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1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0" i="0" u="none" strike="noStrike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538ED5"/>
                          </a:solidFill>
                          <a:latin typeface="Bahnschrift SemiLight Condensed"/>
                        </a:rPr>
                        <a:t>General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Bahnschrift SemiLight Condensed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Bahnschrift SemiLight Condensed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Bahnschrift SemiLight Condensed"/>
                        </a:rPr>
                        <a:t>-43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rgbClr val="538ED5"/>
                          </a:solidFill>
                          <a:latin typeface="Bahnschrift SemiLight Condensed"/>
                        </a:rPr>
                        <a:t>-53%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1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0" i="0" u="none" strike="noStrike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Bahnschrift SemiLight Condensed"/>
                        </a:rPr>
                        <a:t>142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Bahnschrift SemiLight Condensed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Bahnschrift SemiLight Condensed"/>
                        </a:rPr>
                        <a:t>-77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-54%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1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RSES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Bahnschrift SemiLight Condensed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Bahnschrift SemiLight Condensed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Bahnschrift SemiLight Condensed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5" name="24 - Ορθογώνιο"/>
          <p:cNvSpPr/>
          <p:nvPr/>
        </p:nvSpPr>
        <p:spPr>
          <a:xfrm>
            <a:off x="26496" y="3784301"/>
            <a:ext cx="2205246" cy="677662"/>
          </a:xfrm>
          <a:prstGeom prst="rect">
            <a:avLst/>
          </a:prstGeom>
          <a:noFill/>
          <a:ln w="19050" cap="sq" cmpd="dbl">
            <a:solidFill>
              <a:schemeClr val="bg1">
                <a:lumMod val="65000"/>
              </a:schemeClr>
            </a:solidFill>
            <a:rou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pPr algn="just">
              <a:spcAft>
                <a:spcPts val="600"/>
              </a:spcAft>
            </a:pPr>
            <a:endParaRPr lang="el-GR" sz="900" dirty="0">
              <a:solidFill>
                <a:schemeClr val="bg1">
                  <a:lumMod val="95000"/>
                </a:schemeClr>
              </a:solidFill>
              <a:latin typeface="Bahnschrift Light Condensed" pitchFamily="34" charset="0"/>
            </a:endParaRPr>
          </a:p>
        </p:txBody>
      </p:sp>
      <p:graphicFrame>
        <p:nvGraphicFramePr>
          <p:cNvPr id="26" name="25 - Πίνακας"/>
          <p:cNvGraphicFramePr>
            <a:graphicFrameLocks noGrp="1"/>
          </p:cNvGraphicFramePr>
          <p:nvPr/>
        </p:nvGraphicFramePr>
        <p:xfrm>
          <a:off x="5732400" y="653185"/>
          <a:ext cx="3340100" cy="1333504"/>
        </p:xfrm>
        <a:graphic>
          <a:graphicData uri="http://schemas.openxmlformats.org/drawingml/2006/table">
            <a:tbl>
              <a:tblPr/>
              <a:tblGrid>
                <a:gridCol w="599505"/>
                <a:gridCol w="837404"/>
                <a:gridCol w="837404"/>
                <a:gridCol w="710525"/>
                <a:gridCol w="355262"/>
              </a:tblGrid>
              <a:tr h="166688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F2F2F2"/>
                        </a:solidFill>
                        <a:latin typeface="Bahnschrift SemiLight Condensed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 smtClean="0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PRE</a:t>
                      </a:r>
                      <a:endParaRPr lang="en-GB" sz="800" b="0" i="0" u="none" strike="noStrike" dirty="0">
                        <a:solidFill>
                          <a:srgbClr val="F2F2F2"/>
                        </a:solidFill>
                        <a:latin typeface="Bahnschrift SemiLight Condensed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 smtClean="0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POST</a:t>
                      </a:r>
                      <a:endParaRPr lang="en-GB" sz="800" b="0" i="0" u="none" strike="noStrike" dirty="0">
                        <a:solidFill>
                          <a:srgbClr val="F2F2F2"/>
                        </a:solidFill>
                        <a:latin typeface="Bahnschrift SemiLight Condensed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 smtClean="0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DIFF</a:t>
                      </a:r>
                      <a:endParaRPr lang="en-GB" sz="800" b="0" i="0" u="none" strike="noStrike" dirty="0">
                        <a:solidFill>
                          <a:srgbClr val="F2F2F2"/>
                        </a:solidFill>
                        <a:latin typeface="Bahnschrift SemiLight Condensed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DIFF%</a:t>
                      </a:r>
                      <a:endParaRPr lang="el-GR" sz="800" b="0" i="0" u="none" strike="noStrike" dirty="0">
                        <a:solidFill>
                          <a:srgbClr val="F2F2F2"/>
                        </a:solidFill>
                        <a:latin typeface="Bahnschrift SemiLight Condensed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GLU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83,00 mg/</a:t>
                      </a:r>
                      <a:r>
                        <a:rPr lang="en-GB" sz="800" b="0" i="0" u="none" strike="noStrike" dirty="0" err="1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dL</a:t>
                      </a:r>
                      <a:endParaRPr lang="en-GB" sz="800" b="0" i="0" u="none" strike="noStrike" dirty="0">
                        <a:solidFill>
                          <a:srgbClr val="F2F2F2"/>
                        </a:solidFill>
                        <a:latin typeface="Bahnschrift SemiLight Condensed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78,00 mg/dL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-5,00 g/dL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-6%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CREA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0,76 mg/</a:t>
                      </a:r>
                      <a:r>
                        <a:rPr lang="en-GB" sz="800" b="0" i="0" u="none" strike="noStrike" dirty="0" err="1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dL</a:t>
                      </a:r>
                      <a:endParaRPr lang="en-GB" sz="800" b="0" i="0" u="none" strike="noStrike" dirty="0">
                        <a:solidFill>
                          <a:srgbClr val="F2F2F2"/>
                        </a:solidFill>
                        <a:latin typeface="Bahnschrift SemiLight Condensed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0,92 mg/</a:t>
                      </a:r>
                      <a:r>
                        <a:rPr lang="en-GB" sz="800" b="0" i="0" u="none" strike="noStrike" dirty="0" err="1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dL</a:t>
                      </a:r>
                      <a:endParaRPr lang="en-GB" sz="800" b="0" i="0" u="none" strike="noStrike" dirty="0">
                        <a:solidFill>
                          <a:srgbClr val="F2F2F2"/>
                        </a:solidFill>
                        <a:latin typeface="Bahnschrift SemiLight Condensed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0,16 g/dL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21%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CHOL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 dirty="0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192,00 mg/</a:t>
                      </a:r>
                      <a:r>
                        <a:rPr lang="en-GB" sz="800" b="1" i="0" u="none" strike="noStrike" dirty="0" err="1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dL</a:t>
                      </a:r>
                      <a:endParaRPr lang="en-GB" sz="800" b="1" i="0" u="none" strike="noStrike" dirty="0">
                        <a:solidFill>
                          <a:srgbClr val="F2F2F2"/>
                        </a:solidFill>
                        <a:latin typeface="Bahnschrift SemiLight Condensed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 dirty="0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158,00 mg/</a:t>
                      </a:r>
                      <a:r>
                        <a:rPr lang="en-GB" sz="800" b="1" i="0" u="none" strike="noStrike" dirty="0" err="1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dL</a:t>
                      </a:r>
                      <a:endParaRPr lang="en-GB" sz="800" b="1" i="0" u="none" strike="noStrike" dirty="0">
                        <a:solidFill>
                          <a:srgbClr val="F2F2F2"/>
                        </a:solidFill>
                        <a:latin typeface="Bahnschrift SemiLight Condensed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 dirty="0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-34,00 g/</a:t>
                      </a:r>
                      <a:r>
                        <a:rPr lang="en-GB" sz="800" b="1" i="0" u="none" strike="noStrike" dirty="0" err="1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dL</a:t>
                      </a:r>
                      <a:endParaRPr lang="en-GB" sz="800" b="1" i="0" u="none" strike="noStrike" dirty="0">
                        <a:solidFill>
                          <a:srgbClr val="F2F2F2"/>
                        </a:solidFill>
                        <a:latin typeface="Bahnschrift SemiLight Condensed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1" i="0" u="none" strike="noStrike" dirty="0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-18%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LDL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122,00 mg/dL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111,00 mg/</a:t>
                      </a:r>
                      <a:r>
                        <a:rPr lang="en-GB" sz="800" b="0" i="0" u="none" strike="noStrike" dirty="0" err="1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dL</a:t>
                      </a:r>
                      <a:endParaRPr lang="en-GB" sz="800" b="0" i="0" u="none" strike="noStrike" dirty="0">
                        <a:solidFill>
                          <a:srgbClr val="F2F2F2"/>
                        </a:solidFill>
                        <a:latin typeface="Bahnschrift SemiLight Condensed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-11,00 g/</a:t>
                      </a:r>
                      <a:r>
                        <a:rPr lang="en-GB" sz="800" b="0" i="0" u="none" strike="noStrike" dirty="0" err="1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dL</a:t>
                      </a:r>
                      <a:endParaRPr lang="en-GB" sz="800" b="0" i="0" u="none" strike="noStrike" dirty="0">
                        <a:solidFill>
                          <a:srgbClr val="F2F2F2"/>
                        </a:solidFill>
                        <a:latin typeface="Bahnschrift SemiLight Condensed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-9%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HDL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33,00 mg/dL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34,00 mg/dL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1,00 g/</a:t>
                      </a:r>
                      <a:r>
                        <a:rPr lang="en-GB" sz="800" b="0" i="0" u="none" strike="noStrike" dirty="0" err="1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dL</a:t>
                      </a:r>
                      <a:endParaRPr lang="en-GB" sz="800" b="0" i="0" u="none" strike="noStrike" dirty="0">
                        <a:solidFill>
                          <a:srgbClr val="F2F2F2"/>
                        </a:solidFill>
                        <a:latin typeface="Bahnschrift SemiLight Condensed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TRIGL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76,00 mg/dL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65,00 mg/dL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-11,00 g/</a:t>
                      </a:r>
                      <a:r>
                        <a:rPr lang="en-GB" sz="800" b="0" i="0" u="none" strike="noStrike" dirty="0" err="1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dL</a:t>
                      </a:r>
                      <a:endParaRPr lang="en-GB" sz="800" b="0" i="0" u="none" strike="noStrike" dirty="0">
                        <a:solidFill>
                          <a:srgbClr val="F2F2F2"/>
                        </a:solidFill>
                        <a:latin typeface="Bahnschrift SemiLight Condensed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-14%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PROL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 dirty="0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46,47 </a:t>
                      </a:r>
                      <a:r>
                        <a:rPr lang="en-GB" sz="800" b="1" i="0" u="none" strike="noStrike" dirty="0" err="1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ng</a:t>
                      </a:r>
                      <a:r>
                        <a:rPr lang="en-GB" sz="800" b="1" i="0" u="none" strike="noStrike" dirty="0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/</a:t>
                      </a:r>
                      <a:r>
                        <a:rPr lang="en-GB" sz="800" b="1" i="0" u="none" strike="noStrike" dirty="0" err="1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dL</a:t>
                      </a:r>
                      <a:endParaRPr lang="en-GB" sz="800" b="1" i="0" u="none" strike="noStrike" dirty="0">
                        <a:solidFill>
                          <a:srgbClr val="F2F2F2"/>
                        </a:solidFill>
                        <a:latin typeface="Bahnschrift SemiLight Condensed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 dirty="0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68,30 </a:t>
                      </a:r>
                      <a:r>
                        <a:rPr lang="en-GB" sz="800" b="1" i="0" u="none" strike="noStrike" dirty="0" err="1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ng</a:t>
                      </a:r>
                      <a:r>
                        <a:rPr lang="en-GB" sz="800" b="1" i="0" u="none" strike="noStrike" dirty="0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/</a:t>
                      </a:r>
                      <a:r>
                        <a:rPr lang="en-GB" sz="800" b="1" i="0" u="none" strike="noStrike" dirty="0" err="1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dL</a:t>
                      </a:r>
                      <a:endParaRPr lang="en-GB" sz="800" b="1" i="0" u="none" strike="noStrike" dirty="0">
                        <a:solidFill>
                          <a:srgbClr val="F2F2F2"/>
                        </a:solidFill>
                        <a:latin typeface="Bahnschrift SemiLight Condensed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 dirty="0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21,83 g/</a:t>
                      </a:r>
                      <a:r>
                        <a:rPr lang="en-GB" sz="800" b="1" i="0" u="none" strike="noStrike" dirty="0" err="1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dL</a:t>
                      </a:r>
                      <a:endParaRPr lang="en-GB" sz="800" b="1" i="0" u="none" strike="noStrike" dirty="0">
                        <a:solidFill>
                          <a:srgbClr val="F2F2F2"/>
                        </a:solidFill>
                        <a:latin typeface="Bahnschrift SemiLight Condensed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1" i="0" u="none" strike="noStrike" dirty="0">
                          <a:solidFill>
                            <a:srgbClr val="F2F2F2"/>
                          </a:solidFill>
                          <a:latin typeface="Bahnschrift SemiLight Condensed"/>
                        </a:rPr>
                        <a:t>47%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1" name="20 - Ευθεία γραμμή σύνδεσης"/>
          <p:cNvCxnSpPr/>
          <p:nvPr/>
        </p:nvCxnSpPr>
        <p:spPr>
          <a:xfrm>
            <a:off x="116505" y="1761660"/>
            <a:ext cx="2025225" cy="0"/>
          </a:xfrm>
          <a:prstGeom prst="line">
            <a:avLst/>
          </a:prstGeom>
          <a:ln w="19050" cmpd="dbl">
            <a:solidFill>
              <a:schemeClr val="accent1">
                <a:lumMod val="20000"/>
                <a:lumOff val="8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730</Words>
  <Application>Microsoft Office PowerPoint</Application>
  <PresentationFormat>Προβολή στην οθόνη (16:9)</PresentationFormat>
  <Paragraphs>129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akat_eid</dc:creator>
  <cp:lastModifiedBy>akat_eid</cp:lastModifiedBy>
  <cp:revision>40</cp:revision>
  <dcterms:created xsi:type="dcterms:W3CDTF">2024-02-26T08:00:35Z</dcterms:created>
  <dcterms:modified xsi:type="dcterms:W3CDTF">2024-02-29T09:25:02Z</dcterms:modified>
</cp:coreProperties>
</file>