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66" r:id="rId3"/>
    <p:sldId id="263" r:id="rId4"/>
    <p:sldId id="262" r:id="rId5"/>
    <p:sldId id="264"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D17"/>
    <a:srgbClr val="F08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19:27:53.152"/>
    </inkml:context>
    <inkml:brush xml:id="br0">
      <inkml:brushProperty name="width" value="0.025" units="cm"/>
      <inkml:brushProperty name="height" value="0.025" units="cm"/>
      <inkml:brushProperty name="color" value="#FFC11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72D6B-E38B-4F45-B0AA-12A3BDE5EA99}" type="datetimeFigureOut">
              <a:rPr lang="el-GR" smtClean="0"/>
              <a:t>27/2/2024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CD249-765C-46CC-A8BF-5EA6CDF5A3E2}" type="slidenum">
              <a:rPr lang="el-GR" smtClean="0"/>
              <a:t>‹#›</a:t>
            </a:fld>
            <a:endParaRPr lang="el-GR"/>
          </a:p>
        </p:txBody>
      </p:sp>
    </p:spTree>
    <p:extLst>
      <p:ext uri="{BB962C8B-B14F-4D97-AF65-F5344CB8AC3E}">
        <p14:creationId xmlns:p14="http://schemas.microsoft.com/office/powerpoint/2010/main" val="388600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A4284-550E-0A68-0CC8-40978284AA4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99E54A6-C67C-4FED-B2C7-11E470352493}"/>
              </a:ext>
            </a:extLst>
          </p:cNvPr>
          <p:cNvSpPr>
            <a:spLocks noGrp="1" noRot="1" noChangeAspect="1"/>
          </p:cNvSpPr>
          <p:nvPr>
            <p:ph type="sldImg"/>
          </p:nvPr>
        </p:nvSpPr>
        <p:spPr>
          <a:xfrm>
            <a:off x="685800" y="1143000"/>
            <a:ext cx="5486400" cy="3086100"/>
          </a:xfrm>
        </p:spPr>
      </p:sp>
      <p:sp>
        <p:nvSpPr>
          <p:cNvPr id="3" name="Θέση σημειώσεων 2">
            <a:extLst>
              <a:ext uri="{FF2B5EF4-FFF2-40B4-BE49-F238E27FC236}">
                <a16:creationId xmlns:a16="http://schemas.microsoft.com/office/drawing/2014/main" id="{7EE09D7E-DC6B-6293-787B-85C4F2D575A1}"/>
              </a:ext>
            </a:extLst>
          </p:cNvPr>
          <p:cNvSpPr>
            <a:spLocks noGrp="1"/>
          </p:cNvSpPr>
          <p:nvPr>
            <p:ph type="body" idx="1"/>
          </p:nvPr>
        </p:nvSpPr>
        <p:spPr/>
        <p:txBody>
          <a:bodyPr/>
          <a:lstStyle/>
          <a:p>
            <a:pPr algn="just"/>
            <a:r>
              <a:rPr lang="en-US" sz="1800" dirty="0">
                <a:effectLst/>
                <a:latin typeface="Times New Roman" panose="02020603050405020304" pitchFamily="18"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a:extLst>
              <a:ext uri="{FF2B5EF4-FFF2-40B4-BE49-F238E27FC236}">
                <a16:creationId xmlns:a16="http://schemas.microsoft.com/office/drawing/2014/main" id="{042804FB-EFAA-AF03-ACE6-83EC5B2F82CD}"/>
              </a:ext>
            </a:extLst>
          </p:cNvPr>
          <p:cNvSpPr>
            <a:spLocks noGrp="1"/>
          </p:cNvSpPr>
          <p:nvPr>
            <p:ph type="sldNum" sz="quarter" idx="5"/>
          </p:nvPr>
        </p:nvSpPr>
        <p:spPr/>
        <p:txBody>
          <a:bodyPr/>
          <a:lstStyle/>
          <a:p>
            <a:fld id="{2EA33A57-360C-4F02-AF7E-AE42AB386325}" type="slidenum">
              <a:rPr lang="el-GR" smtClean="0"/>
              <a:t>4</a:t>
            </a:fld>
            <a:endParaRPr lang="el-GR"/>
          </a:p>
        </p:txBody>
      </p:sp>
    </p:spTree>
    <p:extLst>
      <p:ext uri="{BB962C8B-B14F-4D97-AF65-F5344CB8AC3E}">
        <p14:creationId xmlns:p14="http://schemas.microsoft.com/office/powerpoint/2010/main" val="69327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2FFF99-442C-76C1-7C0C-AC3748D696F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7CE3796-8C30-ECF3-2897-D1470A8F211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AF717CD-20D8-AC21-7421-2D58233FACCC}"/>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5" name="Θέση υποσέλιδου 4">
            <a:extLst>
              <a:ext uri="{FF2B5EF4-FFF2-40B4-BE49-F238E27FC236}">
                <a16:creationId xmlns:a16="http://schemas.microsoft.com/office/drawing/2014/main" id="{A5E5FB09-D30F-4979-EE07-D05720655E6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CCBB763-9DA0-4DB7-C647-1E370A60A632}"/>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50815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82A3AA-D3C8-D7A3-2C38-92EF5DE42A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5170DC8-9FF7-3F91-D96D-CE28E1E592B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B8C02AD-306F-08E6-3BCC-5755051C6A2E}"/>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5" name="Θέση υποσέλιδου 4">
            <a:extLst>
              <a:ext uri="{FF2B5EF4-FFF2-40B4-BE49-F238E27FC236}">
                <a16:creationId xmlns:a16="http://schemas.microsoft.com/office/drawing/2014/main" id="{BD7445A8-D408-83D1-BE2B-DC44DA2D8A6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633E5D-1D65-0F74-BF54-6A025F9608DD}"/>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21914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ADAEC39-A225-CD4B-4D8D-93B5C99ACA6E}"/>
              </a:ext>
            </a:extLst>
          </p:cNvPr>
          <p:cNvSpPr>
            <a:spLocks noGrp="1"/>
          </p:cNvSpPr>
          <p:nvPr>
            <p:ph type="title" orient="vert"/>
          </p:nvPr>
        </p:nvSpPr>
        <p:spPr>
          <a:xfrm>
            <a:off x="8724901"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9EA0427-F906-16CA-DFB2-9AD070555707}"/>
              </a:ext>
            </a:extLst>
          </p:cNvPr>
          <p:cNvSpPr>
            <a:spLocks noGrp="1"/>
          </p:cNvSpPr>
          <p:nvPr>
            <p:ph type="body" orient="vert" idx="1"/>
          </p:nvPr>
        </p:nvSpPr>
        <p:spPr>
          <a:xfrm>
            <a:off x="838201"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96D33C-ECDD-2FA8-F16E-8E2D6EE96A09}"/>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5" name="Θέση υποσέλιδου 4">
            <a:extLst>
              <a:ext uri="{FF2B5EF4-FFF2-40B4-BE49-F238E27FC236}">
                <a16:creationId xmlns:a16="http://schemas.microsoft.com/office/drawing/2014/main" id="{C5BC183A-AB53-12C4-0E66-435305AB36B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E0197E0-BE4C-0F07-610B-D85C4D12EF73}"/>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146044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748EF7-E1B2-B3F8-1390-619EF3FE676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F1021E8-8E1D-2931-E1BF-49A2E1BFE08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60F215-D54B-555E-C585-D2D6B22E7869}"/>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5" name="Θέση υποσέλιδου 4">
            <a:extLst>
              <a:ext uri="{FF2B5EF4-FFF2-40B4-BE49-F238E27FC236}">
                <a16:creationId xmlns:a16="http://schemas.microsoft.com/office/drawing/2014/main" id="{5D31C81D-4A24-95A1-57B0-7D71CA6A711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1DF7A2E-203F-2F24-445C-5D620287EEF8}"/>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309123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3884B9-6683-182C-6C76-97415A705B99}"/>
              </a:ext>
            </a:extLst>
          </p:cNvPr>
          <p:cNvSpPr>
            <a:spLocks noGrp="1"/>
          </p:cNvSpPr>
          <p:nvPr>
            <p:ph type="title"/>
          </p:nvPr>
        </p:nvSpPr>
        <p:spPr>
          <a:xfrm>
            <a:off x="831851" y="1709740"/>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56653D3-835D-4143-FCC5-A51D9B13DFA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EACDF21-4AF9-8573-EBE5-462D91577D08}"/>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5" name="Θέση υποσέλιδου 4">
            <a:extLst>
              <a:ext uri="{FF2B5EF4-FFF2-40B4-BE49-F238E27FC236}">
                <a16:creationId xmlns:a16="http://schemas.microsoft.com/office/drawing/2014/main" id="{7786D177-4312-4FE7-FFF8-06C6C50F917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31BD220-185F-560D-4B0B-B2EE6FC2ADA7}"/>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41015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888B26-DD4B-062C-8036-C5AF18BAF02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3322B71-21B9-F7AB-5191-82846AA8239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06811D3-01AC-0A54-B54C-158F9642E9A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AD81088-1037-DD1D-16A4-483679073A20}"/>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6" name="Θέση υποσέλιδου 5">
            <a:extLst>
              <a:ext uri="{FF2B5EF4-FFF2-40B4-BE49-F238E27FC236}">
                <a16:creationId xmlns:a16="http://schemas.microsoft.com/office/drawing/2014/main" id="{B370FE71-CB65-715A-8055-D8375B7368F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1F11932-B405-3EBB-4404-3CC137742BE7}"/>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413866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BDA28D-E834-1A14-4DFD-0430AFEDA182}"/>
              </a:ext>
            </a:extLst>
          </p:cNvPr>
          <p:cNvSpPr>
            <a:spLocks noGrp="1"/>
          </p:cNvSpPr>
          <p:nvPr>
            <p:ph type="title"/>
          </p:nvPr>
        </p:nvSpPr>
        <p:spPr>
          <a:xfrm>
            <a:off x="839788" y="365127"/>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CA9A1FC-D806-F7E0-E8CD-F8FE2961740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5C0ED97-A497-5582-039B-C285694D3019}"/>
              </a:ext>
            </a:extLst>
          </p:cNvPr>
          <p:cNvSpPr>
            <a:spLocks noGrp="1"/>
          </p:cNvSpPr>
          <p:nvPr>
            <p:ph sz="half" idx="2"/>
          </p:nvPr>
        </p:nvSpPr>
        <p:spPr>
          <a:xfrm>
            <a:off x="839789"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4922B65-1E23-1F83-88DA-619E9B9872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30FC92D-71C8-686D-3C5D-6F731089BD7D}"/>
              </a:ext>
            </a:extLst>
          </p:cNvPr>
          <p:cNvSpPr>
            <a:spLocks noGrp="1"/>
          </p:cNvSpPr>
          <p:nvPr>
            <p:ph sz="quarter" idx="4"/>
          </p:nvPr>
        </p:nvSpPr>
        <p:spPr>
          <a:xfrm>
            <a:off x="6172201"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F179DEF-297D-9205-68D4-D69DDC146828}"/>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8" name="Θέση υποσέλιδου 7">
            <a:extLst>
              <a:ext uri="{FF2B5EF4-FFF2-40B4-BE49-F238E27FC236}">
                <a16:creationId xmlns:a16="http://schemas.microsoft.com/office/drawing/2014/main" id="{5BC86821-CBB1-48F6-644C-E6448547032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CB294E7-456A-A0B3-0CD3-95F0E9333783}"/>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125396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DDCAA7-7B6E-1CEF-A50F-88F411B2BC4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6E7AD35-E764-2D9A-97C4-BB391D6D274B}"/>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4" name="Θέση υποσέλιδου 3">
            <a:extLst>
              <a:ext uri="{FF2B5EF4-FFF2-40B4-BE49-F238E27FC236}">
                <a16:creationId xmlns:a16="http://schemas.microsoft.com/office/drawing/2014/main" id="{E0D390C7-4F0C-B10A-51CE-5D209EDE46F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4181327-0525-EB19-B0AE-96A8FA3E0D31}"/>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305058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1224181-BE59-73C0-7031-8D864EBB8EA9}"/>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3" name="Θέση υποσέλιδου 2">
            <a:extLst>
              <a:ext uri="{FF2B5EF4-FFF2-40B4-BE49-F238E27FC236}">
                <a16:creationId xmlns:a16="http://schemas.microsoft.com/office/drawing/2014/main" id="{ECBB857A-9E75-7C8E-9269-637B9E339C0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5D33160-F117-0323-C1BF-9C585141510B}"/>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163554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EF732E-D19F-F9C4-F72F-A72CA2D6D1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FC591CC-B1CB-298A-7C72-4F7CAB3725D4}"/>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D53FC71-912B-465F-4F89-71E80D0D1B7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25F9850-9B69-3AB8-2DAA-F4DE4199DB72}"/>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6" name="Θέση υποσέλιδου 5">
            <a:extLst>
              <a:ext uri="{FF2B5EF4-FFF2-40B4-BE49-F238E27FC236}">
                <a16:creationId xmlns:a16="http://schemas.microsoft.com/office/drawing/2014/main" id="{5E741362-3138-FB20-7FBD-A94BA6FA330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989539C-0A04-C0B3-D298-8EC400BE45EE}"/>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40063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B136A1-2339-BB43-311A-D91DDC443D1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8B691B6-26D9-4094-1F9E-5DDF26C38DBE}"/>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l-GR"/>
          </a:p>
        </p:txBody>
      </p:sp>
      <p:sp>
        <p:nvSpPr>
          <p:cNvPr id="4" name="Θέση κειμένου 3">
            <a:extLst>
              <a:ext uri="{FF2B5EF4-FFF2-40B4-BE49-F238E27FC236}">
                <a16:creationId xmlns:a16="http://schemas.microsoft.com/office/drawing/2014/main" id="{E29B2886-7913-BC9A-937F-573FBAE5203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C4DB18F-1127-EF52-EC1D-7A6F1621DC51}"/>
              </a:ext>
            </a:extLst>
          </p:cNvPr>
          <p:cNvSpPr>
            <a:spLocks noGrp="1"/>
          </p:cNvSpPr>
          <p:nvPr>
            <p:ph type="dt" sz="half" idx="10"/>
          </p:nvPr>
        </p:nvSpPr>
        <p:spPr/>
        <p:txBody>
          <a:bodyPr/>
          <a:lstStyle/>
          <a:p>
            <a:fld id="{5EADA45B-39A3-4B15-981C-2E7AEE1DAD57}" type="datetimeFigureOut">
              <a:rPr lang="el-GR" smtClean="0"/>
              <a:t>27/2/2024</a:t>
            </a:fld>
            <a:endParaRPr lang="el-GR"/>
          </a:p>
        </p:txBody>
      </p:sp>
      <p:sp>
        <p:nvSpPr>
          <p:cNvPr id="6" name="Θέση υποσέλιδου 5">
            <a:extLst>
              <a:ext uri="{FF2B5EF4-FFF2-40B4-BE49-F238E27FC236}">
                <a16:creationId xmlns:a16="http://schemas.microsoft.com/office/drawing/2014/main" id="{9CCA0817-5FF2-A7A4-64B1-E47B6E1517F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D67F0CE-1B12-E8AA-32AB-963C8653C7D5}"/>
              </a:ext>
            </a:extLst>
          </p:cNvPr>
          <p:cNvSpPr>
            <a:spLocks noGrp="1"/>
          </p:cNvSpPr>
          <p:nvPr>
            <p:ph type="sldNum" sz="quarter" idx="12"/>
          </p:nvPr>
        </p:nvSpPr>
        <p:spPr/>
        <p:txBody>
          <a:bodyPr/>
          <a:lstStyle/>
          <a:p>
            <a:fld id="{EBAD833D-35FA-4AD8-B630-44D8593AEA7E}" type="slidenum">
              <a:rPr lang="el-GR" smtClean="0"/>
              <a:t>‹#›</a:t>
            </a:fld>
            <a:endParaRPr lang="el-GR"/>
          </a:p>
        </p:txBody>
      </p:sp>
    </p:spTree>
    <p:extLst>
      <p:ext uri="{BB962C8B-B14F-4D97-AF65-F5344CB8AC3E}">
        <p14:creationId xmlns:p14="http://schemas.microsoft.com/office/powerpoint/2010/main" val="184141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6B66698-A352-E072-ACAE-01C4AF09A1F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890FDE8-641E-3A97-B0F8-9F4D3B697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B9A43BD-87D4-A696-914F-1EC4ABD112B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DA45B-39A3-4B15-981C-2E7AEE1DAD57}" type="datetimeFigureOut">
              <a:rPr lang="el-GR" smtClean="0"/>
              <a:t>27/2/2024</a:t>
            </a:fld>
            <a:endParaRPr lang="el-GR"/>
          </a:p>
        </p:txBody>
      </p:sp>
      <p:sp>
        <p:nvSpPr>
          <p:cNvPr id="5" name="Θέση υποσέλιδου 4">
            <a:extLst>
              <a:ext uri="{FF2B5EF4-FFF2-40B4-BE49-F238E27FC236}">
                <a16:creationId xmlns:a16="http://schemas.microsoft.com/office/drawing/2014/main" id="{F4CE2692-0E88-40D4-B0A2-CD604C1269F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6A86167-F99D-0D39-090B-94A76B8C68B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833D-35FA-4AD8-B630-44D8593AEA7E}" type="slidenum">
              <a:rPr lang="el-GR" smtClean="0"/>
              <a:t>‹#›</a:t>
            </a:fld>
            <a:endParaRPr lang="el-GR"/>
          </a:p>
        </p:txBody>
      </p:sp>
    </p:spTree>
    <p:extLst>
      <p:ext uri="{BB962C8B-B14F-4D97-AF65-F5344CB8AC3E}">
        <p14:creationId xmlns:p14="http://schemas.microsoft.com/office/powerpoint/2010/main" val="246259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A9B5-1A9A-0FE9-76AD-16BD8C05FD39}"/>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AE9F869A-B0C7-5B47-FC8E-4F15355AEEF6}"/>
              </a:ext>
            </a:extLst>
          </p:cNvPr>
          <p:cNvSpPr/>
          <p:nvPr/>
        </p:nvSpPr>
        <p:spPr>
          <a:xfrm>
            <a:off x="0" y="1125434"/>
            <a:ext cx="12192000" cy="1125415"/>
          </a:xfrm>
          <a:prstGeom prst="rect">
            <a:avLst/>
          </a:prstGeom>
          <a:solidFill>
            <a:srgbClr val="FFD8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id="{DE358E0B-BF6C-665C-06BC-E585B26F5B9A}"/>
              </a:ext>
            </a:extLst>
          </p:cNvPr>
          <p:cNvPicPr>
            <a:picLocks noChangeAspect="1"/>
          </p:cNvPicPr>
          <p:nvPr/>
        </p:nvPicPr>
        <p:blipFill>
          <a:blip r:embed="rId2"/>
          <a:stretch>
            <a:fillRect/>
          </a:stretch>
        </p:blipFill>
        <p:spPr>
          <a:xfrm>
            <a:off x="-60917" y="-26135"/>
            <a:ext cx="12309231" cy="1947894"/>
          </a:xfrm>
          <a:prstGeom prst="rect">
            <a:avLst/>
          </a:prstGeom>
          <a:solidFill>
            <a:srgbClr val="001C2E"/>
          </a:solidFill>
          <a:effectLst>
            <a:softEdge rad="12700"/>
          </a:effectLst>
        </p:spPr>
      </p:pic>
      <p:sp>
        <p:nvSpPr>
          <p:cNvPr id="8" name="Τίτλος 1">
            <a:extLst>
              <a:ext uri="{FF2B5EF4-FFF2-40B4-BE49-F238E27FC236}">
                <a16:creationId xmlns:a16="http://schemas.microsoft.com/office/drawing/2014/main" id="{DE51782F-909E-942D-D86C-5641368B948E}"/>
              </a:ext>
            </a:extLst>
          </p:cNvPr>
          <p:cNvSpPr>
            <a:spLocks noGrp="1"/>
          </p:cNvSpPr>
          <p:nvPr>
            <p:ph type="ctrTitle"/>
          </p:nvPr>
        </p:nvSpPr>
        <p:spPr>
          <a:xfrm>
            <a:off x="638879" y="3684020"/>
            <a:ext cx="10909643" cy="1276643"/>
          </a:xfrm>
          <a:scene3d>
            <a:camera prst="orthographicFront"/>
            <a:lightRig rig="threePt" dir="t"/>
          </a:scene3d>
          <a:sp3d>
            <a:bevelT prst="angle"/>
          </a:sp3d>
        </p:spPr>
        <p:txBody>
          <a:bodyPr anchor="b">
            <a:normAutofit fontScale="90000"/>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P16: Evaluation of brain regional neurogenesis in a pharmacological model of social deficits</a:t>
            </a:r>
            <a:endParaRPr lang="el-GR" sz="4400" b="1" dirty="0">
              <a:effectLst>
                <a:outerShdw blurRad="38100" dist="38100" dir="2700000" algn="tl">
                  <a:srgbClr val="000000">
                    <a:alpha val="43137"/>
                  </a:srgbClr>
                </a:outerShdw>
              </a:effectLst>
            </a:endParaRPr>
          </a:p>
        </p:txBody>
      </p:sp>
      <p:sp>
        <p:nvSpPr>
          <p:cNvPr id="11" name="Υπότιτλος 2">
            <a:extLst>
              <a:ext uri="{FF2B5EF4-FFF2-40B4-BE49-F238E27FC236}">
                <a16:creationId xmlns:a16="http://schemas.microsoft.com/office/drawing/2014/main" id="{F7CA82CC-AAB4-D919-500B-71345039D8C3}"/>
              </a:ext>
            </a:extLst>
          </p:cNvPr>
          <p:cNvSpPr>
            <a:spLocks noGrp="1"/>
          </p:cNvSpPr>
          <p:nvPr>
            <p:ph type="subTitle" idx="1"/>
          </p:nvPr>
        </p:nvSpPr>
        <p:spPr>
          <a:xfrm>
            <a:off x="638880" y="5470699"/>
            <a:ext cx="10909643" cy="781931"/>
          </a:xfrm>
        </p:spPr>
        <p:txBody>
          <a:bodyPr anchor="t">
            <a:normAutofit/>
          </a:bodyPr>
          <a:lstStyle/>
          <a:p>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Eleni Bekou</a:t>
            </a:r>
            <a:r>
              <a:rPr lang="en-US" sz="16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Panagiotis </a:t>
            </a:r>
            <a:r>
              <a:rPr lang="en-US"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Perdikaris</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Catherine R. Dermon</a:t>
            </a:r>
            <a:r>
              <a:rPr lang="en-US" sz="16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a:p>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Laboratory of Human and Animal Physiology, Department of Biology, University of Patras, Patras, Greece </a:t>
            </a:r>
          </a:p>
        </p:txBody>
      </p:sp>
      <p:pic>
        <p:nvPicPr>
          <p:cNvPr id="2" name="Εικόνα 1" descr="Εικόνα που περιέχει κείμενο, έμβλημα, Εμπορικό σήμα, κέρμα&#10;&#10;Περιγραφή που δημιουργήθηκε αυτόματα">
            <a:extLst>
              <a:ext uri="{FF2B5EF4-FFF2-40B4-BE49-F238E27FC236}">
                <a16:creationId xmlns:a16="http://schemas.microsoft.com/office/drawing/2014/main" id="{90CFAE12-7F4B-88B2-BBA7-45FBFD35FA62}"/>
              </a:ext>
            </a:extLst>
          </p:cNvPr>
          <p:cNvPicPr>
            <a:picLocks noChangeAspect="1"/>
          </p:cNvPicPr>
          <p:nvPr/>
        </p:nvPicPr>
        <p:blipFill rotWithShape="1">
          <a:blip r:embed="rId3">
            <a:extLst>
              <a:ext uri="{28A0092B-C50C-407E-A947-70E740481C1C}">
                <a14:useLocalDpi xmlns:a14="http://schemas.microsoft.com/office/drawing/2010/main" val="0"/>
              </a:ext>
            </a:extLst>
          </a:blip>
          <a:srcRect l="14106" t="13937" r="12750" b="14275"/>
          <a:stretch/>
        </p:blipFill>
        <p:spPr>
          <a:xfrm>
            <a:off x="1841533" y="1635468"/>
            <a:ext cx="1567543" cy="1538515"/>
          </a:xfrm>
          <a:prstGeom prst="ellipse">
            <a:avLst/>
          </a:prstGeom>
        </p:spPr>
      </p:pic>
    </p:spTree>
    <p:extLst>
      <p:ext uri="{BB962C8B-B14F-4D97-AF65-F5344CB8AC3E}">
        <p14:creationId xmlns:p14="http://schemas.microsoft.com/office/powerpoint/2010/main" val="6073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C5DD-50CE-15D5-6FD5-D843D2E414BC}"/>
            </a:ext>
          </a:extLst>
        </p:cNvPr>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3D28164D-3F9C-2D57-9A25-7AE520D77A87}"/>
              </a:ext>
            </a:extLst>
          </p:cNvPr>
          <p:cNvSpPr/>
          <p:nvPr/>
        </p:nvSpPr>
        <p:spPr>
          <a:xfrm>
            <a:off x="11338560" y="0"/>
            <a:ext cx="853440" cy="6858000"/>
          </a:xfrm>
          <a:prstGeom prst="rect">
            <a:avLst/>
          </a:prstGeom>
          <a:solidFill>
            <a:srgbClr val="F08010"/>
          </a:solidFill>
          <a:ln>
            <a:solidFill>
              <a:srgbClr val="F080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D6579791-D644-50D7-7014-8F1974B72754}"/>
              </a:ext>
            </a:extLst>
          </p:cNvPr>
          <p:cNvSpPr/>
          <p:nvPr/>
        </p:nvSpPr>
        <p:spPr>
          <a:xfrm>
            <a:off x="6858463" y="3460546"/>
            <a:ext cx="4845488" cy="2923587"/>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00EFE828-D84C-13C9-E6DA-A9D0307AFAC2}"/>
              </a:ext>
            </a:extLst>
          </p:cNvPr>
          <p:cNvSpPr/>
          <p:nvPr/>
        </p:nvSpPr>
        <p:spPr>
          <a:xfrm>
            <a:off x="6858463" y="379475"/>
            <a:ext cx="4845488" cy="2923587"/>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AECE4A8E-42C7-C379-C615-D3E169678DE1}"/>
              </a:ext>
            </a:extLst>
          </p:cNvPr>
          <p:cNvSpPr>
            <a:spLocks noGrp="1"/>
          </p:cNvSpPr>
          <p:nvPr>
            <p:ph type="title"/>
          </p:nvPr>
        </p:nvSpPr>
        <p:spPr>
          <a:xfrm>
            <a:off x="589560" y="856180"/>
            <a:ext cx="5279408" cy="1128068"/>
          </a:xfrm>
        </p:spPr>
        <p:txBody>
          <a:bodyPr anchor="ctr">
            <a:normAutofit/>
          </a:bodyPr>
          <a:lstStyle/>
          <a:p>
            <a:r>
              <a:rPr lang="en-US" sz="4800" dirty="0">
                <a:latin typeface="Times New Roman" panose="02020603050405020304" pitchFamily="18" charset="0"/>
                <a:cs typeface="Times New Roman" panose="02020603050405020304" pitchFamily="18" charset="0"/>
              </a:rPr>
              <a:t>Introduction</a:t>
            </a:r>
            <a:endParaRPr lang="el-GR" sz="4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E9092C8-2D4D-A9A5-6309-99702CC1A32C}"/>
              </a:ext>
            </a:extLst>
          </p:cNvPr>
          <p:cNvSpPr>
            <a:spLocks noGrp="1"/>
          </p:cNvSpPr>
          <p:nvPr>
            <p:ph idx="1"/>
          </p:nvPr>
        </p:nvSpPr>
        <p:spPr>
          <a:xfrm>
            <a:off x="590719" y="2330505"/>
            <a:ext cx="5278066" cy="4065402"/>
          </a:xfrm>
        </p:spPr>
        <p:txBody>
          <a:bodyPr anchor="ct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Social behavior is crucial for the survival and health of social species, including humans</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Holt-</a:t>
            </a:r>
            <a:r>
              <a:rPr lang="en-US" sz="2000" dirty="0" err="1">
                <a:latin typeface="Times New Roman" panose="02020603050405020304" pitchFamily="18" charset="0"/>
                <a:cs typeface="Times New Roman" panose="02020603050405020304" pitchFamily="18" charset="0"/>
              </a:rPr>
              <a:t>Lunstad</a:t>
            </a:r>
            <a:r>
              <a:rPr lang="en-US" sz="2000" dirty="0">
                <a:latin typeface="Times New Roman" panose="02020603050405020304" pitchFamily="18" charset="0"/>
                <a:cs typeface="Times New Roman" panose="02020603050405020304" pitchFamily="18" charset="0"/>
              </a:rPr>
              <a:t>, 2018</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Many neuropsychiatric disorders, such as depression, schizophrenia, and autism spectrum disorders are characterized by social behavior dysfunctions and anxiety disorders</a:t>
            </a:r>
            <a:r>
              <a:rPr lang="el-GR"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Lowengrub</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et al.</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2015; Spain </a:t>
            </a:r>
            <a:r>
              <a:rPr lang="en-US" sz="2000" i="1" dirty="0">
                <a:latin typeface="Times New Roman" panose="02020603050405020304" pitchFamily="18" charset="0"/>
                <a:cs typeface="Times New Roman" panose="02020603050405020304" pitchFamily="18" charset="0"/>
              </a:rPr>
              <a:t>et al.</a:t>
            </a:r>
            <a:r>
              <a:rPr lang="en-US" sz="2000" dirty="0">
                <a:latin typeface="Times New Roman" panose="02020603050405020304" pitchFamily="18" charset="0"/>
                <a:cs typeface="Times New Roman" panose="02020603050405020304" pitchFamily="18" charset="0"/>
              </a:rPr>
              <a:t>, 2018; </a:t>
            </a:r>
            <a:r>
              <a:rPr lang="en-US" sz="2000" dirty="0" err="1">
                <a:latin typeface="Times New Roman" panose="02020603050405020304" pitchFamily="18" charset="0"/>
                <a:cs typeface="Times New Roman" panose="02020603050405020304" pitchFamily="18" charset="0"/>
              </a:rPr>
              <a:t>Kupferberg</a:t>
            </a:r>
            <a:r>
              <a:rPr lang="en-US" sz="2000" dirty="0">
                <a:latin typeface="Times New Roman" panose="02020603050405020304" pitchFamily="18" charset="0"/>
                <a:cs typeface="Times New Roman" panose="02020603050405020304" pitchFamily="18" charset="0"/>
              </a:rPr>
              <a:t> and Hasler, 2023</a:t>
            </a:r>
            <a:r>
              <a:rPr lang="el-GR"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The present study aimed to determine whether brain neurogenesis pattern within regions of the Social Decision-Making</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(SDM) network is affected using a zebrafish model of social deficits and high anxiety.</a:t>
            </a:r>
            <a:endParaRPr lang="el-GR"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Importantly, SDM network in fish brain is evolutionary conserved.</a:t>
            </a:r>
          </a:p>
        </p:txBody>
      </p:sp>
      <p:cxnSp>
        <p:nvCxnSpPr>
          <p:cNvPr id="10" name="Ευθεία γραμμή σύνδεσης 9">
            <a:extLst>
              <a:ext uri="{FF2B5EF4-FFF2-40B4-BE49-F238E27FC236}">
                <a16:creationId xmlns:a16="http://schemas.microsoft.com/office/drawing/2014/main" id="{3AE361D3-8DBD-8276-404D-44D6FA24FC0C}"/>
              </a:ext>
            </a:extLst>
          </p:cNvPr>
          <p:cNvCxnSpPr/>
          <p:nvPr/>
        </p:nvCxnSpPr>
        <p:spPr>
          <a:xfrm>
            <a:off x="731520" y="1984248"/>
            <a:ext cx="4881489" cy="0"/>
          </a:xfrm>
          <a:prstGeom prst="line">
            <a:avLst/>
          </a:prstGeom>
          <a:ln w="38100">
            <a:solidFill>
              <a:srgbClr val="F0801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3498A4-C286-6DFC-34D1-6879BF7418B9}"/>
              </a:ext>
            </a:extLst>
          </p:cNvPr>
          <p:cNvPicPr>
            <a:picLocks noChangeAspect="1"/>
          </p:cNvPicPr>
          <p:nvPr/>
        </p:nvPicPr>
        <p:blipFill>
          <a:blip r:embed="rId2"/>
          <a:stretch>
            <a:fillRect/>
          </a:stretch>
        </p:blipFill>
        <p:spPr>
          <a:xfrm>
            <a:off x="7095415" y="624250"/>
            <a:ext cx="4365065" cy="2434035"/>
          </a:xfrm>
          <a:prstGeom prst="rect">
            <a:avLst/>
          </a:prstGeom>
        </p:spPr>
      </p:pic>
      <p:sp>
        <p:nvSpPr>
          <p:cNvPr id="8" name="TextBox 7">
            <a:extLst>
              <a:ext uri="{FF2B5EF4-FFF2-40B4-BE49-F238E27FC236}">
                <a16:creationId xmlns:a16="http://schemas.microsoft.com/office/drawing/2014/main" id="{58E32829-84B8-7FE0-B6B9-3411AD1E3AE9}"/>
              </a:ext>
            </a:extLst>
          </p:cNvPr>
          <p:cNvSpPr txBox="1"/>
          <p:nvPr/>
        </p:nvSpPr>
        <p:spPr>
          <a:xfrm>
            <a:off x="7788812" y="3026061"/>
            <a:ext cx="3671668" cy="246221"/>
          </a:xfrm>
          <a:prstGeom prst="rect">
            <a:avLst/>
          </a:prstGeom>
          <a:noFill/>
        </p:spPr>
        <p:txBody>
          <a:bodyPr wrap="square">
            <a:spAutoFit/>
          </a:bodyPr>
          <a:lstStyle/>
          <a:p>
            <a:pPr algn="r"/>
            <a:r>
              <a:rPr lang="el-GR" sz="1000" dirty="0" err="1">
                <a:latin typeface="Times New Roman" panose="02020603050405020304" pitchFamily="18" charset="0"/>
                <a:cs typeface="Times New Roman" panose="02020603050405020304" pitchFamily="18" charset="0"/>
              </a:rPr>
              <a:t>Oregon</a:t>
            </a:r>
            <a:r>
              <a:rPr lang="el-GR" sz="1000" dirty="0">
                <a:latin typeface="Times New Roman" panose="02020603050405020304" pitchFamily="18" charset="0"/>
                <a:cs typeface="Times New Roman" panose="02020603050405020304" pitchFamily="18" charset="0"/>
              </a:rPr>
              <a:t> </a:t>
            </a:r>
            <a:r>
              <a:rPr lang="el-GR" sz="1000" dirty="0" err="1">
                <a:latin typeface="Times New Roman" panose="02020603050405020304" pitchFamily="18" charset="0"/>
                <a:cs typeface="Times New Roman" panose="02020603050405020304" pitchFamily="18" charset="0"/>
              </a:rPr>
              <a:t>State</a:t>
            </a:r>
            <a:r>
              <a:rPr lang="el-GR" sz="1000" dirty="0">
                <a:latin typeface="Times New Roman" panose="02020603050405020304" pitchFamily="18" charset="0"/>
                <a:cs typeface="Times New Roman" panose="02020603050405020304" pitchFamily="18" charset="0"/>
              </a:rPr>
              <a:t> </a:t>
            </a:r>
            <a:r>
              <a:rPr lang="el-GR" sz="1000" dirty="0" err="1">
                <a:latin typeface="Times New Roman" panose="02020603050405020304" pitchFamily="18" charset="0"/>
                <a:cs typeface="Times New Roman" panose="02020603050405020304" pitchFamily="18" charset="0"/>
              </a:rPr>
              <a:t>University</a:t>
            </a:r>
            <a:r>
              <a:rPr lang="el-GR" sz="1000" dirty="0">
                <a:latin typeface="Times New Roman" panose="02020603050405020304" pitchFamily="18" charset="0"/>
                <a:cs typeface="Times New Roman" panose="02020603050405020304" pitchFamily="18" charset="0"/>
              </a:rPr>
              <a:t> </a:t>
            </a:r>
            <a:r>
              <a:rPr lang="el-GR" sz="1000" dirty="0" err="1">
                <a:latin typeface="Times New Roman" panose="02020603050405020304" pitchFamily="18" charset="0"/>
                <a:cs typeface="Times New Roman" panose="02020603050405020304" pitchFamily="18" charset="0"/>
              </a:rPr>
              <a:t>via</a:t>
            </a:r>
            <a:r>
              <a:rPr lang="el-GR" sz="1000" dirty="0">
                <a:latin typeface="Times New Roman" panose="02020603050405020304" pitchFamily="18" charset="0"/>
                <a:cs typeface="Times New Roman" panose="02020603050405020304" pitchFamily="18" charset="0"/>
              </a:rPr>
              <a:t> </a:t>
            </a:r>
            <a:r>
              <a:rPr lang="el-GR" sz="1000" dirty="0" err="1">
                <a:latin typeface="Times New Roman" panose="02020603050405020304" pitchFamily="18" charset="0"/>
                <a:cs typeface="Times New Roman" panose="02020603050405020304" pitchFamily="18" charset="0"/>
              </a:rPr>
              <a:t>Flickr</a:t>
            </a:r>
            <a:r>
              <a:rPr lang="el-GR" sz="1000" dirty="0">
                <a:latin typeface="Times New Roman" panose="02020603050405020304" pitchFamily="18" charset="0"/>
                <a:cs typeface="Times New Roman" panose="02020603050405020304" pitchFamily="18" charset="0"/>
              </a:rPr>
              <a:t> </a:t>
            </a:r>
            <a:r>
              <a:rPr lang="el-GR" sz="1000" dirty="0" err="1">
                <a:latin typeface="Times New Roman" panose="02020603050405020304" pitchFamily="18" charset="0"/>
                <a:cs typeface="Times New Roman" panose="02020603050405020304" pitchFamily="18" charset="0"/>
              </a:rPr>
              <a:t>under</a:t>
            </a:r>
            <a:r>
              <a:rPr lang="el-GR" sz="1000" dirty="0">
                <a:latin typeface="Times New Roman" panose="02020603050405020304" pitchFamily="18" charset="0"/>
                <a:cs typeface="Times New Roman" panose="02020603050405020304" pitchFamily="18" charset="0"/>
              </a:rPr>
              <a:t> CC BY-SA 2.0</a:t>
            </a:r>
          </a:p>
        </p:txBody>
      </p:sp>
      <p:pic>
        <p:nvPicPr>
          <p:cNvPr id="14" name="Εικόνα 13">
            <a:extLst>
              <a:ext uri="{FF2B5EF4-FFF2-40B4-BE49-F238E27FC236}">
                <a16:creationId xmlns:a16="http://schemas.microsoft.com/office/drawing/2014/main" id="{CEFB03E9-530E-496F-5467-1BCC5319E655}"/>
              </a:ext>
            </a:extLst>
          </p:cNvPr>
          <p:cNvPicPr>
            <a:picLocks noChangeAspect="1"/>
          </p:cNvPicPr>
          <p:nvPr/>
        </p:nvPicPr>
        <p:blipFill>
          <a:blip r:embed="rId3"/>
          <a:stretch>
            <a:fillRect/>
          </a:stretch>
        </p:blipFill>
        <p:spPr>
          <a:xfrm>
            <a:off x="7821174" y="3556491"/>
            <a:ext cx="2913546" cy="2731696"/>
          </a:xfrm>
          <a:prstGeom prst="rect">
            <a:avLst/>
          </a:prstGeom>
        </p:spPr>
      </p:pic>
      <p:sp>
        <p:nvSpPr>
          <p:cNvPr id="16" name="Rectangle 4">
            <a:extLst>
              <a:ext uri="{FF2B5EF4-FFF2-40B4-BE49-F238E27FC236}">
                <a16:creationId xmlns:a16="http://schemas.microsoft.com/office/drawing/2014/main" id="{6331E44D-BC0E-AB3D-765B-9D1AA6533C19}"/>
              </a:ext>
            </a:extLst>
          </p:cNvPr>
          <p:cNvSpPr/>
          <p:nvPr/>
        </p:nvSpPr>
        <p:spPr>
          <a:xfrm>
            <a:off x="9572719" y="6149687"/>
            <a:ext cx="1608133" cy="246221"/>
          </a:xfrm>
          <a:prstGeom prst="rect">
            <a:avLst/>
          </a:prstGeom>
        </p:spPr>
        <p:txBody>
          <a:bodyPr wrap="none">
            <a:spAutoFit/>
          </a:bodyPr>
          <a:lstStyle/>
          <a:p>
            <a:pPr algn="r"/>
            <a:r>
              <a:rPr lang="en-US" sz="1000" dirty="0">
                <a:latin typeface="Times New Roman" panose="02020603050405020304" pitchFamily="18" charset="0"/>
                <a:cs typeface="Times New Roman" panose="02020603050405020304" pitchFamily="18" charset="0"/>
              </a:rPr>
              <a:t>O'Connell, Hofmann, 2011 </a:t>
            </a:r>
            <a:endParaRPr lang="en-US" sz="1000" dirty="0"/>
          </a:p>
        </p:txBody>
      </p:sp>
    </p:spTree>
    <p:extLst>
      <p:ext uri="{BB962C8B-B14F-4D97-AF65-F5344CB8AC3E}">
        <p14:creationId xmlns:p14="http://schemas.microsoft.com/office/powerpoint/2010/main" val="158290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0EABB5A-2858-D401-2524-5D78E1C6BC15}"/>
              </a:ext>
            </a:extLst>
          </p:cNvPr>
          <p:cNvSpPr>
            <a:spLocks noGrp="1"/>
          </p:cNvSpPr>
          <p:nvPr>
            <p:ph type="title"/>
          </p:nvPr>
        </p:nvSpPr>
        <p:spPr>
          <a:xfrm>
            <a:off x="630936" y="502920"/>
            <a:ext cx="3419856" cy="1463040"/>
          </a:xfrm>
        </p:spPr>
        <p:txBody>
          <a:bodyPr anchor="ctr">
            <a:normAutofit/>
          </a:bodyPr>
          <a:lstStyle/>
          <a:p>
            <a:r>
              <a:rPr lang="en-US" sz="4800" dirty="0">
                <a:latin typeface="Times New Roman" panose="02020603050405020304" pitchFamily="18" charset="0"/>
                <a:cs typeface="Times New Roman" panose="02020603050405020304" pitchFamily="18" charset="0"/>
              </a:rPr>
              <a:t>Materials and methods</a:t>
            </a:r>
            <a:endParaRPr lang="el-GR" sz="4800" dirty="0"/>
          </a:p>
        </p:txBody>
      </p:sp>
      <p:sp>
        <p:nvSpPr>
          <p:cNvPr id="2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περιεχομένου 2">
            <a:extLst>
              <a:ext uri="{FF2B5EF4-FFF2-40B4-BE49-F238E27FC236}">
                <a16:creationId xmlns:a16="http://schemas.microsoft.com/office/drawing/2014/main" id="{F7CD57A7-20A4-0172-1E3F-3104EB1D8FDA}"/>
              </a:ext>
            </a:extLst>
          </p:cNvPr>
          <p:cNvSpPr txBox="1">
            <a:spLocks noGrp="1"/>
          </p:cNvSpPr>
          <p:nvPr>
            <p:ph idx="1"/>
          </p:nvPr>
        </p:nvSpPr>
        <p:spPr>
          <a:xfrm>
            <a:off x="4654295" y="239151"/>
            <a:ext cx="6894576" cy="226489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MK-801, a non-competitive NMDA receptor antagonist, was used to induce social deficit symptoms and altered excitation/inhibition ratio to adult zebrafish, following 7-day treatment. The fish behavior was assessed using, the Novel Tank Test and the Dark Light behavioral Tests. Following MK-801 treatment, BrdU was applied in zebrafish experimental tanks to determine the mitotically active cells. Zebrafish were allowed to survive for 14-16h (Short Term) or 14days (Long Term). BrdU immunohistochemistry was performed and the density of BrdU</a:t>
            </a:r>
            <a:r>
              <a:rPr lang="en-US" sz="16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mitotically active cells was quantified by microscopic observation within the dorsal nucleus of the ventral telencephalon (Vd), a region suggested to be homologue to the striatum and the nucleus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accumbens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 key area of the social decision-making network. Statistical comparisons were conducted between experimental and control groups.</a:t>
            </a:r>
          </a:p>
        </p:txBody>
      </p:sp>
      <mc:AlternateContent xmlns:mc="http://schemas.openxmlformats.org/markup-compatibility/2006" xmlns:p14="http://schemas.microsoft.com/office/powerpoint/2010/main">
        <mc:Choice Requires="p14">
          <p:contentPart p14:bwMode="auto" r:id="rId2">
            <p14:nvContentPartPr>
              <p14:cNvPr id="3" name="Γραφή 2">
                <a:extLst>
                  <a:ext uri="{FF2B5EF4-FFF2-40B4-BE49-F238E27FC236}">
                    <a16:creationId xmlns:a16="http://schemas.microsoft.com/office/drawing/2014/main" id="{B1F9ED78-F4EE-3ED4-6E69-CB70BF8D63B6}"/>
                  </a:ext>
                </a:extLst>
              </p14:cNvPr>
              <p14:cNvContentPartPr/>
              <p14:nvPr/>
            </p14:nvContentPartPr>
            <p14:xfrm>
              <a:off x="-323806" y="3263428"/>
              <a:ext cx="360" cy="360"/>
            </p14:xfrm>
          </p:contentPart>
        </mc:Choice>
        <mc:Fallback xmlns="">
          <p:pic>
            <p:nvPicPr>
              <p:cNvPr id="3" name="Γραφή 2">
                <a:extLst>
                  <a:ext uri="{FF2B5EF4-FFF2-40B4-BE49-F238E27FC236}">
                    <a16:creationId xmlns:a16="http://schemas.microsoft.com/office/drawing/2014/main" id="{B1F9ED78-F4EE-3ED4-6E69-CB70BF8D63B6}"/>
                  </a:ext>
                </a:extLst>
              </p:cNvPr>
              <p:cNvPicPr/>
              <p:nvPr/>
            </p:nvPicPr>
            <p:blipFill>
              <a:blip r:embed="rId4"/>
              <a:stretch>
                <a:fillRect/>
              </a:stretch>
            </p:blipFill>
            <p:spPr>
              <a:xfrm>
                <a:off x="-328126" y="3259108"/>
                <a:ext cx="9000" cy="9000"/>
              </a:xfrm>
              <a:prstGeom prst="rect">
                <a:avLst/>
              </a:prstGeom>
            </p:spPr>
          </p:pic>
        </mc:Fallback>
      </mc:AlternateContent>
      <p:pic>
        <p:nvPicPr>
          <p:cNvPr id="13" name="Εικόνα 12">
            <a:extLst>
              <a:ext uri="{FF2B5EF4-FFF2-40B4-BE49-F238E27FC236}">
                <a16:creationId xmlns:a16="http://schemas.microsoft.com/office/drawing/2014/main" id="{0AB16E14-11B2-E9B0-370B-3795A99FC4E5}"/>
              </a:ext>
            </a:extLst>
          </p:cNvPr>
          <p:cNvPicPr>
            <a:picLocks noChangeAspect="1"/>
          </p:cNvPicPr>
          <p:nvPr/>
        </p:nvPicPr>
        <p:blipFill>
          <a:blip r:embed="rId5"/>
          <a:stretch>
            <a:fillRect/>
          </a:stretch>
        </p:blipFill>
        <p:spPr>
          <a:xfrm>
            <a:off x="0" y="2514600"/>
            <a:ext cx="10632258" cy="3394891"/>
          </a:xfrm>
          <a:prstGeom prst="rect">
            <a:avLst/>
          </a:prstGeom>
        </p:spPr>
      </p:pic>
      <p:grpSp>
        <p:nvGrpSpPr>
          <p:cNvPr id="14" name="Group 5">
            <a:extLst>
              <a:ext uri="{FF2B5EF4-FFF2-40B4-BE49-F238E27FC236}">
                <a16:creationId xmlns:a16="http://schemas.microsoft.com/office/drawing/2014/main" id="{33C4C604-146E-5CCF-A840-3E2C1B027449}"/>
              </a:ext>
            </a:extLst>
          </p:cNvPr>
          <p:cNvGrpSpPr/>
          <p:nvPr/>
        </p:nvGrpSpPr>
        <p:grpSpPr>
          <a:xfrm>
            <a:off x="3537675" y="5082356"/>
            <a:ext cx="2233240" cy="1786194"/>
            <a:chOff x="3455782" y="4345917"/>
            <a:chExt cx="2233240" cy="1786194"/>
          </a:xfrm>
        </p:grpSpPr>
        <p:pic>
          <p:nvPicPr>
            <p:cNvPr id="15" name="Picture 22">
              <a:extLst>
                <a:ext uri="{FF2B5EF4-FFF2-40B4-BE49-F238E27FC236}">
                  <a16:creationId xmlns:a16="http://schemas.microsoft.com/office/drawing/2014/main" id="{CF9F94AB-23D8-F33C-0151-A86A02BE71EF}"/>
                </a:ext>
              </a:extLst>
            </p:cNvPr>
            <p:cNvPicPr>
              <a:picLocks noChangeAspect="1"/>
            </p:cNvPicPr>
            <p:nvPr/>
          </p:nvPicPr>
          <p:blipFill rotWithShape="1">
            <a:blip r:embed="rId6"/>
            <a:srcRect t="51501" b="13513"/>
            <a:stretch/>
          </p:blipFill>
          <p:spPr>
            <a:xfrm>
              <a:off x="3768634" y="5139115"/>
              <a:ext cx="1219381" cy="661851"/>
            </a:xfrm>
            <a:prstGeom prst="rect">
              <a:avLst/>
            </a:prstGeom>
          </p:spPr>
        </p:pic>
        <p:pic>
          <p:nvPicPr>
            <p:cNvPr id="16" name="Picture 25">
              <a:extLst>
                <a:ext uri="{FF2B5EF4-FFF2-40B4-BE49-F238E27FC236}">
                  <a16:creationId xmlns:a16="http://schemas.microsoft.com/office/drawing/2014/main" id="{82F0AAEE-43D3-217F-3DED-00A7D35F3D05}"/>
                </a:ext>
              </a:extLst>
            </p:cNvPr>
            <p:cNvPicPr>
              <a:picLocks noChangeAspect="1"/>
            </p:cNvPicPr>
            <p:nvPr/>
          </p:nvPicPr>
          <p:blipFill rotWithShape="1">
            <a:blip r:embed="rId6"/>
            <a:srcRect l="34660" t="-460" r="47966" b="48269"/>
            <a:stretch/>
          </p:blipFill>
          <p:spPr>
            <a:xfrm>
              <a:off x="4418439" y="4345917"/>
              <a:ext cx="235856" cy="901338"/>
            </a:xfrm>
            <a:prstGeom prst="rect">
              <a:avLst/>
            </a:prstGeom>
          </p:spPr>
        </p:pic>
        <p:sp>
          <p:nvSpPr>
            <p:cNvPr id="17" name="Rectangle 26">
              <a:extLst>
                <a:ext uri="{FF2B5EF4-FFF2-40B4-BE49-F238E27FC236}">
                  <a16:creationId xmlns:a16="http://schemas.microsoft.com/office/drawing/2014/main" id="{A534A4BD-9E6F-4AB3-289F-ABDF8111ABDB}"/>
                </a:ext>
              </a:extLst>
            </p:cNvPr>
            <p:cNvSpPr/>
            <p:nvPr/>
          </p:nvSpPr>
          <p:spPr>
            <a:xfrm>
              <a:off x="3455782" y="5824334"/>
              <a:ext cx="2233240" cy="307777"/>
            </a:xfrm>
            <a:prstGeom prst="rect">
              <a:avLst/>
            </a:prstGeom>
          </p:spPr>
          <p:txBody>
            <a:bodyPr wrap="none">
              <a:spAutoFit/>
            </a:bodyPr>
            <a:lstStyle/>
            <a:p>
              <a:r>
                <a:rPr lang="en-US" sz="1400" i="1" dirty="0">
                  <a:solidFill>
                    <a:schemeClr val="accent1">
                      <a:lumMod val="75000"/>
                    </a:schemeClr>
                  </a:solidFill>
                </a:rPr>
                <a:t>Danio-</a:t>
              </a:r>
              <a:r>
                <a:rPr lang="en-US" sz="1400" i="1" dirty="0" err="1">
                  <a:solidFill>
                    <a:schemeClr val="accent1">
                      <a:lumMod val="75000"/>
                    </a:schemeClr>
                  </a:solidFill>
                </a:rPr>
                <a:t>rerio</a:t>
              </a:r>
              <a:r>
                <a:rPr lang="en-US" sz="1400" dirty="0">
                  <a:solidFill>
                    <a:schemeClr val="accent1">
                      <a:lumMod val="75000"/>
                    </a:schemeClr>
                  </a:solidFill>
                </a:rPr>
                <a:t>, 3–4 months old</a:t>
              </a:r>
            </a:p>
          </p:txBody>
        </p:sp>
      </p:grpSp>
      <p:grpSp>
        <p:nvGrpSpPr>
          <p:cNvPr id="18" name="Group 12">
            <a:extLst>
              <a:ext uri="{FF2B5EF4-FFF2-40B4-BE49-F238E27FC236}">
                <a16:creationId xmlns:a16="http://schemas.microsoft.com/office/drawing/2014/main" id="{C39F9713-3CD2-44DD-A622-0212C5E75E61}"/>
              </a:ext>
            </a:extLst>
          </p:cNvPr>
          <p:cNvGrpSpPr/>
          <p:nvPr/>
        </p:nvGrpSpPr>
        <p:grpSpPr>
          <a:xfrm>
            <a:off x="9766136" y="3910205"/>
            <a:ext cx="2156954" cy="1379731"/>
            <a:chOff x="676757" y="3069489"/>
            <a:chExt cx="1429695" cy="1206705"/>
          </a:xfrm>
        </p:grpSpPr>
        <p:sp>
          <p:nvSpPr>
            <p:cNvPr id="19" name="Ορθογώνιο 101">
              <a:extLst>
                <a:ext uri="{FF2B5EF4-FFF2-40B4-BE49-F238E27FC236}">
                  <a16:creationId xmlns:a16="http://schemas.microsoft.com/office/drawing/2014/main" id="{E07DC520-5A17-C85C-B5B9-98CA47CDD429}"/>
                </a:ext>
              </a:extLst>
            </p:cNvPr>
            <p:cNvSpPr/>
            <p:nvPr/>
          </p:nvSpPr>
          <p:spPr>
            <a:xfrm>
              <a:off x="1556475" y="3071596"/>
              <a:ext cx="549977" cy="756971"/>
            </a:xfrm>
            <a:prstGeom prst="rect">
              <a:avLst/>
            </a:prstGeom>
            <a:solidFill>
              <a:schemeClr val="tx1">
                <a:lumMod val="85000"/>
                <a:lumOff val="1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dirty="0"/>
            </a:p>
          </p:txBody>
        </p:sp>
        <p:sp>
          <p:nvSpPr>
            <p:cNvPr id="20" name="TextBox 19">
              <a:extLst>
                <a:ext uri="{FF2B5EF4-FFF2-40B4-BE49-F238E27FC236}">
                  <a16:creationId xmlns:a16="http://schemas.microsoft.com/office/drawing/2014/main" id="{84C353F0-631B-7B41-EE1E-EB52DBA9305C}"/>
                </a:ext>
              </a:extLst>
            </p:cNvPr>
            <p:cNvSpPr txBox="1"/>
            <p:nvPr/>
          </p:nvSpPr>
          <p:spPr>
            <a:xfrm>
              <a:off x="676757" y="3892613"/>
              <a:ext cx="1429695" cy="383581"/>
            </a:xfrm>
            <a:prstGeom prst="rect">
              <a:avLst/>
            </a:prstGeom>
            <a:noFill/>
          </p:spPr>
          <p:txBody>
            <a:bodyPr wrap="square" rtlCol="0">
              <a:spAutoFit/>
            </a:bodyPr>
            <a:lstStyle/>
            <a:p>
              <a:pPr algn="ctr"/>
              <a:r>
                <a:rPr lang="en-US" sz="1200" b="1" i="1" dirty="0">
                  <a:solidFill>
                    <a:srgbClr val="7030A0"/>
                  </a:solidFill>
                  <a:latin typeface="Times New Roman" panose="02020603050405020304" pitchFamily="18" charset="0"/>
                  <a:cs typeface="Times New Roman" panose="02020603050405020304" pitchFamily="18" charset="0"/>
                </a:rPr>
                <a:t>Dark-Light Test (DLT)</a:t>
              </a:r>
              <a:endParaRPr lang="en-US" sz="1200" b="1" dirty="0">
                <a:solidFill>
                  <a:srgbClr val="7030A0"/>
                </a:solidFill>
                <a:latin typeface="Times New Roman" panose="02020603050405020304" pitchFamily="18" charset="0"/>
                <a:cs typeface="Times New Roman" panose="02020603050405020304" pitchFamily="18" charset="0"/>
              </a:endParaRPr>
            </a:p>
            <a:p>
              <a:pPr algn="ctr"/>
              <a:endParaRPr lang="en-US" sz="1050" b="1" i="1" dirty="0"/>
            </a:p>
          </p:txBody>
        </p:sp>
        <p:sp>
          <p:nvSpPr>
            <p:cNvPr id="21" name="Ορθογώνιο 100">
              <a:extLst>
                <a:ext uri="{FF2B5EF4-FFF2-40B4-BE49-F238E27FC236}">
                  <a16:creationId xmlns:a16="http://schemas.microsoft.com/office/drawing/2014/main" id="{835C53E3-06A7-1774-F317-C9BA3DBA580E}"/>
                </a:ext>
              </a:extLst>
            </p:cNvPr>
            <p:cNvSpPr/>
            <p:nvPr/>
          </p:nvSpPr>
          <p:spPr>
            <a:xfrm>
              <a:off x="696444" y="3069489"/>
              <a:ext cx="540497" cy="7558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dirty="0"/>
            </a:p>
          </p:txBody>
        </p:sp>
        <p:sp>
          <p:nvSpPr>
            <p:cNvPr id="22" name="Ορθογώνιο 100">
              <a:extLst>
                <a:ext uri="{FF2B5EF4-FFF2-40B4-BE49-F238E27FC236}">
                  <a16:creationId xmlns:a16="http://schemas.microsoft.com/office/drawing/2014/main" id="{66C7A984-F4C8-2EA4-CA0D-CC4797668067}"/>
                </a:ext>
              </a:extLst>
            </p:cNvPr>
            <p:cNvSpPr/>
            <p:nvPr/>
          </p:nvSpPr>
          <p:spPr>
            <a:xfrm>
              <a:off x="1236941" y="3074775"/>
              <a:ext cx="314570" cy="750611"/>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dirty="0"/>
            </a:p>
          </p:txBody>
        </p:sp>
        <p:pic>
          <p:nvPicPr>
            <p:cNvPr id="23" name="Εικόνα 96">
              <a:extLst>
                <a:ext uri="{FF2B5EF4-FFF2-40B4-BE49-F238E27FC236}">
                  <a16:creationId xmlns:a16="http://schemas.microsoft.com/office/drawing/2014/main" id="{9B946ABE-095C-3C6F-7B9B-8316C5D5455D}"/>
                </a:ext>
              </a:extLst>
            </p:cNvPr>
            <p:cNvPicPr>
              <a:picLocks noChangeAspect="1"/>
            </p:cNvPicPr>
            <p:nvPr/>
          </p:nvPicPr>
          <p:blipFill>
            <a:blip r:embed="rId7"/>
            <a:stretch>
              <a:fillRect/>
            </a:stretch>
          </p:blipFill>
          <p:spPr>
            <a:xfrm>
              <a:off x="1293971" y="3407461"/>
              <a:ext cx="211568" cy="127619"/>
            </a:xfrm>
            <a:prstGeom prst="rect">
              <a:avLst/>
            </a:prstGeom>
          </p:spPr>
        </p:pic>
      </p:grpSp>
      <p:pic>
        <p:nvPicPr>
          <p:cNvPr id="26" name="Εικόνα 49">
            <a:extLst>
              <a:ext uri="{FF2B5EF4-FFF2-40B4-BE49-F238E27FC236}">
                <a16:creationId xmlns:a16="http://schemas.microsoft.com/office/drawing/2014/main" id="{ADEBCA9C-6D3B-7FCC-603D-873C8A6299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8431" y="5138212"/>
            <a:ext cx="1552364" cy="1343492"/>
          </a:xfrm>
          <a:prstGeom prst="rect">
            <a:avLst/>
          </a:prstGeom>
        </p:spPr>
      </p:pic>
      <p:sp>
        <p:nvSpPr>
          <p:cNvPr id="27" name="TextBox 26">
            <a:extLst>
              <a:ext uri="{FF2B5EF4-FFF2-40B4-BE49-F238E27FC236}">
                <a16:creationId xmlns:a16="http://schemas.microsoft.com/office/drawing/2014/main" id="{C3EFC2B9-5A68-0D95-3512-D7BA82725908}"/>
              </a:ext>
            </a:extLst>
          </p:cNvPr>
          <p:cNvSpPr txBox="1"/>
          <p:nvPr/>
        </p:nvSpPr>
        <p:spPr>
          <a:xfrm>
            <a:off x="10049416" y="6406884"/>
            <a:ext cx="1642437" cy="276999"/>
          </a:xfrm>
          <a:prstGeom prst="rect">
            <a:avLst/>
          </a:prstGeom>
          <a:noFill/>
        </p:spPr>
        <p:txBody>
          <a:bodyPr wrap="none" rtlCol="0">
            <a:spAutoFit/>
          </a:bodyPr>
          <a:lstStyle/>
          <a:p>
            <a:r>
              <a:rPr lang="en-US" sz="1200" b="1" i="1" dirty="0">
                <a:solidFill>
                  <a:srgbClr val="7030A0"/>
                </a:solidFill>
                <a:latin typeface="Times New Roman" panose="02020603050405020304" pitchFamily="18" charset="0"/>
                <a:cs typeface="Times New Roman" panose="02020603050405020304" pitchFamily="18" charset="0"/>
              </a:rPr>
              <a:t>Novel Tank Test (NTT)</a:t>
            </a:r>
          </a:p>
        </p:txBody>
      </p:sp>
    </p:spTree>
    <p:extLst>
      <p:ext uri="{BB962C8B-B14F-4D97-AF65-F5344CB8AC3E}">
        <p14:creationId xmlns:p14="http://schemas.microsoft.com/office/powerpoint/2010/main" val="354566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412A61-F339-2882-30E5-0C655D3CEA0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0D69220-6E35-BA3F-7D19-604D6E2C51B5}"/>
              </a:ext>
            </a:extLst>
          </p:cNvPr>
          <p:cNvSpPr>
            <a:spLocks noGrp="1"/>
          </p:cNvSpPr>
          <p:nvPr>
            <p:ph type="title"/>
          </p:nvPr>
        </p:nvSpPr>
        <p:spPr>
          <a:xfrm>
            <a:off x="630936" y="457200"/>
            <a:ext cx="4343400" cy="1929384"/>
          </a:xfrm>
        </p:spPr>
        <p:txBody>
          <a:bodyPr anchor="ctr">
            <a:normAutofit/>
          </a:bodyPr>
          <a:lstStyle/>
          <a:p>
            <a:r>
              <a:rPr lang="en-US" sz="4800" dirty="0">
                <a:latin typeface="Times New Roman" panose="02020603050405020304" pitchFamily="18" charset="0"/>
                <a:cs typeface="Times New Roman" panose="02020603050405020304" pitchFamily="18" charset="0"/>
              </a:rPr>
              <a:t>Results</a:t>
            </a:r>
            <a:endParaRPr lang="el-GR" sz="4800" dirty="0">
              <a:latin typeface="Times New Roman" panose="02020603050405020304" pitchFamily="18" charset="0"/>
              <a:cs typeface="Times New Roman" panose="02020603050405020304" pitchFamily="18" charset="0"/>
            </a:endParaRPr>
          </a:p>
        </p:txBody>
      </p:sp>
      <p:sp>
        <p:nvSpPr>
          <p:cNvPr id="13"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9AEDA2E-ACC9-FFF6-BC24-D7787F5F0847}"/>
              </a:ext>
            </a:extLst>
          </p:cNvPr>
          <p:cNvSpPr>
            <a:spLocks noGrp="1"/>
          </p:cNvSpPr>
          <p:nvPr>
            <p:ph idx="1"/>
          </p:nvPr>
        </p:nvSpPr>
        <p:spPr>
          <a:xfrm>
            <a:off x="5541263" y="457200"/>
            <a:ext cx="6007608" cy="1929384"/>
          </a:xfrm>
        </p:spPr>
        <p:txBody>
          <a:bodyPr anchor="ctr">
            <a:normAutofit/>
          </a:bodyPr>
          <a:lstStyle/>
          <a:p>
            <a:pPr marL="0" indent="0" algn="jus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MK-801-treatment significantly decreased cell proliferation rate in Vd, in parallel to social deficits and higher anxiety behavioral profile. Interestingly, this effect was reversed 14 days following the cessation of MK-801 treatment (long survival group), with animals showing reduced levels of anxiety, restoration of social behavior and increased density of newborn cells. </a:t>
            </a:r>
            <a:endParaRPr lang="el-GR"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Εικόνα 4" descr="Εικόνα που περιέχει κείμενο, στιγμιότυπο οθόνης, χάρτης, διάγραμμα&#10;&#10;Περιγραφή που δημιουργήθηκε αυτόματα">
            <a:extLst>
              <a:ext uri="{FF2B5EF4-FFF2-40B4-BE49-F238E27FC236}">
                <a16:creationId xmlns:a16="http://schemas.microsoft.com/office/drawing/2014/main" id="{1033AA18-E65C-3C32-953D-554893CB2BBA}"/>
              </a:ext>
            </a:extLst>
          </p:cNvPr>
          <p:cNvPicPr>
            <a:picLocks noChangeAspect="1"/>
          </p:cNvPicPr>
          <p:nvPr/>
        </p:nvPicPr>
        <p:blipFill>
          <a:blip r:embed="rId3"/>
          <a:stretch>
            <a:fillRect/>
          </a:stretch>
        </p:blipFill>
        <p:spPr>
          <a:xfrm>
            <a:off x="202906" y="2787016"/>
            <a:ext cx="3255859" cy="3678936"/>
          </a:xfrm>
          <a:prstGeom prst="rect">
            <a:avLst/>
          </a:prstGeom>
        </p:spPr>
      </p:pic>
      <p:pic>
        <p:nvPicPr>
          <p:cNvPr id="6" name="Εικόνα 5" descr="Εικόνα που περιέχει κείμενο, στιγμιότυπο οθόνης, διάγραμμα, γραμματοσειρά&#10;&#10;Περιγραφή που δημιουργήθηκε αυτόματα">
            <a:extLst>
              <a:ext uri="{FF2B5EF4-FFF2-40B4-BE49-F238E27FC236}">
                <a16:creationId xmlns:a16="http://schemas.microsoft.com/office/drawing/2014/main" id="{90E53AD8-8600-1D22-ADD4-99A2564C472E}"/>
              </a:ext>
            </a:extLst>
          </p:cNvPr>
          <p:cNvPicPr>
            <a:picLocks noChangeAspect="1"/>
          </p:cNvPicPr>
          <p:nvPr/>
        </p:nvPicPr>
        <p:blipFill>
          <a:blip r:embed="rId4"/>
          <a:stretch>
            <a:fillRect/>
          </a:stretch>
        </p:blipFill>
        <p:spPr>
          <a:xfrm>
            <a:off x="4597702" y="4649252"/>
            <a:ext cx="2993548" cy="2088000"/>
          </a:xfrm>
          <a:prstGeom prst="rect">
            <a:avLst/>
          </a:prstGeom>
        </p:spPr>
      </p:pic>
      <p:pic>
        <p:nvPicPr>
          <p:cNvPr id="12" name="Εικόνα 11">
            <a:extLst>
              <a:ext uri="{FF2B5EF4-FFF2-40B4-BE49-F238E27FC236}">
                <a16:creationId xmlns:a16="http://schemas.microsoft.com/office/drawing/2014/main" id="{F9153028-DB8A-3021-7BC3-B9F1C4EF7C96}"/>
              </a:ext>
            </a:extLst>
          </p:cNvPr>
          <p:cNvPicPr>
            <a:picLocks noChangeAspect="1"/>
          </p:cNvPicPr>
          <p:nvPr/>
        </p:nvPicPr>
        <p:blipFill>
          <a:blip r:embed="rId5"/>
          <a:stretch>
            <a:fillRect/>
          </a:stretch>
        </p:blipFill>
        <p:spPr>
          <a:xfrm>
            <a:off x="3632784" y="3139392"/>
            <a:ext cx="4721735" cy="1389112"/>
          </a:xfrm>
          <a:prstGeom prst="rect">
            <a:avLst/>
          </a:prstGeom>
          <a:ln>
            <a:solidFill>
              <a:schemeClr val="bg2"/>
            </a:solidFill>
          </a:ln>
        </p:spPr>
      </p:pic>
      <p:pic>
        <p:nvPicPr>
          <p:cNvPr id="9" name="Εικόνα 8">
            <a:extLst>
              <a:ext uri="{FF2B5EF4-FFF2-40B4-BE49-F238E27FC236}">
                <a16:creationId xmlns:a16="http://schemas.microsoft.com/office/drawing/2014/main" id="{EE2F41E3-B041-E854-BF28-5EB8BA98B0BD}"/>
              </a:ext>
            </a:extLst>
          </p:cNvPr>
          <p:cNvPicPr>
            <a:picLocks noChangeAspect="1"/>
          </p:cNvPicPr>
          <p:nvPr/>
        </p:nvPicPr>
        <p:blipFill>
          <a:blip r:embed="rId6"/>
          <a:stretch>
            <a:fillRect/>
          </a:stretch>
        </p:blipFill>
        <p:spPr>
          <a:xfrm>
            <a:off x="8439812" y="3139392"/>
            <a:ext cx="3406672" cy="3069020"/>
          </a:xfrm>
          <a:prstGeom prst="rect">
            <a:avLst/>
          </a:prstGeom>
          <a:ln>
            <a:solidFill>
              <a:schemeClr val="bg2"/>
            </a:solidFill>
          </a:ln>
        </p:spPr>
      </p:pic>
      <p:sp>
        <p:nvSpPr>
          <p:cNvPr id="15" name="TextBox 14">
            <a:extLst>
              <a:ext uri="{FF2B5EF4-FFF2-40B4-BE49-F238E27FC236}">
                <a16:creationId xmlns:a16="http://schemas.microsoft.com/office/drawing/2014/main" id="{5610C22D-BBB4-2F12-3EC4-02B2104179D9}"/>
              </a:ext>
            </a:extLst>
          </p:cNvPr>
          <p:cNvSpPr txBox="1"/>
          <p:nvPr/>
        </p:nvSpPr>
        <p:spPr>
          <a:xfrm>
            <a:off x="4993356" y="2868549"/>
            <a:ext cx="2484624" cy="246221"/>
          </a:xfrm>
          <a:prstGeom prst="rect">
            <a:avLst/>
          </a:prstGeom>
          <a:noFill/>
        </p:spPr>
        <p:txBody>
          <a:bodyPr wrap="square">
            <a:spAutoFit/>
          </a:bodyPr>
          <a:lstStyle/>
          <a:p>
            <a:pPr algn="ctr"/>
            <a:r>
              <a:rPr lang="en-US" sz="10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Novel Tank Test (NTT)</a:t>
            </a:r>
            <a:endParaRPr lang="el-GR" sz="1000" b="1" i="1" dirty="0">
              <a:solidFill>
                <a:srgbClr val="7030A0"/>
              </a:solidFill>
            </a:endParaRPr>
          </a:p>
        </p:txBody>
      </p:sp>
      <p:sp>
        <p:nvSpPr>
          <p:cNvPr id="16" name="TextBox 15">
            <a:extLst>
              <a:ext uri="{FF2B5EF4-FFF2-40B4-BE49-F238E27FC236}">
                <a16:creationId xmlns:a16="http://schemas.microsoft.com/office/drawing/2014/main" id="{E6D6C718-4C81-C007-DDC5-032A3FFA368B}"/>
              </a:ext>
            </a:extLst>
          </p:cNvPr>
          <p:cNvSpPr txBox="1"/>
          <p:nvPr/>
        </p:nvSpPr>
        <p:spPr>
          <a:xfrm>
            <a:off x="8900836" y="2868549"/>
            <a:ext cx="2484624" cy="246221"/>
          </a:xfrm>
          <a:prstGeom prst="rect">
            <a:avLst/>
          </a:prstGeom>
          <a:noFill/>
        </p:spPr>
        <p:txBody>
          <a:bodyPr wrap="square">
            <a:spAutoFit/>
          </a:bodyPr>
          <a:lstStyle/>
          <a:p>
            <a:pPr algn="ctr"/>
            <a:r>
              <a:rPr lang="en-US" sz="10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Dark-Light Test (DLT)</a:t>
            </a:r>
            <a:endParaRPr lang="el-GR" sz="1000" b="1" i="1" dirty="0">
              <a:solidFill>
                <a:srgbClr val="7030A0"/>
              </a:solidFill>
            </a:endParaRPr>
          </a:p>
        </p:txBody>
      </p:sp>
    </p:spTree>
    <p:extLst>
      <p:ext uri="{BB962C8B-B14F-4D97-AF65-F5344CB8AC3E}">
        <p14:creationId xmlns:p14="http://schemas.microsoft.com/office/powerpoint/2010/main" val="95402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D875E63-1728-508F-E6C4-7B8302DD68B0}"/>
              </a:ext>
            </a:extLst>
          </p:cNvPr>
          <p:cNvSpPr>
            <a:spLocks noGrp="1"/>
          </p:cNvSpPr>
          <p:nvPr>
            <p:ph type="title"/>
          </p:nvPr>
        </p:nvSpPr>
        <p:spPr>
          <a:xfrm>
            <a:off x="841248" y="643467"/>
            <a:ext cx="3840480" cy="5571067"/>
          </a:xfrm>
        </p:spPr>
        <p:txBody>
          <a:bodyPr anchor="ctr">
            <a:normAutofit/>
          </a:bodyPr>
          <a:lstStyle/>
          <a:p>
            <a:r>
              <a:rPr lang="en-US" sz="5400" dirty="0">
                <a:latin typeface="Times New Roman" panose="02020603050405020304" pitchFamily="18" charset="0"/>
                <a:cs typeface="Times New Roman" panose="02020603050405020304" pitchFamily="18" charset="0"/>
              </a:rPr>
              <a:t>Discussion</a:t>
            </a:r>
            <a:endParaRPr lang="el-GR" sz="54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7"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A17CDC-5AD3-410F-AFDC-F21F304FC08C}"/>
              </a:ext>
            </a:extLst>
          </p:cNvPr>
          <p:cNvSpPr>
            <a:spLocks noGrp="1"/>
          </p:cNvSpPr>
          <p:nvPr>
            <p:ph idx="1"/>
          </p:nvPr>
        </p:nvSpPr>
        <p:spPr>
          <a:xfrm>
            <a:off x="5568696" y="643467"/>
            <a:ext cx="5788152" cy="5571067"/>
          </a:xfrm>
        </p:spPr>
        <p:txBody>
          <a:bodyPr anchor="ctr">
            <a:normAutofit/>
          </a:bodyPr>
          <a:lstStyle/>
          <a:p>
            <a:pPr marL="0" indent="0" algn="just">
              <a:buNone/>
            </a:pPr>
            <a:r>
              <a:rPr lang="en-US" sz="22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MK-801-induced decreases in adult zebrafish brain neurogenesis may underlie the transient effects on social deficits and anxiety behavioral profile. In support, the normalization of behavioral phenotype, following the cessation of NMDA receptor hypofunction, was associated to increased newborn cell density. Taken all together, our results further support the association of adult neurogenesis to excitation/inhibition imbalance and social behavior.</a:t>
            </a:r>
            <a:endParaRPr lang="el-GR" sz="22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sz="22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08262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309</TotalTime>
  <Words>472</Words>
  <Application>Microsoft Office PowerPoint</Application>
  <PresentationFormat>Widescreen</PresentationFormat>
  <Paragraphs>23</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Θέμα του Office</vt:lpstr>
      <vt:lpstr>P16: Evaluation of brain regional neurogenesis in a pharmacological model of social deficits</vt:lpstr>
      <vt:lpstr>Introduction</vt:lpstr>
      <vt:lpstr>Materials and methods</vt:lpstr>
      <vt:lpstr>Results</vt:lpstr>
      <vt:lpstr>Discussion</vt:lpstr>
    </vt:vector>
  </TitlesOfParts>
  <Company>Intracom S.A. Telecom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P16: Evaluation of brain regional neurogenesis in a pharmacological model of social deficits</dc:title>
  <dc:creator>ΜΠΕΚΟΥ ΕΛΕΝΗ</dc:creator>
  <cp:lastModifiedBy>user</cp:lastModifiedBy>
  <cp:revision>16</cp:revision>
  <dcterms:created xsi:type="dcterms:W3CDTF">2024-02-21T19:17:37Z</dcterms:created>
  <dcterms:modified xsi:type="dcterms:W3CDTF">2024-02-27T07:22:11Z</dcterms:modified>
</cp:coreProperties>
</file>