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42" d="100"/>
          <a:sy n="142" d="100"/>
        </p:scale>
        <p:origin x="-708" y="-96"/>
      </p:cViewPr>
      <p:guideLst>
        <p:guide orient="horz" pos="1620"/>
        <p:guide pos="2880"/>
      </p:guideLst>
    </p:cSldViewPr>
  </p:slideViewPr>
  <p:notesTextViewPr>
    <p:cViewPr>
      <p:scale>
        <a:sx n="100" d="100"/>
        <a:sy n="100" d="100"/>
      </p:scale>
      <p:origin x="0" y="0"/>
    </p:cViewPr>
  </p:notesTextViewPr>
  <p:gridSpacing cx="46085125" cy="46085125"/>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E5B9492B-8706-4C7F-B475-5BA0C39A2399}" type="datetimeFigureOut">
              <a:rPr lang="el-GR" smtClean="0"/>
              <a:pPr/>
              <a:t>29/2/2024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039E3E-1455-4293-B749-A0A222189AD4}"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5B9492B-8706-4C7F-B475-5BA0C39A2399}" type="datetimeFigureOut">
              <a:rPr lang="el-GR" smtClean="0"/>
              <a:pPr/>
              <a:t>29/2/2024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039E3E-1455-4293-B749-A0A222189AD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79"/>
            <a:ext cx="2057400" cy="4388644"/>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05979"/>
            <a:ext cx="6019800" cy="4388644"/>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5B9492B-8706-4C7F-B475-5BA0C39A2399}" type="datetimeFigureOut">
              <a:rPr lang="el-GR" smtClean="0"/>
              <a:pPr/>
              <a:t>29/2/2024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039E3E-1455-4293-B749-A0A222189AD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5B9492B-8706-4C7F-B475-5BA0C39A2399}" type="datetimeFigureOut">
              <a:rPr lang="el-GR" smtClean="0"/>
              <a:pPr/>
              <a:t>29/2/2024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039E3E-1455-4293-B749-A0A222189AD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5B9492B-8706-4C7F-B475-5BA0C39A2399}" type="datetimeFigureOut">
              <a:rPr lang="el-GR" smtClean="0"/>
              <a:pPr/>
              <a:t>29/2/2024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B039E3E-1455-4293-B749-A0A222189AD4}"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E5B9492B-8706-4C7F-B475-5BA0C39A2399}" type="datetimeFigureOut">
              <a:rPr lang="el-GR" smtClean="0"/>
              <a:pPr/>
              <a:t>29/2/2024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B039E3E-1455-4293-B749-A0A222189AD4}"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E5B9492B-8706-4C7F-B475-5BA0C39A2399}" type="datetimeFigureOut">
              <a:rPr lang="el-GR" smtClean="0"/>
              <a:pPr/>
              <a:t>29/2/2024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B039E3E-1455-4293-B749-A0A222189AD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E5B9492B-8706-4C7F-B475-5BA0C39A2399}" type="datetimeFigureOut">
              <a:rPr lang="el-GR" smtClean="0"/>
              <a:pPr/>
              <a:t>29/2/2024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B039E3E-1455-4293-B749-A0A222189AD4}"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5B9492B-8706-4C7F-B475-5BA0C39A2399}" type="datetimeFigureOut">
              <a:rPr lang="el-GR" smtClean="0"/>
              <a:pPr/>
              <a:t>29/2/2024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B039E3E-1455-4293-B749-A0A222189AD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5B9492B-8706-4C7F-B475-5BA0C39A2399}" type="datetimeFigureOut">
              <a:rPr lang="el-GR" smtClean="0"/>
              <a:pPr/>
              <a:t>29/2/2024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B039E3E-1455-4293-B749-A0A222189AD4}"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5B9492B-8706-4C7F-B475-5BA0C39A2399}" type="datetimeFigureOut">
              <a:rPr lang="el-GR" smtClean="0"/>
              <a:pPr/>
              <a:t>29/2/2024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B039E3E-1455-4293-B749-A0A222189AD4}"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5B9492B-8706-4C7F-B475-5BA0C39A2399}" type="datetimeFigureOut">
              <a:rPr lang="el-GR" smtClean="0"/>
              <a:pPr/>
              <a:t>29/2/2024</a:t>
            </a:fld>
            <a:endParaRPr lang="el-GR"/>
          </a:p>
        </p:txBody>
      </p:sp>
      <p:sp>
        <p:nvSpPr>
          <p:cNvPr id="5" name="4 - Θέση υποσέλιδου"/>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039E3E-1455-4293-B749-A0A222189AD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6" name="Ομάδα 45">
            <a:extLst>
              <a:ext uri="{FF2B5EF4-FFF2-40B4-BE49-F238E27FC236}">
                <a16:creationId xmlns="" xmlns:a16="http://schemas.microsoft.com/office/drawing/2014/main" id="{A6AAFBEA-4778-ADE4-BB4D-C1B0AA450750}"/>
              </a:ext>
            </a:extLst>
          </p:cNvPr>
          <p:cNvGrpSpPr/>
          <p:nvPr/>
        </p:nvGrpSpPr>
        <p:grpSpPr>
          <a:xfrm>
            <a:off x="35497" y="35999"/>
            <a:ext cx="9082008" cy="5064973"/>
            <a:chOff x="35497" y="35999"/>
            <a:chExt cx="9082008" cy="5064973"/>
          </a:xfrm>
          <a:blipFill>
            <a:blip r:embed="rId2">
              <a:alphaModFix amt="37000"/>
              <a:extLst>
                <a:ext uri="{BEBA8EAE-BF5A-486C-A8C5-ECC9F3942E4B}">
                  <a14:imgProps xmlns="" xmlns:a14="http://schemas.microsoft.com/office/drawing/2010/main">
                    <a14:imgLayer r:embed="rId4">
                      <a14:imgEffect>
                        <a14:brightnessContrast bright="-40000"/>
                      </a14:imgEffect>
                    </a14:imgLayer>
                  </a14:imgProps>
                </a:ext>
              </a:extLst>
            </a:blip>
            <a:stretch>
              <a:fillRect/>
            </a:stretch>
          </a:blipFill>
        </p:grpSpPr>
        <p:grpSp>
          <p:nvGrpSpPr>
            <p:cNvPr id="40" name="Ομάδα 39">
              <a:extLst>
                <a:ext uri="{FF2B5EF4-FFF2-40B4-BE49-F238E27FC236}">
                  <a16:creationId xmlns="" xmlns:a16="http://schemas.microsoft.com/office/drawing/2014/main" id="{32CD5F8E-20A7-722C-1B89-8FC94ED901CE}"/>
                </a:ext>
              </a:extLst>
            </p:cNvPr>
            <p:cNvGrpSpPr/>
            <p:nvPr/>
          </p:nvGrpSpPr>
          <p:grpSpPr>
            <a:xfrm>
              <a:off x="36000" y="35999"/>
              <a:ext cx="9081505" cy="5064973"/>
              <a:chOff x="36000" y="35999"/>
              <a:chExt cx="9081505" cy="5064973"/>
            </a:xfrm>
            <a:grpFill/>
          </p:grpSpPr>
          <p:grpSp>
            <p:nvGrpSpPr>
              <p:cNvPr id="37" name="Ομάδα 36">
                <a:extLst>
                  <a:ext uri="{FF2B5EF4-FFF2-40B4-BE49-F238E27FC236}">
                    <a16:creationId xmlns="" xmlns:a16="http://schemas.microsoft.com/office/drawing/2014/main" id="{83E509F3-2E43-54C0-BE3E-0A79D679B625}"/>
                  </a:ext>
                </a:extLst>
              </p:cNvPr>
              <p:cNvGrpSpPr/>
              <p:nvPr/>
            </p:nvGrpSpPr>
            <p:grpSpPr>
              <a:xfrm>
                <a:off x="36000" y="35999"/>
                <a:ext cx="9081505" cy="5064973"/>
                <a:chOff x="36000" y="35999"/>
                <a:chExt cx="9081505" cy="5064973"/>
              </a:xfrm>
              <a:grpFill/>
            </p:grpSpPr>
            <p:sp>
              <p:nvSpPr>
                <p:cNvPr id="33" name="18 - Ορθογώνιο">
                  <a:extLst>
                    <a:ext uri="{FF2B5EF4-FFF2-40B4-BE49-F238E27FC236}">
                      <a16:creationId xmlns="" xmlns:a16="http://schemas.microsoft.com/office/drawing/2014/main" id="{F7F7990E-1E12-B2FD-116C-2CD7E5A4BA19}"/>
                    </a:ext>
                  </a:extLst>
                </p:cNvPr>
                <p:cNvSpPr/>
                <p:nvPr/>
              </p:nvSpPr>
              <p:spPr>
                <a:xfrm>
                  <a:off x="2447998" y="1629031"/>
                  <a:ext cx="3336888" cy="2942968"/>
                </a:xfrm>
                <a:prstGeom prst="rect">
                  <a:avLst/>
                </a:prstGeom>
                <a:grpFill/>
              </p:spPr>
              <p:txBody>
                <a:bodyPr wrap="square">
                  <a:noAutofit/>
                </a:bodyPr>
                <a:lstStyle/>
                <a:p>
                  <a:pPr algn="just"/>
                  <a:endParaRPr lang="en-US" sz="900" dirty="0">
                    <a:solidFill>
                      <a:schemeClr val="accent6">
                        <a:lumMod val="20000"/>
                        <a:lumOff val="80000"/>
                      </a:schemeClr>
                    </a:solidFill>
                    <a:latin typeface="Bahnschrift Light Condensed" pitchFamily="34" charset="0"/>
                  </a:endParaRPr>
                </a:p>
                <a:p>
                  <a:pPr algn="just"/>
                  <a:r>
                    <a:rPr lang="en-US" sz="1000" dirty="0">
                      <a:solidFill>
                        <a:schemeClr val="accent6">
                          <a:lumMod val="20000"/>
                          <a:lumOff val="80000"/>
                        </a:schemeClr>
                      </a:solidFill>
                      <a:latin typeface="Bahnschrift Light Condensed" pitchFamily="34" charset="0"/>
                    </a:rPr>
                    <a:t>The Substance Abuse and Mental Health Services Administration of the U.S. Dep. of Health and Human Services conducted a systematic review highlighting the costs associated with containment in adult psychiatric care. They found that the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mean hourly cost of containment </a:t>
                  </a:r>
                  <a:r>
                    <a:rPr lang="en-US" sz="1000" dirty="0">
                      <a:solidFill>
                        <a:schemeClr val="accent6">
                          <a:lumMod val="20000"/>
                          <a:lumOff val="80000"/>
                        </a:schemeClr>
                      </a:solidFill>
                      <a:latin typeface="Bahnschrift Light Condensed" pitchFamily="34" charset="0"/>
                    </a:rPr>
                    <a:t>interventions </a:t>
                  </a:r>
                </a:p>
                <a:p>
                  <a:pPr marL="171450" indent="-171450" algn="just">
                    <a:buFont typeface="Arial" panose="020B0604020202020204" pitchFamily="34" charset="0"/>
                    <a:buChar char="•"/>
                  </a:pPr>
                  <a:r>
                    <a:rPr lang="en-US" sz="1000" dirty="0">
                      <a:solidFill>
                        <a:schemeClr val="accent6">
                          <a:lumMod val="20000"/>
                          <a:lumOff val="80000"/>
                        </a:schemeClr>
                      </a:solidFill>
                      <a:latin typeface="Bahnschrift Light Condensed" pitchFamily="34" charset="0"/>
                    </a:rPr>
                    <a:t>ranged from </a:t>
                  </a:r>
                  <a:r>
                    <a:rPr lang="en-US" sz="1000" b="1" dirty="0">
                      <a:solidFill>
                        <a:schemeClr val="accent2"/>
                      </a:solidFill>
                      <a:latin typeface="Bahnschrift Light Condensed" pitchFamily="34" charset="0"/>
                    </a:rPr>
                    <a:t>$302 </a:t>
                  </a:r>
                  <a:r>
                    <a:rPr lang="en-US" sz="1000" dirty="0">
                      <a:solidFill>
                        <a:schemeClr val="accent6">
                          <a:lumMod val="20000"/>
                          <a:lumOff val="80000"/>
                        </a:schemeClr>
                      </a:solidFill>
                      <a:latin typeface="Bahnschrift Light Condensed" pitchFamily="34" charset="0"/>
                    </a:rPr>
                    <a:t>to</a:t>
                  </a:r>
                  <a:r>
                    <a:rPr lang="en-US" sz="1000" dirty="0">
                      <a:solidFill>
                        <a:schemeClr val="accent6">
                          <a:lumMod val="60000"/>
                          <a:lumOff val="40000"/>
                        </a:schemeClr>
                      </a:solidFill>
                      <a:latin typeface="Bahnschrift Light Condensed" pitchFamily="34" charset="0"/>
                    </a:rPr>
                    <a:t> </a:t>
                  </a:r>
                  <a:r>
                    <a:rPr lang="en-US" sz="1000" b="1" dirty="0">
                      <a:solidFill>
                        <a:schemeClr val="accent2"/>
                      </a:solidFill>
                      <a:latin typeface="Bahnschrift Light Condensed" pitchFamily="34" charset="0"/>
                    </a:rPr>
                    <a:t>$354 </a:t>
                  </a:r>
                  <a:r>
                    <a:rPr lang="en-US" sz="1000" dirty="0">
                      <a:solidFill>
                        <a:schemeClr val="accent6">
                          <a:lumMod val="20000"/>
                          <a:lumOff val="80000"/>
                        </a:schemeClr>
                      </a:solidFill>
                      <a:latin typeface="Bahnschrift Light Condensed" pitchFamily="34" charset="0"/>
                    </a:rPr>
                    <a:t>in the </a:t>
                  </a:r>
                  <a:r>
                    <a:rPr lang="en-US" sz="1000" b="1" dirty="0">
                      <a:solidFill>
                        <a:schemeClr val="accent2"/>
                      </a:solidFill>
                      <a:latin typeface="Bahnschrift Light Condensed" pitchFamily="34" charset="0"/>
                    </a:rPr>
                    <a:t>United States</a:t>
                  </a:r>
                  <a:r>
                    <a:rPr lang="en-US" sz="1000" b="1" dirty="0">
                      <a:solidFill>
                        <a:schemeClr val="accent6">
                          <a:lumMod val="20000"/>
                          <a:lumOff val="80000"/>
                        </a:schemeClr>
                      </a:solidFill>
                      <a:latin typeface="Bahnschrift Light Condensed" pitchFamily="34" charset="0"/>
                    </a:rPr>
                    <a:t> </a:t>
                  </a:r>
                  <a:r>
                    <a:rPr lang="en-US" sz="800" dirty="0">
                      <a:solidFill>
                        <a:schemeClr val="accent6">
                          <a:lumMod val="20000"/>
                          <a:lumOff val="80000"/>
                        </a:schemeClr>
                      </a:solidFill>
                      <a:latin typeface="Bahnschrift Light Condensed" pitchFamily="34" charset="0"/>
                    </a:rPr>
                    <a:t>(</a:t>
                  </a:r>
                  <a:r>
                    <a:rPr lang="en-US" sz="800" dirty="0" err="1">
                      <a:solidFill>
                        <a:schemeClr val="accent6">
                          <a:lumMod val="20000"/>
                          <a:lumOff val="80000"/>
                        </a:schemeClr>
                      </a:solidFill>
                      <a:latin typeface="Bahnschrift Light Condensed" pitchFamily="34" charset="0"/>
                    </a:rPr>
                    <a:t>LeBel</a:t>
                  </a:r>
                  <a:r>
                    <a:rPr lang="en-US" sz="800" dirty="0">
                      <a:solidFill>
                        <a:schemeClr val="accent6">
                          <a:lumMod val="20000"/>
                          <a:lumOff val="80000"/>
                        </a:schemeClr>
                      </a:solidFill>
                      <a:latin typeface="Bahnschrift Light Condensed" pitchFamily="34" charset="0"/>
                    </a:rPr>
                    <a:t> &amp; Goldstein, 2005)</a:t>
                  </a:r>
                  <a:r>
                    <a:rPr lang="en-US" sz="1000" dirty="0">
                      <a:solidFill>
                        <a:schemeClr val="accent6">
                          <a:lumMod val="20000"/>
                          <a:lumOff val="80000"/>
                        </a:schemeClr>
                      </a:solidFill>
                      <a:latin typeface="Bahnschrift Light Condensed" pitchFamily="34" charset="0"/>
                    </a:rPr>
                    <a:t>, which added up to 40% of the total budget of the psychiatric facilities </a:t>
                  </a:r>
                  <a:r>
                    <a:rPr lang="en-US" sz="800" dirty="0">
                      <a:solidFill>
                        <a:schemeClr val="accent6">
                          <a:lumMod val="20000"/>
                          <a:lumOff val="80000"/>
                        </a:schemeClr>
                      </a:solidFill>
                      <a:latin typeface="Bahnschrift Light Condensed" pitchFamily="34" charset="0"/>
                    </a:rPr>
                    <a:t>(</a:t>
                  </a:r>
                  <a:r>
                    <a:rPr lang="en-US" sz="800" dirty="0" err="1">
                      <a:solidFill>
                        <a:schemeClr val="accent6">
                          <a:lumMod val="20000"/>
                          <a:lumOff val="80000"/>
                        </a:schemeClr>
                      </a:solidFill>
                      <a:latin typeface="Bahnschrift Light Condensed" pitchFamily="34" charset="0"/>
                    </a:rPr>
                    <a:t>LeBel</a:t>
                  </a:r>
                  <a:r>
                    <a:rPr lang="en-US" sz="800" dirty="0">
                      <a:solidFill>
                        <a:schemeClr val="accent6">
                          <a:lumMod val="20000"/>
                          <a:lumOff val="80000"/>
                        </a:schemeClr>
                      </a:solidFill>
                      <a:latin typeface="Bahnschrift Light Condensed" pitchFamily="34" charset="0"/>
                    </a:rPr>
                    <a:t> &amp; Goldstein, 2005).</a:t>
                  </a:r>
                  <a:endParaRPr lang="en-US" sz="1000" dirty="0">
                    <a:solidFill>
                      <a:schemeClr val="accent6">
                        <a:lumMod val="20000"/>
                        <a:lumOff val="80000"/>
                      </a:schemeClr>
                    </a:solidFill>
                    <a:latin typeface="Bahnschrift Light Condensed" pitchFamily="34" charset="0"/>
                  </a:endParaRPr>
                </a:p>
                <a:p>
                  <a:pPr marL="171450" indent="-171450" algn="just">
                    <a:buFont typeface="Arial" panose="020B0604020202020204" pitchFamily="34" charset="0"/>
                    <a:buChar char="•"/>
                  </a:pPr>
                  <a:r>
                    <a:rPr lang="en-US" sz="1000" dirty="0">
                      <a:solidFill>
                        <a:schemeClr val="accent6">
                          <a:lumMod val="20000"/>
                          <a:lumOff val="80000"/>
                        </a:schemeClr>
                      </a:solidFill>
                      <a:latin typeface="Bahnschrift Light Condensed" pitchFamily="34" charset="0"/>
                    </a:rPr>
                    <a:t>about</a:t>
                  </a:r>
                  <a:r>
                    <a:rPr lang="en-US" sz="1000" b="1" dirty="0">
                      <a:solidFill>
                        <a:schemeClr val="accent6">
                          <a:lumMod val="20000"/>
                          <a:lumOff val="80000"/>
                        </a:schemeClr>
                      </a:solidFill>
                      <a:effectLst>
                        <a:outerShdw blurRad="38100" dist="38100" dir="2700000" algn="tl">
                          <a:srgbClr val="000000">
                            <a:alpha val="43137"/>
                          </a:srgbClr>
                        </a:outerShdw>
                      </a:effectLst>
                      <a:latin typeface="Bahnschrift Light Condensed" pitchFamily="34" charset="0"/>
                    </a:rPr>
                    <a:t> </a:t>
                  </a:r>
                  <a:r>
                    <a:rPr lang="en-US" sz="1000" b="1" dirty="0">
                      <a:solidFill>
                        <a:schemeClr val="accent2"/>
                      </a:solidFill>
                      <a:effectLst>
                        <a:outerShdw blurRad="38100" dist="38100" dir="2700000" algn="tl">
                          <a:srgbClr val="000000">
                            <a:alpha val="43137"/>
                          </a:srgbClr>
                        </a:outerShdw>
                      </a:effectLst>
                      <a:latin typeface="Bahnschrift Light Condensed" pitchFamily="34" charset="0"/>
                    </a:rPr>
                    <a:t>£145 </a:t>
                  </a:r>
                  <a:r>
                    <a:rPr lang="en-US" sz="1000" dirty="0">
                      <a:solidFill>
                        <a:schemeClr val="accent6">
                          <a:lumMod val="20000"/>
                          <a:lumOff val="80000"/>
                        </a:schemeClr>
                      </a:solidFill>
                      <a:latin typeface="Bahnschrift Light Condensed" pitchFamily="34" charset="0"/>
                    </a:rPr>
                    <a:t>in the </a:t>
                  </a:r>
                  <a:r>
                    <a:rPr lang="en-US" sz="1000" b="1" dirty="0">
                      <a:solidFill>
                        <a:schemeClr val="accent2"/>
                      </a:solidFill>
                      <a:effectLst>
                        <a:outerShdw blurRad="38100" dist="38100" dir="2700000" algn="tl">
                          <a:srgbClr val="000000">
                            <a:alpha val="43137"/>
                          </a:srgbClr>
                        </a:outerShdw>
                      </a:effectLst>
                      <a:latin typeface="Bahnschrift Light Condensed" pitchFamily="34" charset="0"/>
                    </a:rPr>
                    <a:t>United Kingdom</a:t>
                  </a:r>
                  <a:r>
                    <a:rPr lang="en-US" sz="1000" b="1" dirty="0">
                      <a:solidFill>
                        <a:schemeClr val="accent6">
                          <a:lumMod val="20000"/>
                          <a:lumOff val="80000"/>
                        </a:schemeClr>
                      </a:solidFill>
                      <a:latin typeface="Bahnschrift Light Condensed" pitchFamily="34" charset="0"/>
                    </a:rPr>
                    <a:t> </a:t>
                  </a:r>
                  <a:r>
                    <a:rPr lang="en-US" sz="800" dirty="0">
                      <a:solidFill>
                        <a:schemeClr val="accent6">
                          <a:lumMod val="20000"/>
                          <a:lumOff val="80000"/>
                        </a:schemeClr>
                      </a:solidFill>
                      <a:latin typeface="Bahnschrift Light Condensed" pitchFamily="34" charset="0"/>
                    </a:rPr>
                    <a:t>(Flood et al, 2008).</a:t>
                  </a:r>
                  <a:endParaRPr lang="en-US" sz="1000" dirty="0">
                    <a:solidFill>
                      <a:schemeClr val="accent6">
                        <a:lumMod val="20000"/>
                        <a:lumOff val="80000"/>
                      </a:schemeClr>
                    </a:solidFill>
                    <a:latin typeface="Bahnschrift Light Condensed" pitchFamily="34" charset="0"/>
                  </a:endParaRPr>
                </a:p>
                <a:p>
                  <a:pPr marL="171450" indent="-171450" algn="just">
                    <a:buFont typeface="Arial" panose="020B0604020202020204" pitchFamily="34" charset="0"/>
                    <a:buChar char="•"/>
                  </a:pPr>
                  <a:r>
                    <a:rPr lang="en-US" sz="1000" dirty="0">
                      <a:solidFill>
                        <a:schemeClr val="accent6">
                          <a:lumMod val="20000"/>
                          <a:lumOff val="80000"/>
                        </a:schemeClr>
                      </a:solidFill>
                      <a:latin typeface="Bahnschrift Light Condensed" pitchFamily="34" charset="0"/>
                    </a:rPr>
                    <a:t>and about </a:t>
                  </a:r>
                  <a:r>
                    <a:rPr lang="en-US" sz="1000" b="1" dirty="0">
                      <a:solidFill>
                        <a:schemeClr val="accent2"/>
                      </a:solidFill>
                      <a:effectLst>
                        <a:outerShdw blurRad="38100" dist="38100" dir="2700000" algn="tl">
                          <a:srgbClr val="000000">
                            <a:alpha val="43137"/>
                          </a:srgbClr>
                        </a:outerShdw>
                      </a:effectLst>
                      <a:latin typeface="Bahnschrift Light Condensed" pitchFamily="34" charset="0"/>
                    </a:rPr>
                    <a:t>AUD $223 </a:t>
                  </a:r>
                  <a:r>
                    <a:rPr lang="en-US" sz="1000" dirty="0">
                      <a:solidFill>
                        <a:schemeClr val="accent6">
                          <a:lumMod val="20000"/>
                          <a:lumOff val="80000"/>
                        </a:schemeClr>
                      </a:solidFill>
                      <a:latin typeface="Bahnschrift Light Condensed" pitchFamily="34" charset="0"/>
                    </a:rPr>
                    <a:t>in</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 </a:t>
                  </a:r>
                  <a:r>
                    <a:rPr lang="en-US" sz="1000" b="1" dirty="0">
                      <a:solidFill>
                        <a:schemeClr val="accent2"/>
                      </a:solidFill>
                      <a:effectLst>
                        <a:outerShdw blurRad="38100" dist="38100" dir="2700000" algn="tl">
                          <a:srgbClr val="000000">
                            <a:alpha val="43137"/>
                          </a:srgbClr>
                        </a:outerShdw>
                      </a:effectLst>
                      <a:latin typeface="Bahnschrift Light Condensed" pitchFamily="34" charset="0"/>
                    </a:rPr>
                    <a:t>Australia</a:t>
                  </a:r>
                  <a:r>
                    <a:rPr lang="en-US" sz="1000" dirty="0">
                      <a:solidFill>
                        <a:schemeClr val="accent6">
                          <a:lumMod val="20000"/>
                          <a:lumOff val="80000"/>
                        </a:schemeClr>
                      </a:solidFill>
                      <a:latin typeface="Bahnschrift Light Condensed" pitchFamily="34" charset="0"/>
                    </a:rPr>
                    <a:t> </a:t>
                  </a:r>
                  <a:r>
                    <a:rPr lang="en-US" sz="800" dirty="0">
                      <a:solidFill>
                        <a:schemeClr val="accent6">
                          <a:lumMod val="20000"/>
                          <a:lumOff val="80000"/>
                        </a:schemeClr>
                      </a:solidFill>
                      <a:latin typeface="Bahnschrift Light Condensed" pitchFamily="34" charset="0"/>
                    </a:rPr>
                    <a:t>(Chan et al. 2012).</a:t>
                  </a:r>
                  <a:endParaRPr lang="en-US" sz="1000" dirty="0">
                    <a:solidFill>
                      <a:schemeClr val="accent6">
                        <a:lumMod val="20000"/>
                        <a:lumOff val="80000"/>
                      </a:schemeClr>
                    </a:solidFill>
                    <a:latin typeface="Bahnschrift Light Condensed" pitchFamily="34" charset="0"/>
                  </a:endParaRPr>
                </a:p>
                <a:p>
                  <a:pPr algn="just"/>
                  <a:endParaRPr lang="en-US" sz="1000" dirty="0">
                    <a:solidFill>
                      <a:schemeClr val="accent6">
                        <a:lumMod val="20000"/>
                        <a:lumOff val="80000"/>
                      </a:schemeClr>
                    </a:solidFill>
                    <a:latin typeface="Bahnschrift Light Condensed" pitchFamily="34" charset="0"/>
                  </a:endParaRPr>
                </a:p>
                <a:p>
                  <a:pPr algn="just"/>
                  <a:r>
                    <a:rPr lang="en-US" sz="1000" dirty="0" err="1">
                      <a:solidFill>
                        <a:schemeClr val="accent6">
                          <a:lumMod val="20000"/>
                          <a:lumOff val="80000"/>
                        </a:schemeClr>
                      </a:solidFill>
                      <a:latin typeface="Bahnschrift Light Condensed" pitchFamily="34" charset="0"/>
                    </a:rPr>
                    <a:t>Alevizopoulos</a:t>
                  </a:r>
                  <a:r>
                    <a:rPr lang="en-US" sz="1000" dirty="0">
                      <a:solidFill>
                        <a:schemeClr val="accent6">
                          <a:lumMod val="20000"/>
                          <a:lumOff val="80000"/>
                        </a:schemeClr>
                      </a:solidFill>
                      <a:latin typeface="Bahnschrift Light Condensed" pitchFamily="34" charset="0"/>
                    </a:rPr>
                    <a:t> et al, in 2017, offered data on the economic costs of involuntary hospitalization in greek psychiatric healthcare facilities. Particularly, in the, they found that the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mean hourly cost </a:t>
                  </a:r>
                  <a:r>
                    <a:rPr lang="en-US" sz="1000" dirty="0">
                      <a:solidFill>
                        <a:schemeClr val="accent6">
                          <a:lumMod val="20000"/>
                          <a:lumOff val="80000"/>
                        </a:schemeClr>
                      </a:solidFill>
                      <a:latin typeface="Bahnschrift Light Condensed" pitchFamily="34" charset="0"/>
                    </a:rPr>
                    <a:t>of containment interventions was </a:t>
                  </a:r>
                </a:p>
                <a:p>
                  <a:pPr marL="171450" indent="-171450" algn="just">
                    <a:buFont typeface="Arial" panose="020B0604020202020204" pitchFamily="34" charset="0"/>
                    <a:buChar char="•"/>
                  </a:pPr>
                  <a:r>
                    <a:rPr lang="en-US" sz="1000" dirty="0">
                      <a:solidFill>
                        <a:schemeClr val="accent6">
                          <a:lumMod val="20000"/>
                          <a:lumOff val="80000"/>
                        </a:schemeClr>
                      </a:solidFill>
                      <a:latin typeface="Bahnschrift Light Condensed" pitchFamily="34" charset="0"/>
                    </a:rPr>
                    <a:t>about </a:t>
                  </a:r>
                  <a:r>
                    <a:rPr lang="el-GR" sz="1000" b="1" dirty="0">
                      <a:solidFill>
                        <a:schemeClr val="accent2"/>
                      </a:solidFill>
                      <a:effectLst>
                        <a:outerShdw blurRad="38100" dist="38100" dir="2700000" algn="tl">
                          <a:srgbClr val="000000">
                            <a:alpha val="43137"/>
                          </a:srgbClr>
                        </a:outerShdw>
                      </a:effectLst>
                      <a:latin typeface="Bahnschrift Light Condensed" pitchFamily="34" charset="0"/>
                    </a:rPr>
                    <a:t>€57,28</a:t>
                  </a:r>
                  <a:r>
                    <a:rPr lang="en-US" sz="1000" b="1" dirty="0">
                      <a:solidFill>
                        <a:schemeClr val="accent2"/>
                      </a:solidFill>
                      <a:effectLst>
                        <a:outerShdw blurRad="38100" dist="38100" dir="2700000" algn="tl">
                          <a:srgbClr val="000000">
                            <a:alpha val="43137"/>
                          </a:srgbClr>
                        </a:outerShdw>
                      </a:effectLst>
                      <a:latin typeface="Bahnschrift Light Condensed" pitchFamily="34" charset="0"/>
                    </a:rPr>
                    <a:t> </a:t>
                  </a:r>
                  <a:r>
                    <a:rPr lang="en-US" sz="1000" dirty="0">
                      <a:solidFill>
                        <a:schemeClr val="accent6">
                          <a:lumMod val="20000"/>
                          <a:lumOff val="80000"/>
                        </a:schemeClr>
                      </a:solidFill>
                      <a:latin typeface="Bahnschrift Light Condensed" pitchFamily="34" charset="0"/>
                    </a:rPr>
                    <a:t>in the </a:t>
                  </a:r>
                  <a:r>
                    <a:rPr lang="en-US" sz="1000" dirty="0">
                      <a:solidFill>
                        <a:schemeClr val="accent2"/>
                      </a:solidFill>
                      <a:latin typeface="Bahnschrift Light Condensed" pitchFamily="34" charset="0"/>
                    </a:rPr>
                    <a:t>Emergency Department </a:t>
                  </a:r>
                  <a:r>
                    <a:rPr lang="en-US" sz="1000" dirty="0">
                      <a:solidFill>
                        <a:schemeClr val="accent6">
                          <a:lumMod val="20000"/>
                          <a:lumOff val="80000"/>
                        </a:schemeClr>
                      </a:solidFill>
                      <a:latin typeface="Bahnschrift Light Condensed" pitchFamily="34" charset="0"/>
                    </a:rPr>
                    <a:t>of the </a:t>
                  </a:r>
                  <a:r>
                    <a:rPr lang="en-US" sz="1000" dirty="0">
                      <a:solidFill>
                        <a:schemeClr val="accent1">
                          <a:lumMod val="60000"/>
                          <a:lumOff val="40000"/>
                        </a:schemeClr>
                      </a:solidFill>
                      <a:latin typeface="Bahnschrift Light Condensed" pitchFamily="34" charset="0"/>
                    </a:rPr>
                    <a:t>Psychiatric Hospital of Athens</a:t>
                  </a:r>
                  <a:r>
                    <a:rPr lang="en-US" sz="1000" dirty="0">
                      <a:solidFill>
                        <a:schemeClr val="accent6">
                          <a:lumMod val="20000"/>
                          <a:lumOff val="80000"/>
                        </a:schemeClr>
                      </a:solidFill>
                      <a:latin typeface="Bahnschrift Light Condensed" pitchFamily="34" charset="0"/>
                    </a:rPr>
                    <a:t> </a:t>
                  </a:r>
                  <a:r>
                    <a:rPr lang="en-US" sz="800" dirty="0">
                      <a:solidFill>
                        <a:schemeClr val="accent6">
                          <a:lumMod val="20000"/>
                          <a:lumOff val="80000"/>
                        </a:schemeClr>
                      </a:solidFill>
                      <a:latin typeface="Bahnschrift Light Condensed" pitchFamily="34" charset="0"/>
                    </a:rPr>
                    <a:t>(</a:t>
                  </a:r>
                  <a:r>
                    <a:rPr lang="en-US" sz="800" dirty="0" err="1">
                      <a:solidFill>
                        <a:schemeClr val="accent6">
                          <a:lumMod val="20000"/>
                          <a:lumOff val="80000"/>
                        </a:schemeClr>
                      </a:solidFill>
                      <a:latin typeface="Bahnschrift Light Condensed" pitchFamily="34" charset="0"/>
                    </a:rPr>
                    <a:t>Alevizopoulos</a:t>
                  </a:r>
                  <a:r>
                    <a:rPr lang="en-US" sz="800" dirty="0">
                      <a:solidFill>
                        <a:schemeClr val="accent6">
                          <a:lumMod val="20000"/>
                          <a:lumOff val="80000"/>
                        </a:schemeClr>
                      </a:solidFill>
                      <a:latin typeface="Bahnschrift Light Condensed" pitchFamily="34" charset="0"/>
                    </a:rPr>
                    <a:t> et al, 2017)</a:t>
                  </a:r>
                  <a:r>
                    <a:rPr lang="en-US" sz="1000" dirty="0">
                      <a:solidFill>
                        <a:schemeClr val="accent6">
                          <a:lumMod val="20000"/>
                          <a:lumOff val="80000"/>
                        </a:schemeClr>
                      </a:solidFill>
                      <a:latin typeface="Bahnschrift Light Condensed" pitchFamily="34" charset="0"/>
                    </a:rPr>
                    <a:t>, which added up to a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yearly</a:t>
                  </a:r>
                  <a:r>
                    <a:rPr lang="en-US" sz="1000" dirty="0">
                      <a:solidFill>
                        <a:schemeClr val="accent6">
                          <a:lumMod val="20000"/>
                          <a:lumOff val="80000"/>
                        </a:schemeClr>
                      </a:solidFill>
                      <a:latin typeface="Bahnschrift Light Condensed" pitchFamily="34" charset="0"/>
                    </a:rPr>
                    <a:t> </a:t>
                  </a:r>
                  <a:r>
                    <a:rPr lang="en-US" sz="1000" b="1" dirty="0">
                      <a:solidFill>
                        <a:schemeClr val="accent2"/>
                      </a:solidFill>
                      <a:effectLst>
                        <a:outerShdw blurRad="38100" dist="38100" dir="2700000" algn="tl">
                          <a:srgbClr val="000000">
                            <a:alpha val="43137"/>
                          </a:srgbClr>
                        </a:outerShdw>
                      </a:effectLst>
                      <a:latin typeface="Bahnschrift Light Condensed" pitchFamily="34" charset="0"/>
                    </a:rPr>
                    <a:t>€11.914,24</a:t>
                  </a:r>
                  <a:r>
                    <a:rPr lang="en-US" sz="1000" dirty="0">
                      <a:solidFill>
                        <a:schemeClr val="accent6">
                          <a:lumMod val="20000"/>
                          <a:lumOff val="80000"/>
                        </a:schemeClr>
                      </a:solidFill>
                      <a:latin typeface="Bahnschrift Light Condensed" pitchFamily="34" charset="0"/>
                    </a:rPr>
                    <a:t>, of the total budget of the psychiatric facility.</a:t>
                  </a:r>
                </a:p>
              </p:txBody>
            </p:sp>
            <p:sp>
              <p:nvSpPr>
                <p:cNvPr id="11265" name="Rectangle 1"/>
                <p:cNvSpPr>
                  <a:spLocks noChangeArrowheads="1"/>
                </p:cNvSpPr>
                <p:nvPr/>
              </p:nvSpPr>
              <p:spPr bwMode="auto">
                <a:xfrm>
                  <a:off x="36000" y="35999"/>
                  <a:ext cx="2376264" cy="1856992"/>
                </a:xfrm>
                <a:prstGeom prst="rect">
                  <a:avLst/>
                </a:prstGeom>
                <a:grp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en-US" sz="1400" b="0" i="0" u="none" strike="noStrike" normalizeH="0" baseline="0" dirty="0">
                      <a:ln>
                        <a:noFill/>
                      </a:ln>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ea typeface="Arial" pitchFamily="34" charset="0"/>
                      <a:cs typeface="Arial" pitchFamily="34" charset="0"/>
                    </a:rPr>
                    <a:t>THE </a:t>
                  </a:r>
                  <a:r>
                    <a:rPr kumimoji="0" lang="en-US" sz="3200" b="0" i="0" u="none" strike="noStrike" normalizeH="0" baseline="0" dirty="0">
                      <a:ln>
                        <a:noFill/>
                      </a:ln>
                      <a:solidFill>
                        <a:schemeClr val="accent2"/>
                      </a:solidFill>
                      <a:effectLst>
                        <a:outerShdw blurRad="38100" dist="38100" dir="2700000" algn="tl">
                          <a:srgbClr val="000000">
                            <a:alpha val="43137"/>
                          </a:srgbClr>
                        </a:outerShdw>
                      </a:effectLst>
                      <a:latin typeface="Bahnschrift SemiBold Condensed" pitchFamily="34" charset="0"/>
                      <a:ea typeface="Arial" pitchFamily="34" charset="0"/>
                      <a:cs typeface="Arial" pitchFamily="34" charset="0"/>
                    </a:rPr>
                    <a:t>PRICE</a:t>
                  </a:r>
                  <a:r>
                    <a:rPr kumimoji="0" lang="en-US" sz="1400" b="0" i="0" u="none" strike="noStrike" normalizeH="0" baseline="0" dirty="0">
                      <a:ln>
                        <a:noFill/>
                      </a:ln>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ea typeface="Arial" pitchFamily="34" charset="0"/>
                      <a:cs typeface="Arial" pitchFamily="34" charset="0"/>
                    </a:rPr>
                    <a:t> OF </a:t>
                  </a:r>
                  <a:r>
                    <a:rPr kumimoji="0" lang="en-US" sz="3200" b="0" i="0" u="none" strike="noStrike" normalizeH="0" baseline="0" dirty="0">
                      <a:ln>
                        <a:noFill/>
                      </a:ln>
                      <a:solidFill>
                        <a:schemeClr val="accent2"/>
                      </a:solidFill>
                      <a:effectLst>
                        <a:outerShdw blurRad="38100" dist="38100" dir="2700000" algn="tl">
                          <a:srgbClr val="000000">
                            <a:alpha val="43137"/>
                          </a:srgbClr>
                        </a:outerShdw>
                      </a:effectLst>
                      <a:latin typeface="Bahnschrift SemiBold Condensed" pitchFamily="34" charset="0"/>
                      <a:ea typeface="Arial" pitchFamily="34" charset="0"/>
                      <a:cs typeface="Arial" pitchFamily="34" charset="0"/>
                    </a:rPr>
                    <a:t>SAFETY</a:t>
                  </a:r>
                  <a:r>
                    <a:rPr lang="en-US" sz="14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p>
                <a:p>
                  <a:pPr marL="0" marR="0" lvl="0" indent="0" algn="just" defTabSz="914400" rtl="0" eaLnBrk="1" fontAlgn="base" latinLnBrk="0" hangingPunct="1">
                    <a:lnSpc>
                      <a:spcPct val="100000"/>
                    </a:lnSpc>
                    <a:spcBef>
                      <a:spcPct val="0"/>
                    </a:spcBef>
                    <a:spcAft>
                      <a:spcPts val="600"/>
                    </a:spcAft>
                    <a:buClrTx/>
                    <a:buSzTx/>
                    <a:buFontTx/>
                    <a:buNone/>
                    <a:tabLst/>
                  </a:pPr>
                  <a:r>
                    <a:rPr kumimoji="0" lang="en-US" sz="1600" b="0" i="0" u="none" strike="noStrike" normalizeH="0" baseline="0" dirty="0">
                      <a:ln>
                        <a:noFill/>
                      </a:ln>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ea typeface="Arial" pitchFamily="34" charset="0"/>
                      <a:cs typeface="Arial" pitchFamily="34" charset="0"/>
                    </a:rPr>
                    <a:t>EVALUATING</a:t>
                  </a:r>
                  <a:r>
                    <a:rPr kumimoji="0" lang="en-US" sz="1050" b="0" i="0" u="none" strike="noStrike" normalizeH="0" baseline="0" dirty="0">
                      <a:ln>
                        <a:noFill/>
                      </a:ln>
                      <a:solidFill>
                        <a:schemeClr val="accent2"/>
                      </a:solidFill>
                      <a:effectLst>
                        <a:outerShdw blurRad="38100" dist="38100" dir="2700000" algn="tl">
                          <a:srgbClr val="000000">
                            <a:alpha val="43137"/>
                          </a:srgbClr>
                        </a:outerShdw>
                      </a:effectLst>
                      <a:latin typeface="Bahnschrift SemiBold Condensed" pitchFamily="34" charset="0"/>
                      <a:ea typeface="Arial" pitchFamily="34" charset="0"/>
                      <a:cs typeface="Arial" pitchFamily="34" charset="0"/>
                    </a:rPr>
                    <a:t>THE</a:t>
                  </a:r>
                  <a:r>
                    <a:rPr lang="en-US" sz="16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COST</a:t>
                  </a:r>
                  <a:r>
                    <a:rPr lang="en-US" sz="1000" dirty="0">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OF</a:t>
                  </a:r>
                  <a:r>
                    <a:rPr lang="en-US" sz="16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RESTRICTIVE</a:t>
                  </a:r>
                  <a:r>
                    <a:rPr lang="en-US" sz="1200" dirty="0">
                      <a:solidFill>
                        <a:schemeClr val="accent6">
                          <a:lumMod val="60000"/>
                          <a:lumOff val="4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lang="en-US" sz="16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INTERVENTIONS</a:t>
                  </a:r>
                  <a:r>
                    <a:rPr lang="en-US" sz="1000" dirty="0">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IN</a:t>
                  </a:r>
                  <a:r>
                    <a:rPr lang="en-US" sz="16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PSYCHIATRIC</a:t>
                  </a:r>
                  <a:r>
                    <a:rPr lang="en-US" sz="10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lang="en-US" sz="12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CARE</a:t>
                  </a:r>
                </a:p>
                <a:p>
                  <a:pPr marL="0" marR="0" lvl="0" indent="0" algn="just" defTabSz="914400" rtl="0" eaLnBrk="1" fontAlgn="base" latinLnBrk="0" hangingPunct="1">
                    <a:lnSpc>
                      <a:spcPct val="100000"/>
                    </a:lnSpc>
                    <a:spcBef>
                      <a:spcPct val="0"/>
                    </a:spcBef>
                    <a:spcAft>
                      <a:spcPts val="600"/>
                    </a:spcAft>
                    <a:buClrTx/>
                    <a:buSzTx/>
                    <a:buFontTx/>
                    <a:buNone/>
                    <a:tabLst/>
                  </a:pPr>
                  <a:r>
                    <a:rPr lang="en-US" sz="10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A COMPREHENSIVE</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lang="en-US" sz="1000" dirty="0">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LITERATURE REVIEW </a:t>
                  </a:r>
                  <a:r>
                    <a:rPr lang="en-US" sz="10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WITH</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lang="en-US" sz="10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INSIGHTS</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lang="en-US" sz="10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FROM</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lang="en-US" sz="1000" dirty="0">
                      <a:solidFill>
                        <a:schemeClr val="accent1">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HELLENIC</a:t>
                  </a:r>
                  <a:r>
                    <a:rPr lang="en-US" sz="1000" dirty="0">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 </a:t>
                  </a:r>
                  <a:r>
                    <a:rPr lang="en-US" sz="10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PSYCHIATRIC FACILITIES.</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500" b="0" i="0" u="sng"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900" b="0" i="0" u="sng"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Angos P</a:t>
                  </a:r>
                  <a:r>
                    <a:rPr kumimoji="0" lang="en-US" sz="9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kumimoji="0" lang="en-US" sz="900" b="0" i="0" u="none" strike="noStrike" normalizeH="0" baseline="0" dirty="0" err="1">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Porfyri</a:t>
                  </a:r>
                  <a:r>
                    <a:rPr kumimoji="0" lang="en-US" sz="9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G, </a:t>
                  </a:r>
                  <a:r>
                    <a:rPr kumimoji="0" lang="en-US" sz="900" b="0" i="0" u="none" strike="noStrike" normalizeH="0" baseline="0" dirty="0" err="1">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Karakasi</a:t>
                  </a:r>
                  <a:r>
                    <a:rPr kumimoji="0" lang="en-US" sz="9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M, </a:t>
                  </a:r>
                  <a:r>
                    <a:rPr kumimoji="0" lang="en-US" sz="900" b="0" i="0" u="none" strike="noStrike" normalizeH="0" baseline="0" dirty="0" err="1">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Markopoulou</a:t>
                  </a:r>
                  <a:r>
                    <a:rPr kumimoji="0" lang="en-US" sz="9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M, </a:t>
                  </a:r>
                  <a:r>
                    <a:rPr kumimoji="0" lang="en-US" sz="900" b="0" i="0" u="none" strike="noStrike" normalizeH="0" baseline="0" dirty="0" err="1">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Vlachaki</a:t>
                  </a:r>
                  <a:r>
                    <a:rPr kumimoji="0" lang="en-US" sz="9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A</a:t>
                  </a:r>
                </a:p>
                <a:p>
                  <a:pPr marL="0" marR="0" lvl="0" indent="0" defTabSz="914400" rtl="0" eaLnBrk="1" fontAlgn="base" latinLnBrk="0" hangingPunct="1">
                    <a:lnSpc>
                      <a:spcPct val="100000"/>
                    </a:lnSpc>
                    <a:spcBef>
                      <a:spcPct val="0"/>
                    </a:spcBef>
                    <a:spcAft>
                      <a:spcPct val="0"/>
                    </a:spcAft>
                    <a:buClrTx/>
                    <a:buSzTx/>
                    <a:buFontTx/>
                    <a:buNone/>
                    <a:tabLst/>
                  </a:pPr>
                  <a:endParaRPr lang="en-US" sz="900" dirty="0">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endParaRPr>
                </a:p>
                <a:p>
                  <a:pPr lvl="0" algn="just" fontAlgn="base">
                    <a:spcBef>
                      <a:spcPct val="0"/>
                    </a:spcBef>
                    <a:spcAft>
                      <a:spcPct val="0"/>
                    </a:spcAft>
                  </a:pPr>
                  <a:endParaRPr lang="en-US" sz="800" dirty="0">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endParaRPr>
                </a:p>
                <a:p>
                  <a:pPr lvl="0" algn="just" fontAlgn="base">
                    <a:spcBef>
                      <a:spcPct val="0"/>
                    </a:spcBef>
                    <a:spcAft>
                      <a:spcPct val="0"/>
                    </a:spcAft>
                  </a:pPr>
                  <a:endParaRPr lang="en-US" sz="800" dirty="0">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endParaRPr>
                </a:p>
                <a:p>
                  <a:pPr lvl="0" algn="just" fontAlgn="base">
                    <a:spcBef>
                      <a:spcPct val="0"/>
                    </a:spcBef>
                    <a:spcAft>
                      <a:spcPct val="0"/>
                    </a:spcAft>
                  </a:pPr>
                  <a:r>
                    <a:rPr kumimoji="0" lang="en-US" sz="800" b="0" i="0" u="none" strike="noStrike" normalizeH="0" baseline="0" dirty="0">
                      <a:ln>
                        <a:noFill/>
                      </a:ln>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E.:</a:t>
                  </a:r>
                  <a:r>
                    <a:rPr kumimoji="0" lang="en-US" sz="8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angos.dr@gmail.com</a:t>
                  </a:r>
                </a:p>
                <a:p>
                  <a:pPr lvl="0" algn="just" fontAlgn="base">
                    <a:spcBef>
                      <a:spcPct val="0"/>
                    </a:spcBef>
                    <a:spcAft>
                      <a:spcPct val="0"/>
                    </a:spcAft>
                  </a:pPr>
                  <a:r>
                    <a:rPr lang="en-US" sz="800" dirty="0">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T.:</a:t>
                  </a:r>
                  <a:r>
                    <a:rPr lang="en-US" sz="800" dirty="0">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+30 6975712041</a:t>
                  </a:r>
                  <a:endParaRPr kumimoji="0" lang="en-US" sz="8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endParaRPr>
                </a:p>
              </p:txBody>
            </p:sp>
            <p:sp>
              <p:nvSpPr>
                <p:cNvPr id="9" name="8 - Ορθογώνιο"/>
                <p:cNvSpPr/>
                <p:nvPr/>
              </p:nvSpPr>
              <p:spPr>
                <a:xfrm>
                  <a:off x="2447999" y="36000"/>
                  <a:ext cx="6669505" cy="707886"/>
                </a:xfrm>
                <a:prstGeom prst="rect">
                  <a:avLst/>
                </a:prstGeom>
                <a:grpFill/>
                <a:ln>
                  <a:noFill/>
                </a:ln>
              </p:spPr>
              <p:txBody>
                <a:bodyPr wrap="square">
                  <a:spAutoFit/>
                </a:bodyPr>
                <a:lstStyle/>
                <a:p>
                  <a:pPr algn="just"/>
                  <a:r>
                    <a:rPr lang="en-US" sz="1000" b="1" dirty="0">
                      <a:solidFill>
                        <a:schemeClr val="accent2"/>
                      </a:solidFill>
                      <a:effectLst>
                        <a:outerShdw blurRad="38100" dist="38100" dir="2700000" algn="tl">
                          <a:srgbClr val="000000">
                            <a:alpha val="43137"/>
                          </a:srgbClr>
                        </a:outerShdw>
                      </a:effectLst>
                      <a:latin typeface="Bahnschrift SemiBold Condensed" pitchFamily="34" charset="0"/>
                    </a:rPr>
                    <a:t>BACKGROUND</a:t>
                  </a:r>
                  <a:r>
                    <a:rPr lang="en-US" sz="1000" dirty="0">
                      <a:solidFill>
                        <a:schemeClr val="accent6">
                          <a:lumMod val="40000"/>
                          <a:lumOff val="60000"/>
                        </a:schemeClr>
                      </a:solidFill>
                      <a:latin typeface="Bahnschrift Light Condensed" pitchFamily="34" charset="0"/>
                    </a:rPr>
                    <a:t>: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Involuntary hospitalization </a:t>
                  </a:r>
                  <a:r>
                    <a:rPr lang="en-US" sz="1000" dirty="0">
                      <a:solidFill>
                        <a:schemeClr val="accent6">
                          <a:lumMod val="20000"/>
                          <a:lumOff val="80000"/>
                        </a:schemeClr>
                      </a:solidFill>
                      <a:latin typeface="Bahnschrift Light Condensed" pitchFamily="34" charset="0"/>
                    </a:rPr>
                    <a:t>presents significant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economic implications </a:t>
                  </a:r>
                  <a:r>
                    <a:rPr lang="en-US" sz="1000" dirty="0">
                      <a:solidFill>
                        <a:schemeClr val="accent6">
                          <a:lumMod val="20000"/>
                          <a:lumOff val="80000"/>
                        </a:schemeClr>
                      </a:solidFill>
                      <a:latin typeface="Bahnschrift Light Condensed" pitchFamily="34" charset="0"/>
                    </a:rPr>
                    <a:t>for healthcare systems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globally</a:t>
                  </a:r>
                  <a:r>
                    <a:rPr lang="en-US" sz="1000" dirty="0">
                      <a:solidFill>
                        <a:schemeClr val="accent6">
                          <a:lumMod val="20000"/>
                          <a:lumOff val="80000"/>
                        </a:schemeClr>
                      </a:solidFill>
                      <a:latin typeface="Bahnschrift Light Condensed" pitchFamily="34" charset="0"/>
                    </a:rPr>
                    <a:t>. Despite its importance, there is a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paucity </a:t>
                  </a:r>
                  <a:r>
                    <a:rPr lang="en-US" sz="1000" dirty="0">
                      <a:solidFill>
                        <a:schemeClr val="accent6">
                          <a:lumMod val="20000"/>
                          <a:lumOff val="80000"/>
                        </a:schemeClr>
                      </a:solidFill>
                      <a:effectLst>
                        <a:outerShdw blurRad="38100" dist="38100" dir="2700000" algn="tl">
                          <a:srgbClr val="000000">
                            <a:alpha val="43137"/>
                          </a:srgbClr>
                        </a:outerShdw>
                      </a:effectLst>
                      <a:latin typeface="Bahnschrift Light Condensed" pitchFamily="34" charset="0"/>
                    </a:rPr>
                    <a:t>of</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 comprehensive data </a:t>
                  </a:r>
                  <a:r>
                    <a:rPr lang="en-US" sz="1000" dirty="0">
                      <a:solidFill>
                        <a:schemeClr val="accent6">
                          <a:lumMod val="20000"/>
                          <a:lumOff val="80000"/>
                        </a:schemeClr>
                      </a:solidFill>
                      <a:latin typeface="Bahnschrift Light Condensed" pitchFamily="34" charset="0"/>
                    </a:rPr>
                    <a:t>in the literature regarding the economic impact of containment interventions during involuntary hospitalization. Few studies have systematically investigated this aspect of psychiatric care, indicating a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gap</a:t>
                  </a:r>
                  <a:r>
                    <a:rPr lang="en-US" sz="1000" dirty="0">
                      <a:solidFill>
                        <a:schemeClr val="accent6">
                          <a:lumMod val="20000"/>
                          <a:lumOff val="80000"/>
                        </a:schemeClr>
                      </a:solidFill>
                      <a:effectLst>
                        <a:outerShdw blurRad="38100" dist="38100" dir="2700000" algn="tl">
                          <a:srgbClr val="000000">
                            <a:alpha val="43137"/>
                          </a:srgbClr>
                        </a:outerShdw>
                      </a:effectLst>
                      <a:latin typeface="Bahnschrift Light Condensed" pitchFamily="34" charset="0"/>
                    </a:rPr>
                    <a:t> in current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research efforts</a:t>
                  </a:r>
                  <a:r>
                    <a:rPr lang="en-US" sz="1000" dirty="0">
                      <a:solidFill>
                        <a:schemeClr val="accent6">
                          <a:lumMod val="20000"/>
                          <a:lumOff val="80000"/>
                        </a:schemeClr>
                      </a:solidFill>
                      <a:latin typeface="Bahnschrift Light Condensed" pitchFamily="34" charset="0"/>
                    </a:rPr>
                    <a:t>. Thus, while the necessity of addressing the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economic burdens </a:t>
                  </a:r>
                  <a:r>
                    <a:rPr lang="en-US" sz="1000" dirty="0">
                      <a:solidFill>
                        <a:schemeClr val="accent6">
                          <a:lumMod val="20000"/>
                          <a:lumOff val="80000"/>
                        </a:schemeClr>
                      </a:solidFill>
                      <a:latin typeface="Bahnschrift Light Condensed" pitchFamily="34" charset="0"/>
                    </a:rPr>
                    <a:t>associated with involuntary hospitalization is evident,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scientific inquiry into this area remains </a:t>
                  </a:r>
                  <a:r>
                    <a:rPr lang="en-US" sz="1000" dirty="0">
                      <a:solidFill>
                        <a:schemeClr val="accent2"/>
                      </a:solidFill>
                      <a:effectLst>
                        <a:outerShdw blurRad="38100" dist="38100" dir="2700000" algn="tl">
                          <a:srgbClr val="000000">
                            <a:alpha val="43137"/>
                          </a:srgbClr>
                        </a:outerShdw>
                      </a:effectLst>
                      <a:latin typeface="Bahnschrift Light Condensed" pitchFamily="34" charset="0"/>
                    </a:rPr>
                    <a:t>limited</a:t>
                  </a:r>
                  <a:r>
                    <a:rPr lang="en-US" sz="1000" dirty="0">
                      <a:solidFill>
                        <a:schemeClr val="accent6">
                          <a:lumMod val="20000"/>
                          <a:lumOff val="80000"/>
                        </a:schemeClr>
                      </a:solidFill>
                      <a:latin typeface="Bahnschrift Light Condensed" pitchFamily="34" charset="0"/>
                    </a:rPr>
                    <a:t>.</a:t>
                  </a:r>
                </a:p>
              </p:txBody>
            </p:sp>
            <p:sp>
              <p:nvSpPr>
                <p:cNvPr id="10" name="9 - Ορθογώνιο"/>
                <p:cNvSpPr/>
                <p:nvPr/>
              </p:nvSpPr>
              <p:spPr>
                <a:xfrm>
                  <a:off x="36000" y="2661760"/>
                  <a:ext cx="2376264" cy="1910238"/>
                </a:xfrm>
                <a:prstGeom prst="rect">
                  <a:avLst/>
                </a:prstGeom>
                <a:grpFill/>
                <a:ln>
                  <a:noFill/>
                </a:ln>
              </p:spPr>
              <p:txBody>
                <a:bodyPr wrap="square">
                  <a:noAutofit/>
                </a:bodyPr>
                <a:lstStyle/>
                <a:p>
                  <a:pPr algn="just">
                    <a:spcAft>
                      <a:spcPts val="600"/>
                    </a:spcAft>
                  </a:pPr>
                  <a:r>
                    <a:rPr lang="en-US" sz="1200" dirty="0">
                      <a:solidFill>
                        <a:schemeClr val="accent2"/>
                      </a:solidFill>
                      <a:effectLst>
                        <a:outerShdw blurRad="38100" dist="38100" dir="2700000" algn="tl">
                          <a:srgbClr val="000000">
                            <a:alpha val="43137"/>
                          </a:srgbClr>
                        </a:outerShdw>
                      </a:effectLst>
                      <a:latin typeface="Bahnschrift SemiBold Condensed" pitchFamily="34" charset="0"/>
                    </a:rPr>
                    <a:t>METHODS</a:t>
                  </a:r>
                  <a:r>
                    <a:rPr lang="en-US" sz="1000" dirty="0">
                      <a:solidFill>
                        <a:schemeClr val="accent6">
                          <a:lumMod val="40000"/>
                          <a:lumOff val="60000"/>
                        </a:schemeClr>
                      </a:solidFill>
                      <a:latin typeface="Bahnschrift Light Condensed" pitchFamily="34" charset="0"/>
                    </a:rPr>
                    <a:t>: </a:t>
                  </a:r>
                </a:p>
                <a:p>
                  <a:pPr algn="just">
                    <a:spcAft>
                      <a:spcPts val="600"/>
                    </a:spcAft>
                  </a:pPr>
                  <a:r>
                    <a:rPr lang="en-US" sz="1000" dirty="0">
                      <a:solidFill>
                        <a:schemeClr val="accent6">
                          <a:lumMod val="20000"/>
                          <a:lumOff val="80000"/>
                        </a:schemeClr>
                      </a:solidFill>
                      <a:latin typeface="Bahnschrift Light Condensed" pitchFamily="34" charset="0"/>
                    </a:rPr>
                    <a:t>A comprehensive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literature</a:t>
                  </a:r>
                  <a:r>
                    <a:rPr lang="en-US" sz="1000" dirty="0">
                      <a:solidFill>
                        <a:schemeClr val="accent6">
                          <a:lumMod val="40000"/>
                          <a:lumOff val="60000"/>
                        </a:schemeClr>
                      </a:solidFill>
                      <a:latin typeface="Bahnschrift Light Condensed" pitchFamily="34" charset="0"/>
                    </a:rPr>
                    <a:t>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review</a:t>
                  </a:r>
                  <a:r>
                    <a:rPr lang="en-US" sz="1000" dirty="0">
                      <a:solidFill>
                        <a:schemeClr val="accent6">
                          <a:lumMod val="40000"/>
                          <a:lumOff val="60000"/>
                        </a:schemeClr>
                      </a:solidFill>
                      <a:latin typeface="Bahnschrift Light Condensed" pitchFamily="34" charset="0"/>
                    </a:rPr>
                    <a:t> </a:t>
                  </a:r>
                  <a:r>
                    <a:rPr lang="en-US" sz="1000" dirty="0">
                      <a:solidFill>
                        <a:schemeClr val="accent6">
                          <a:lumMod val="20000"/>
                          <a:lumOff val="80000"/>
                        </a:schemeClr>
                      </a:solidFill>
                      <a:latin typeface="Bahnschrift Light Condensed" pitchFamily="34" charset="0"/>
                    </a:rPr>
                    <a:t>was conducted to identify common interventions during involuntary hospitalization, including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physical</a:t>
                  </a:r>
                  <a:r>
                    <a:rPr lang="en-US" sz="1000" dirty="0">
                      <a:solidFill>
                        <a:schemeClr val="accent6">
                          <a:lumMod val="40000"/>
                          <a:lumOff val="60000"/>
                        </a:schemeClr>
                      </a:solidFill>
                      <a:latin typeface="Bahnschrift Light Condensed" pitchFamily="34" charset="0"/>
                    </a:rPr>
                    <a:t> </a:t>
                  </a:r>
                  <a:r>
                    <a:rPr lang="en-US" sz="1000" dirty="0">
                      <a:solidFill>
                        <a:schemeClr val="accent6">
                          <a:lumMod val="20000"/>
                          <a:lumOff val="80000"/>
                        </a:schemeClr>
                      </a:solidFill>
                      <a:latin typeface="Bahnschrift Light Condensed" pitchFamily="34" charset="0"/>
                    </a:rPr>
                    <a:t>and</a:t>
                  </a:r>
                  <a:r>
                    <a:rPr lang="en-US" sz="1000" dirty="0">
                      <a:solidFill>
                        <a:schemeClr val="accent6">
                          <a:lumMod val="40000"/>
                          <a:lumOff val="60000"/>
                        </a:schemeClr>
                      </a:solidFill>
                      <a:latin typeface="Bahnschrift Light Condensed" pitchFamily="34" charset="0"/>
                    </a:rPr>
                    <a:t>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chemical</a:t>
                  </a:r>
                  <a:r>
                    <a:rPr lang="en-US" sz="1000" dirty="0">
                      <a:solidFill>
                        <a:schemeClr val="accent6">
                          <a:lumMod val="40000"/>
                          <a:lumOff val="60000"/>
                        </a:schemeClr>
                      </a:solidFill>
                      <a:latin typeface="Bahnschrift Light Condensed" pitchFamily="34" charset="0"/>
                    </a:rPr>
                    <a:t>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restraints</a:t>
                  </a:r>
                  <a:r>
                    <a:rPr lang="en-US" sz="1000" dirty="0">
                      <a:solidFill>
                        <a:schemeClr val="accent6">
                          <a:lumMod val="20000"/>
                          <a:lumOff val="80000"/>
                        </a:schemeClr>
                      </a:solidFill>
                      <a:latin typeface="Bahnschrift Light Condensed" pitchFamily="34" charset="0"/>
                    </a:rPr>
                    <a:t>, as well as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isolation</a:t>
                  </a:r>
                  <a:r>
                    <a:rPr lang="en-US" sz="1000" dirty="0">
                      <a:solidFill>
                        <a:schemeClr val="accent6">
                          <a:lumMod val="40000"/>
                          <a:lumOff val="60000"/>
                        </a:schemeClr>
                      </a:solidFill>
                      <a:latin typeface="Bahnschrift Light Condensed" pitchFamily="34" charset="0"/>
                    </a:rPr>
                    <a:t>. </a:t>
                  </a:r>
                  <a:r>
                    <a:rPr lang="en-US" sz="1000" dirty="0">
                      <a:solidFill>
                        <a:schemeClr val="accent6">
                          <a:lumMod val="20000"/>
                          <a:lumOff val="80000"/>
                        </a:schemeClr>
                      </a:solidFill>
                      <a:latin typeface="Bahnschrift Light Condensed" pitchFamily="34" charset="0"/>
                    </a:rPr>
                    <a:t>Data from multiple countries were analyzed to assess the costs associated with these containment strategies. Additionally,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statistics</a:t>
                  </a:r>
                  <a:r>
                    <a:rPr lang="en-US" sz="1000" dirty="0">
                      <a:solidFill>
                        <a:schemeClr val="accent6">
                          <a:lumMod val="40000"/>
                          <a:lumOff val="60000"/>
                        </a:schemeClr>
                      </a:solidFill>
                      <a:latin typeface="Bahnschrift Light Condensed" pitchFamily="34" charset="0"/>
                    </a:rPr>
                    <a:t> </a:t>
                  </a:r>
                  <a:r>
                    <a:rPr lang="en-US" sz="1000" dirty="0">
                      <a:solidFill>
                        <a:schemeClr val="accent6">
                          <a:lumMod val="20000"/>
                          <a:lumOff val="80000"/>
                        </a:schemeClr>
                      </a:solidFill>
                      <a:latin typeface="Bahnschrift Light Condensed" pitchFamily="34" charset="0"/>
                    </a:rPr>
                    <a:t>from specific healthcare facilities in</a:t>
                  </a:r>
                  <a:r>
                    <a:rPr lang="en-US" sz="1000" dirty="0">
                      <a:solidFill>
                        <a:schemeClr val="accent6">
                          <a:lumMod val="40000"/>
                          <a:lumOff val="60000"/>
                        </a:schemeClr>
                      </a:solidFill>
                      <a:latin typeface="Bahnschrift Light Condensed" pitchFamily="34" charset="0"/>
                    </a:rPr>
                    <a:t> </a:t>
                  </a:r>
                  <a:r>
                    <a:rPr lang="en-US" sz="1000" dirty="0">
                      <a:solidFill>
                        <a:schemeClr val="accent1">
                          <a:lumMod val="60000"/>
                          <a:lumOff val="40000"/>
                        </a:schemeClr>
                      </a:solidFill>
                      <a:effectLst>
                        <a:outerShdw blurRad="38100" dist="38100" dir="2700000" algn="tl">
                          <a:srgbClr val="000000">
                            <a:alpha val="43137"/>
                          </a:srgbClr>
                        </a:outerShdw>
                      </a:effectLst>
                      <a:latin typeface="Bahnschrift Light Condensed" pitchFamily="34" charset="0"/>
                    </a:rPr>
                    <a:t>Thessaloniki</a:t>
                  </a:r>
                  <a:r>
                    <a:rPr lang="en-US" sz="1000" dirty="0">
                      <a:solidFill>
                        <a:schemeClr val="accent6">
                          <a:lumMod val="40000"/>
                          <a:lumOff val="60000"/>
                        </a:schemeClr>
                      </a:solidFill>
                      <a:latin typeface="Bahnschrift Light Condensed" pitchFamily="34" charset="0"/>
                    </a:rPr>
                    <a:t>, </a:t>
                  </a:r>
                  <a:r>
                    <a:rPr lang="en-US" sz="1000" dirty="0">
                      <a:solidFill>
                        <a:schemeClr val="accent1">
                          <a:lumMod val="60000"/>
                          <a:lumOff val="40000"/>
                        </a:schemeClr>
                      </a:solidFill>
                      <a:effectLst>
                        <a:outerShdw blurRad="38100" dist="38100" dir="2700000" algn="tl">
                          <a:srgbClr val="000000">
                            <a:alpha val="43137"/>
                          </a:srgbClr>
                        </a:outerShdw>
                      </a:effectLst>
                      <a:latin typeface="Bahnschrift Light Condensed" pitchFamily="34" charset="0"/>
                    </a:rPr>
                    <a:t>Greece</a:t>
                  </a:r>
                  <a:r>
                    <a:rPr lang="en-US" sz="1000" dirty="0">
                      <a:solidFill>
                        <a:schemeClr val="accent6">
                          <a:lumMod val="40000"/>
                          <a:lumOff val="60000"/>
                        </a:schemeClr>
                      </a:solidFill>
                      <a:latin typeface="Bahnschrift Light Condensed" pitchFamily="34" charset="0"/>
                    </a:rPr>
                    <a:t>, </a:t>
                  </a:r>
                  <a:r>
                    <a:rPr lang="en-US" sz="1000" dirty="0">
                      <a:solidFill>
                        <a:schemeClr val="accent6">
                          <a:lumMod val="20000"/>
                          <a:lumOff val="80000"/>
                        </a:schemeClr>
                      </a:solidFill>
                      <a:latin typeface="Bahnschrift Light Condensed" pitchFamily="34" charset="0"/>
                    </a:rPr>
                    <a:t>were examined to provide localized insights into the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economic</a:t>
                  </a:r>
                  <a:r>
                    <a:rPr lang="en-US" sz="1000" dirty="0">
                      <a:solidFill>
                        <a:schemeClr val="accent6">
                          <a:lumMod val="40000"/>
                          <a:lumOff val="60000"/>
                        </a:schemeClr>
                      </a:solidFill>
                      <a:latin typeface="Bahnschrift Light Condensed" pitchFamily="34" charset="0"/>
                    </a:rPr>
                    <a:t>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burden</a:t>
                  </a:r>
                  <a:r>
                    <a:rPr lang="en-US" sz="1000" dirty="0">
                      <a:solidFill>
                        <a:schemeClr val="accent6">
                          <a:lumMod val="40000"/>
                          <a:lumOff val="60000"/>
                        </a:schemeClr>
                      </a:solidFill>
                      <a:latin typeface="Bahnschrift Light Condensed" pitchFamily="34" charset="0"/>
                    </a:rPr>
                    <a:t> </a:t>
                  </a:r>
                  <a:r>
                    <a:rPr lang="en-US" sz="1000" dirty="0">
                      <a:solidFill>
                        <a:schemeClr val="accent6">
                          <a:lumMod val="20000"/>
                          <a:lumOff val="80000"/>
                        </a:schemeClr>
                      </a:solidFill>
                      <a:latin typeface="Bahnschrift Light Condensed" pitchFamily="34" charset="0"/>
                    </a:rPr>
                    <a:t>of involuntary hospitalization.</a:t>
                  </a:r>
                  <a:endParaRPr lang="el-GR" sz="1000" dirty="0">
                    <a:solidFill>
                      <a:schemeClr val="accent6">
                        <a:lumMod val="20000"/>
                        <a:lumOff val="80000"/>
                      </a:schemeClr>
                    </a:solidFill>
                    <a:latin typeface="Bahnschrift Light Condensed" pitchFamily="34" charset="0"/>
                  </a:endParaRPr>
                </a:p>
              </p:txBody>
            </p:sp>
            <p:sp>
              <p:nvSpPr>
                <p:cNvPr id="19" name="18 - Ορθογώνιο"/>
                <p:cNvSpPr/>
                <p:nvPr/>
              </p:nvSpPr>
              <p:spPr>
                <a:xfrm>
                  <a:off x="2447998" y="791999"/>
                  <a:ext cx="6660002" cy="837032"/>
                </a:xfrm>
                <a:prstGeom prst="rect">
                  <a:avLst/>
                </a:prstGeom>
                <a:grpFill/>
                <a:ln>
                  <a:noFill/>
                </a:ln>
              </p:spPr>
              <p:txBody>
                <a:bodyPr wrap="square">
                  <a:noAutofit/>
                </a:bodyPr>
                <a:lstStyle/>
                <a:p>
                  <a:pPr algn="just">
                    <a:spcAft>
                      <a:spcPts val="600"/>
                    </a:spcAft>
                  </a:pPr>
                  <a:r>
                    <a:rPr lang="en-US" sz="1200" dirty="0">
                      <a:solidFill>
                        <a:schemeClr val="accent2"/>
                      </a:solidFill>
                      <a:effectLst>
                        <a:outerShdw blurRad="38100" dist="38100" dir="2700000" algn="tl">
                          <a:srgbClr val="000000">
                            <a:alpha val="43137"/>
                          </a:srgbClr>
                        </a:outerShdw>
                      </a:effectLst>
                      <a:latin typeface="Bahnschrift SemiBold Condensed" pitchFamily="34" charset="0"/>
                    </a:rPr>
                    <a:t>RESULTS </a:t>
                  </a:r>
                  <a:r>
                    <a:rPr lang="en-US" sz="800" dirty="0">
                      <a:solidFill>
                        <a:schemeClr val="accent2"/>
                      </a:solidFill>
                      <a:effectLst>
                        <a:outerShdw blurRad="38100" dist="38100" dir="2700000" algn="tl">
                          <a:srgbClr val="000000">
                            <a:alpha val="43137"/>
                          </a:srgbClr>
                        </a:outerShdw>
                      </a:effectLst>
                      <a:latin typeface="Bahnschrift SemiBold Condensed" pitchFamily="34" charset="0"/>
                    </a:rPr>
                    <a:t>[1/2]</a:t>
                  </a:r>
                  <a:r>
                    <a:rPr lang="en-US" sz="1100" dirty="0">
                      <a:solidFill>
                        <a:schemeClr val="accent6">
                          <a:lumMod val="60000"/>
                          <a:lumOff val="40000"/>
                        </a:schemeClr>
                      </a:solidFill>
                      <a:effectLst>
                        <a:outerShdw blurRad="38100" dist="38100" dir="2700000" algn="tl">
                          <a:srgbClr val="000000">
                            <a:alpha val="43137"/>
                          </a:srgbClr>
                        </a:outerShdw>
                      </a:effectLst>
                      <a:latin typeface="Bahnschrift SemiBold Condensed" pitchFamily="34" charset="0"/>
                    </a:rPr>
                    <a:t>: </a:t>
                  </a:r>
                </a:p>
                <a:p>
                  <a:pPr algn="just"/>
                  <a:r>
                    <a:rPr lang="en-US" sz="1000" u="sng" dirty="0">
                      <a:solidFill>
                        <a:schemeClr val="accent6">
                          <a:lumMod val="20000"/>
                          <a:lumOff val="80000"/>
                        </a:schemeClr>
                      </a:solidFill>
                      <a:latin typeface="Bahnschrift Light Condensed" pitchFamily="34" charset="0"/>
                    </a:rPr>
                    <a:t>Analysis of the literature</a:t>
                  </a:r>
                  <a:r>
                    <a:rPr lang="en-US" sz="1000" dirty="0">
                      <a:solidFill>
                        <a:schemeClr val="accent6">
                          <a:lumMod val="20000"/>
                          <a:lumOff val="80000"/>
                        </a:schemeClr>
                      </a:solidFill>
                      <a:latin typeface="Bahnschrift Light Condensed" pitchFamily="34" charset="0"/>
                    </a:rPr>
                    <a:t> reveals a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scarcity </a:t>
                  </a:r>
                  <a:r>
                    <a:rPr lang="en-US" sz="1000" dirty="0">
                      <a:solidFill>
                        <a:schemeClr val="accent6">
                          <a:lumMod val="20000"/>
                          <a:lumOff val="80000"/>
                        </a:schemeClr>
                      </a:solidFill>
                      <a:effectLst>
                        <a:outerShdw blurRad="38100" dist="38100" dir="2700000" algn="tl">
                          <a:srgbClr val="000000">
                            <a:alpha val="43137"/>
                          </a:srgbClr>
                        </a:outerShdw>
                      </a:effectLst>
                      <a:latin typeface="Bahnschrift Light Condensed" pitchFamily="34" charset="0"/>
                    </a:rPr>
                    <a:t>of</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 data </a:t>
                  </a:r>
                  <a:r>
                    <a:rPr lang="en-US" sz="1000" dirty="0">
                      <a:solidFill>
                        <a:schemeClr val="accent6">
                          <a:lumMod val="20000"/>
                          <a:lumOff val="80000"/>
                        </a:schemeClr>
                      </a:solidFill>
                      <a:latin typeface="Bahnschrift Light Condensed" pitchFamily="34" charset="0"/>
                    </a:rPr>
                    <a:t>on the economic ramifications of containment interventions during involuntary hospitalization. However, studies that have explored this issue highlight </a:t>
                  </a:r>
                  <a:r>
                    <a:rPr lang="en-US" sz="1000" dirty="0">
                      <a:solidFill>
                        <a:schemeClr val="accent6">
                          <a:lumMod val="20000"/>
                          <a:lumOff val="80000"/>
                        </a:schemeClr>
                      </a:solidFill>
                      <a:effectLst>
                        <a:outerShdw blurRad="38100" dist="38100" dir="2700000" algn="tl">
                          <a:srgbClr val="000000">
                            <a:alpha val="43137"/>
                          </a:srgbClr>
                        </a:outerShdw>
                      </a:effectLst>
                      <a:latin typeface="Bahnschrift Light Condensed" pitchFamily="34" charset="0"/>
                    </a:rPr>
                    <a:t>substantial</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 financial burdens </a:t>
                  </a:r>
                  <a:r>
                    <a:rPr lang="en-US" sz="1000" dirty="0">
                      <a:solidFill>
                        <a:schemeClr val="accent6">
                          <a:lumMod val="20000"/>
                          <a:lumOff val="80000"/>
                        </a:schemeClr>
                      </a:solidFill>
                      <a:effectLst>
                        <a:outerShdw blurRad="38100" dist="38100" dir="2700000" algn="tl">
                          <a:srgbClr val="000000">
                            <a:alpha val="43137"/>
                          </a:srgbClr>
                        </a:outerShdw>
                      </a:effectLst>
                      <a:latin typeface="Bahnschrift Light Condensed" pitchFamily="34" charset="0"/>
                    </a:rPr>
                    <a:t>on</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 healthcare systems</a:t>
                  </a:r>
                  <a:r>
                    <a:rPr lang="en-US" sz="1000" dirty="0">
                      <a:solidFill>
                        <a:schemeClr val="accent6">
                          <a:lumMod val="20000"/>
                          <a:lumOff val="80000"/>
                        </a:schemeClr>
                      </a:solidFill>
                      <a:latin typeface="Bahnschrift Light Condensed" pitchFamily="34" charset="0"/>
                    </a:rPr>
                    <a:t>. For example, </a:t>
                  </a:r>
                  <a:r>
                    <a:rPr lang="en-US" sz="1000" dirty="0" err="1">
                      <a:solidFill>
                        <a:schemeClr val="accent6">
                          <a:lumMod val="20000"/>
                          <a:lumOff val="80000"/>
                        </a:schemeClr>
                      </a:solidFill>
                      <a:latin typeface="Bahnschrift Light Condensed" pitchFamily="34" charset="0"/>
                    </a:rPr>
                    <a:t>Sailas</a:t>
                  </a:r>
                  <a:r>
                    <a:rPr lang="en-US" sz="1000" dirty="0">
                      <a:solidFill>
                        <a:schemeClr val="accent6">
                          <a:lumMod val="20000"/>
                          <a:lumOff val="80000"/>
                        </a:schemeClr>
                      </a:solidFill>
                      <a:latin typeface="Bahnschrift Light Condensed" pitchFamily="34" charset="0"/>
                    </a:rPr>
                    <a:t> and Fenton (2000) and </a:t>
                  </a:r>
                  <a:r>
                    <a:rPr lang="en-US" sz="1000" dirty="0" err="1">
                      <a:solidFill>
                        <a:schemeClr val="accent6">
                          <a:lumMod val="20000"/>
                          <a:lumOff val="80000"/>
                        </a:schemeClr>
                      </a:solidFill>
                      <a:latin typeface="Bahnschrift Light Condensed" pitchFamily="34" charset="0"/>
                    </a:rPr>
                    <a:t>Muralidharan</a:t>
                  </a:r>
                  <a:r>
                    <a:rPr lang="en-US" sz="1000" dirty="0">
                      <a:solidFill>
                        <a:schemeClr val="accent6">
                          <a:lumMod val="20000"/>
                          <a:lumOff val="80000"/>
                        </a:schemeClr>
                      </a:solidFill>
                      <a:latin typeface="Bahnschrift Light Condensed" pitchFamily="34" charset="0"/>
                    </a:rPr>
                    <a:t> and Fenton (2006) emphasized the </a:t>
                  </a:r>
                  <a:r>
                    <a:rPr lang="en-US" sz="1000" dirty="0">
                      <a:solidFill>
                        <a:schemeClr val="accent6">
                          <a:lumMod val="20000"/>
                          <a:lumOff val="80000"/>
                        </a:schemeClr>
                      </a:solidFill>
                      <a:effectLst>
                        <a:outerShdw blurRad="38100" dist="38100" dir="2700000" algn="tl">
                          <a:srgbClr val="000000">
                            <a:alpha val="43137"/>
                          </a:srgbClr>
                        </a:outerShdw>
                      </a:effectLst>
                      <a:latin typeface="Bahnschrift Light Condensed" pitchFamily="34" charset="0"/>
                    </a:rPr>
                    <a:t>high prevalence of</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 physical </a:t>
                  </a:r>
                  <a:r>
                    <a:rPr lang="en-US" sz="1000" dirty="0">
                      <a:solidFill>
                        <a:schemeClr val="accent6">
                          <a:lumMod val="20000"/>
                          <a:lumOff val="80000"/>
                        </a:schemeClr>
                      </a:solidFill>
                      <a:effectLst>
                        <a:outerShdw blurRad="38100" dist="38100" dir="2700000" algn="tl">
                          <a:srgbClr val="000000">
                            <a:alpha val="43137"/>
                          </a:srgbClr>
                        </a:outerShdw>
                      </a:effectLst>
                      <a:latin typeface="Bahnschrift Light Condensed" pitchFamily="34" charset="0"/>
                    </a:rPr>
                    <a:t>and</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 chemical restraints</a:t>
                  </a:r>
                  <a:r>
                    <a:rPr lang="en-US" sz="1000" dirty="0">
                      <a:solidFill>
                        <a:schemeClr val="accent6">
                          <a:lumMod val="20000"/>
                          <a:lumOff val="80000"/>
                        </a:schemeClr>
                      </a:solidFill>
                      <a:latin typeface="Bahnschrift Light Condensed" pitchFamily="34" charset="0"/>
                    </a:rPr>
                    <a:t>, but few studies have examined their economic costs.</a:t>
                  </a:r>
                </a:p>
              </p:txBody>
            </p:sp>
            <p:sp>
              <p:nvSpPr>
                <p:cNvPr id="20" name="19 - Ορθογώνιο"/>
                <p:cNvSpPr/>
                <p:nvPr/>
              </p:nvSpPr>
              <p:spPr>
                <a:xfrm>
                  <a:off x="36001" y="4620111"/>
                  <a:ext cx="9081504" cy="480861"/>
                </a:xfrm>
                <a:prstGeom prst="rect">
                  <a:avLst/>
                </a:prstGeom>
                <a:grpFill/>
                <a:ln>
                  <a:noFill/>
                </a:ln>
              </p:spPr>
              <p:txBody>
                <a:bodyPr wrap="square">
                  <a:noAutofit/>
                </a:bodyPr>
                <a:lstStyle/>
                <a:p>
                  <a:pPr algn="just">
                    <a:spcAft>
                      <a:spcPts val="600"/>
                    </a:spcAft>
                  </a:pPr>
                  <a:r>
                    <a:rPr lang="en-US" sz="1200" dirty="0">
                      <a:solidFill>
                        <a:schemeClr val="accent2"/>
                      </a:solidFill>
                      <a:effectLst>
                        <a:outerShdw blurRad="38100" dist="38100" dir="2700000" algn="tl">
                          <a:srgbClr val="000000">
                            <a:alpha val="43137"/>
                          </a:srgbClr>
                        </a:outerShdw>
                      </a:effectLst>
                      <a:latin typeface="Bahnschrift SemiBold Condensed" pitchFamily="34" charset="0"/>
                    </a:rPr>
                    <a:t>REFERENCES</a:t>
                  </a:r>
                  <a:r>
                    <a:rPr lang="en-US" sz="1000" dirty="0">
                      <a:solidFill>
                        <a:schemeClr val="accent6">
                          <a:lumMod val="40000"/>
                          <a:lumOff val="60000"/>
                        </a:schemeClr>
                      </a:solidFill>
                      <a:latin typeface="Bahnschrift Light Condensed" pitchFamily="34" charset="0"/>
                    </a:rPr>
                    <a:t>: </a:t>
                  </a:r>
                  <a:r>
                    <a:rPr lang="en-US" sz="700" dirty="0" err="1">
                      <a:solidFill>
                        <a:schemeClr val="accent6">
                          <a:lumMod val="20000"/>
                          <a:lumOff val="80000"/>
                        </a:schemeClr>
                      </a:solidFill>
                      <a:latin typeface="Bahnschrift Light Condensed" pitchFamily="34" charset="0"/>
                    </a:rPr>
                    <a:t>Sailas</a:t>
                  </a:r>
                  <a:r>
                    <a:rPr lang="en-US" sz="700" dirty="0">
                      <a:solidFill>
                        <a:schemeClr val="accent6">
                          <a:lumMod val="20000"/>
                          <a:lumOff val="80000"/>
                        </a:schemeClr>
                      </a:solidFill>
                      <a:latin typeface="Bahnschrift Light Condensed" pitchFamily="34" charset="0"/>
                    </a:rPr>
                    <a:t>, E., &amp; Fenton, M. (2000). Seclusion and restraint for people with serious mental illnesses. The Cochrane database of systematic reviews, 2000(2) </a:t>
                  </a:r>
                  <a:r>
                    <a:rPr lang="en-US" sz="700" b="1" dirty="0">
                      <a:solidFill>
                        <a:schemeClr val="accent2"/>
                      </a:solidFill>
                      <a:latin typeface="Bahnschrift Light Condensed" pitchFamily="34" charset="0"/>
                    </a:rPr>
                    <a:t>|| </a:t>
                  </a:r>
                  <a:r>
                    <a:rPr lang="en-US" sz="700" dirty="0" err="1">
                      <a:solidFill>
                        <a:schemeClr val="accent6">
                          <a:lumMod val="20000"/>
                          <a:lumOff val="80000"/>
                        </a:schemeClr>
                      </a:solidFill>
                      <a:latin typeface="Bahnschrift Light Condensed" pitchFamily="34" charset="0"/>
                    </a:rPr>
                    <a:t>Muralidharan</a:t>
                  </a:r>
                  <a:r>
                    <a:rPr lang="en-US" sz="700" dirty="0">
                      <a:solidFill>
                        <a:schemeClr val="accent6">
                          <a:lumMod val="20000"/>
                          <a:lumOff val="80000"/>
                        </a:schemeClr>
                      </a:solidFill>
                      <a:latin typeface="Bahnschrift Light Condensed" pitchFamily="34" charset="0"/>
                    </a:rPr>
                    <a:t>, S., &amp; Fenton, M. (2006). Containment strategies for people with serious mental illness. The Cochrane database of systematic reviews, (3) </a:t>
                  </a:r>
                  <a:r>
                    <a:rPr lang="en-US" sz="700" b="1" dirty="0">
                      <a:solidFill>
                        <a:schemeClr val="accent2"/>
                      </a:solidFill>
                      <a:latin typeface="Bahnschrift Light Condensed" pitchFamily="34" charset="0"/>
                    </a:rPr>
                    <a:t>|| </a:t>
                  </a:r>
                  <a:r>
                    <a:rPr lang="en-US" sz="700" dirty="0" err="1">
                      <a:solidFill>
                        <a:schemeClr val="accent6">
                          <a:lumMod val="20000"/>
                          <a:lumOff val="80000"/>
                        </a:schemeClr>
                      </a:solidFill>
                      <a:latin typeface="Bahnschrift Light Condensed" pitchFamily="34" charset="0"/>
                    </a:rPr>
                    <a:t>LeBel</a:t>
                  </a:r>
                  <a:r>
                    <a:rPr lang="en-US" sz="700" dirty="0">
                      <a:solidFill>
                        <a:schemeClr val="accent6">
                          <a:lumMod val="20000"/>
                          <a:lumOff val="80000"/>
                        </a:schemeClr>
                      </a:solidFill>
                      <a:latin typeface="Bahnschrift Light Condensed" pitchFamily="34" charset="0"/>
                    </a:rPr>
                    <a:t>, J., &amp; Goldstein, R. (2005). The economic cost of using restraint and the value added by restraint reduction or elimination. Psychiatric Services, 56(9), 1109-14 </a:t>
                  </a:r>
                  <a:r>
                    <a:rPr lang="en-US" sz="700" b="1" dirty="0">
                      <a:solidFill>
                        <a:schemeClr val="accent2"/>
                      </a:solidFill>
                      <a:latin typeface="Bahnschrift Light Condensed" pitchFamily="34" charset="0"/>
                    </a:rPr>
                    <a:t>|| </a:t>
                  </a:r>
                  <a:r>
                    <a:rPr lang="en-US" sz="700" dirty="0">
                      <a:solidFill>
                        <a:schemeClr val="accent6">
                          <a:lumMod val="20000"/>
                          <a:lumOff val="80000"/>
                        </a:schemeClr>
                      </a:solidFill>
                      <a:latin typeface="Bahnschrift Light Condensed" pitchFamily="34" charset="0"/>
                    </a:rPr>
                    <a:t>Flood, C., Bowers, L., &amp; Parkin, D. (2008). Estimating the costs of conflict and containment on adult acute inpatient psychiatric wards. Nursing economic$, 26(5), 325–324 </a:t>
                  </a:r>
                  <a:r>
                    <a:rPr lang="en-US" sz="700" b="1" dirty="0">
                      <a:solidFill>
                        <a:schemeClr val="accent2"/>
                      </a:solidFill>
                      <a:latin typeface="Bahnschrift Light Condensed" pitchFamily="34" charset="0"/>
                    </a:rPr>
                    <a:t>|| </a:t>
                  </a:r>
                  <a:r>
                    <a:rPr lang="en-US" sz="700" dirty="0">
                      <a:solidFill>
                        <a:schemeClr val="accent6">
                          <a:lumMod val="20000"/>
                          <a:lumOff val="80000"/>
                        </a:schemeClr>
                      </a:solidFill>
                      <a:latin typeface="Bahnschrift Light Condensed" pitchFamily="34" charset="0"/>
                    </a:rPr>
                    <a:t>Chan, J., </a:t>
                  </a:r>
                  <a:r>
                    <a:rPr lang="en-US" sz="700" dirty="0" err="1">
                      <a:solidFill>
                        <a:schemeClr val="accent6">
                          <a:lumMod val="20000"/>
                          <a:lumOff val="80000"/>
                        </a:schemeClr>
                      </a:solidFill>
                      <a:latin typeface="Bahnschrift Light Condensed" pitchFamily="34" charset="0"/>
                    </a:rPr>
                    <a:t>LeBel</a:t>
                  </a:r>
                  <a:r>
                    <a:rPr lang="en-US" sz="700" dirty="0">
                      <a:solidFill>
                        <a:schemeClr val="accent6">
                          <a:lumMod val="20000"/>
                          <a:lumOff val="80000"/>
                        </a:schemeClr>
                      </a:solidFill>
                      <a:latin typeface="Bahnschrift Light Condensed" pitchFamily="34" charset="0"/>
                    </a:rPr>
                    <a:t>, J., &amp; Webber, L. (2012). The dollars and sense of restraints and seclusion. Journal of law and medicine, 20(1), 73–81 </a:t>
                  </a:r>
                  <a:r>
                    <a:rPr lang="en-US" sz="700" b="1" dirty="0">
                      <a:solidFill>
                        <a:schemeClr val="accent2"/>
                      </a:solidFill>
                      <a:latin typeface="Bahnschrift Light Condensed" pitchFamily="34" charset="0"/>
                    </a:rPr>
                    <a:t>|| </a:t>
                  </a:r>
                  <a:r>
                    <a:rPr lang="en-US" sz="700" dirty="0" err="1">
                      <a:solidFill>
                        <a:schemeClr val="accent6">
                          <a:lumMod val="20000"/>
                          <a:lumOff val="80000"/>
                        </a:schemeClr>
                      </a:solidFill>
                      <a:latin typeface="Bahnschrift Light Condensed" pitchFamily="34" charset="0"/>
                    </a:rPr>
                    <a:t>Alevizopoulos</a:t>
                  </a:r>
                  <a:r>
                    <a:rPr lang="en-US" sz="700" dirty="0">
                      <a:solidFill>
                        <a:schemeClr val="accent6">
                          <a:lumMod val="20000"/>
                          <a:lumOff val="80000"/>
                        </a:schemeClr>
                      </a:solidFill>
                      <a:latin typeface="Bahnschrift Light Condensed" pitchFamily="34" charset="0"/>
                    </a:rPr>
                    <a:t>, G., </a:t>
                  </a:r>
                  <a:r>
                    <a:rPr lang="en-US" sz="700" dirty="0" err="1">
                      <a:solidFill>
                        <a:schemeClr val="accent6">
                          <a:lumMod val="20000"/>
                          <a:lumOff val="80000"/>
                        </a:schemeClr>
                      </a:solidFill>
                      <a:latin typeface="Bahnschrift Light Condensed" pitchFamily="34" charset="0"/>
                    </a:rPr>
                    <a:t>Bozikas</a:t>
                  </a:r>
                  <a:r>
                    <a:rPr lang="en-US" sz="700" dirty="0">
                      <a:solidFill>
                        <a:schemeClr val="accent6">
                          <a:lumMod val="20000"/>
                          <a:lumOff val="80000"/>
                        </a:schemeClr>
                      </a:solidFill>
                      <a:latin typeface="Bahnschrift Light Condensed" pitchFamily="34" charset="0"/>
                    </a:rPr>
                    <a:t>, V., &amp; </a:t>
                  </a:r>
                  <a:r>
                    <a:rPr lang="en-US" sz="700" dirty="0" err="1">
                      <a:solidFill>
                        <a:schemeClr val="accent6">
                          <a:lumMod val="20000"/>
                          <a:lumOff val="80000"/>
                        </a:schemeClr>
                      </a:solidFill>
                      <a:latin typeface="Bahnschrift Light Condensed" pitchFamily="34" charset="0"/>
                    </a:rPr>
                    <a:t>Touloumis</a:t>
                  </a:r>
                  <a:r>
                    <a:rPr lang="en-US" sz="700" dirty="0">
                      <a:solidFill>
                        <a:schemeClr val="accent6">
                          <a:lumMod val="20000"/>
                          <a:lumOff val="80000"/>
                        </a:schemeClr>
                      </a:solidFill>
                      <a:latin typeface="Bahnschrift Light Condensed" pitchFamily="34" charset="0"/>
                    </a:rPr>
                    <a:t>, C. (2017). </a:t>
                  </a:r>
                  <a:r>
                    <a:rPr lang="en-US" sz="700" dirty="0" err="1">
                      <a:solidFill>
                        <a:schemeClr val="accent6">
                          <a:lumMod val="20000"/>
                          <a:lumOff val="80000"/>
                        </a:schemeClr>
                      </a:solidFill>
                      <a:latin typeface="Bahnschrift Light Condensed" pitchFamily="34" charset="0"/>
                    </a:rPr>
                    <a:t>Psychiatrike</a:t>
                  </a:r>
                  <a:r>
                    <a:rPr lang="en-US" sz="700" dirty="0">
                      <a:solidFill>
                        <a:schemeClr val="accent6">
                          <a:lumMod val="20000"/>
                          <a:lumOff val="80000"/>
                        </a:schemeClr>
                      </a:solidFill>
                      <a:latin typeface="Bahnschrift Light Condensed" pitchFamily="34" charset="0"/>
                    </a:rPr>
                    <a:t> = </a:t>
                  </a:r>
                  <a:r>
                    <a:rPr lang="en-US" sz="700" dirty="0" err="1">
                      <a:solidFill>
                        <a:schemeClr val="accent6">
                          <a:lumMod val="20000"/>
                          <a:lumOff val="80000"/>
                        </a:schemeClr>
                      </a:solidFill>
                      <a:latin typeface="Bahnschrift Light Condensed" pitchFamily="34" charset="0"/>
                    </a:rPr>
                    <a:t>Psychiatriki</a:t>
                  </a:r>
                  <a:r>
                    <a:rPr lang="en-US" sz="700" dirty="0">
                      <a:solidFill>
                        <a:schemeClr val="accent6">
                          <a:lumMod val="20000"/>
                          <a:lumOff val="80000"/>
                        </a:schemeClr>
                      </a:solidFill>
                      <a:latin typeface="Bahnschrift Light Condensed" pitchFamily="34" charset="0"/>
                    </a:rPr>
                    <a:t>, 28(4), 306–313.</a:t>
                  </a:r>
                  <a:endParaRPr lang="el-GR" sz="1000" dirty="0">
                    <a:solidFill>
                      <a:schemeClr val="accent6">
                        <a:lumMod val="20000"/>
                        <a:lumOff val="80000"/>
                      </a:schemeClr>
                    </a:solidFill>
                    <a:latin typeface="Bahnschrift Light Condensed" pitchFamily="34" charset="0"/>
                  </a:endParaRPr>
                </a:p>
              </p:txBody>
            </p:sp>
          </p:grpSp>
          <p:sp>
            <p:nvSpPr>
              <p:cNvPr id="39" name="18 - Ορθογώνιο">
                <a:extLst>
                  <a:ext uri="{FF2B5EF4-FFF2-40B4-BE49-F238E27FC236}">
                    <a16:creationId xmlns="" xmlns:a16="http://schemas.microsoft.com/office/drawing/2014/main" id="{3C7ECEF4-1878-40BE-E214-7E3F88A4E95E}"/>
                  </a:ext>
                </a:extLst>
              </p:cNvPr>
              <p:cNvSpPr/>
              <p:nvPr/>
            </p:nvSpPr>
            <p:spPr>
              <a:xfrm>
                <a:off x="5784887" y="1629561"/>
                <a:ext cx="3323113" cy="2942968"/>
              </a:xfrm>
              <a:prstGeom prst="rect">
                <a:avLst/>
              </a:prstGeom>
              <a:grpFill/>
            </p:spPr>
            <p:txBody>
              <a:bodyPr wrap="square">
                <a:noAutofit/>
              </a:bodyPr>
              <a:lstStyle/>
              <a:p>
                <a:pPr algn="just"/>
                <a:endParaRPr lang="en-US" sz="900" dirty="0">
                  <a:solidFill>
                    <a:schemeClr val="accent6">
                      <a:lumMod val="20000"/>
                      <a:lumOff val="80000"/>
                    </a:schemeClr>
                  </a:solidFill>
                  <a:latin typeface="Bahnschrift Light Condensed" pitchFamily="34" charset="0"/>
                </a:endParaRPr>
              </a:p>
            </p:txBody>
          </p:sp>
        </p:grpSp>
        <p:pic>
          <p:nvPicPr>
            <p:cNvPr id="45" name="Εικόνα 44">
              <a:extLst>
                <a:ext uri="{FF2B5EF4-FFF2-40B4-BE49-F238E27FC236}">
                  <a16:creationId xmlns="" xmlns:a16="http://schemas.microsoft.com/office/drawing/2014/main" id="{FBD8337A-03B6-1A69-619C-552C27AB9C40}"/>
                </a:ext>
              </a:extLst>
            </p:cNvPr>
            <p:cNvPicPr>
              <a:picLocks noChangeAspect="1"/>
            </p:cNvPicPr>
            <p:nvPr/>
          </p:nvPicPr>
          <p:blipFill>
            <a:blip r:embed="rId5" cstate="print"/>
            <a:stretch>
              <a:fillRect/>
            </a:stretch>
          </p:blipFill>
          <p:spPr>
            <a:xfrm>
              <a:off x="35497" y="1941104"/>
              <a:ext cx="2376264" cy="672543"/>
            </a:xfrm>
            <a:prstGeom prst="rect">
              <a:avLst/>
            </a:prstGeom>
            <a:grpFill/>
          </p:spPr>
        </p:pic>
      </p:grpSp>
      <p:grpSp>
        <p:nvGrpSpPr>
          <p:cNvPr id="44" name="Ομάδα 43">
            <a:extLst>
              <a:ext uri="{FF2B5EF4-FFF2-40B4-BE49-F238E27FC236}">
                <a16:creationId xmlns="" xmlns:a16="http://schemas.microsoft.com/office/drawing/2014/main" id="{1809F37E-2D44-4F97-1136-990F54548370}"/>
              </a:ext>
            </a:extLst>
          </p:cNvPr>
          <p:cNvGrpSpPr/>
          <p:nvPr/>
        </p:nvGrpSpPr>
        <p:grpSpPr>
          <a:xfrm>
            <a:off x="6057165" y="1806665"/>
            <a:ext cx="2790310" cy="2565285"/>
            <a:chOff x="6057165" y="1970511"/>
            <a:chExt cx="2970330" cy="2601315"/>
          </a:xfrm>
        </p:grpSpPr>
        <p:grpSp>
          <p:nvGrpSpPr>
            <p:cNvPr id="38" name="Ομάδα 37">
              <a:extLst>
                <a:ext uri="{FF2B5EF4-FFF2-40B4-BE49-F238E27FC236}">
                  <a16:creationId xmlns="" xmlns:a16="http://schemas.microsoft.com/office/drawing/2014/main" id="{CE9DB7ED-6FB9-1AA9-819B-DF7093BC2F35}"/>
                </a:ext>
              </a:extLst>
            </p:cNvPr>
            <p:cNvGrpSpPr/>
            <p:nvPr/>
          </p:nvGrpSpPr>
          <p:grpSpPr>
            <a:xfrm>
              <a:off x="6057165" y="2375569"/>
              <a:ext cx="2970330" cy="2196257"/>
              <a:chOff x="5912343" y="2211741"/>
              <a:chExt cx="3196043" cy="2360294"/>
            </a:xfrm>
          </p:grpSpPr>
          <p:grpSp>
            <p:nvGrpSpPr>
              <p:cNvPr id="15" name="Ομάδα 14">
                <a:extLst>
                  <a:ext uri="{FF2B5EF4-FFF2-40B4-BE49-F238E27FC236}">
                    <a16:creationId xmlns="" xmlns:a16="http://schemas.microsoft.com/office/drawing/2014/main" id="{E1C74181-6638-269E-BC52-96884B10A64B}"/>
                  </a:ext>
                </a:extLst>
              </p:cNvPr>
              <p:cNvGrpSpPr/>
              <p:nvPr/>
            </p:nvGrpSpPr>
            <p:grpSpPr>
              <a:xfrm>
                <a:off x="5912661" y="2211741"/>
                <a:ext cx="3195725" cy="2360294"/>
                <a:chOff x="5921944" y="-373686"/>
                <a:chExt cx="3043451" cy="4945721"/>
              </a:xfrm>
              <a:blipFill dpi="0" rotWithShape="1">
                <a:blip r:embed="rId6">
                  <a:alphaModFix amt="80000"/>
                </a:blip>
                <a:srcRect/>
                <a:stretch>
                  <a:fillRect/>
                </a:stretch>
              </a:blipFill>
            </p:grpSpPr>
            <p:sp>
              <p:nvSpPr>
                <p:cNvPr id="8" name="6 - Ορθογώνιο">
                  <a:extLst>
                    <a:ext uri="{FF2B5EF4-FFF2-40B4-BE49-F238E27FC236}">
                      <a16:creationId xmlns="" xmlns:a16="http://schemas.microsoft.com/office/drawing/2014/main" id="{AAA176A5-C307-F69C-D17B-DE0FDD775F32}"/>
                    </a:ext>
                  </a:extLst>
                </p:cNvPr>
                <p:cNvSpPr/>
                <p:nvPr/>
              </p:nvSpPr>
              <p:spPr>
                <a:xfrm rot="5404545">
                  <a:off x="6136693" y="1743333"/>
                  <a:ext cx="4945721" cy="711683"/>
                </a:xfrm>
                <a:prstGeom prst="rect">
                  <a:avLst/>
                </a:prstGeom>
                <a:grp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7 - Ορθογώνιο">
                  <a:extLst>
                    <a:ext uri="{FF2B5EF4-FFF2-40B4-BE49-F238E27FC236}">
                      <a16:creationId xmlns="" xmlns:a16="http://schemas.microsoft.com/office/drawing/2014/main" id="{D654F3BF-F9B8-3332-ADA0-7248814ECD07}"/>
                    </a:ext>
                  </a:extLst>
                </p:cNvPr>
                <p:cNvSpPr/>
                <p:nvPr/>
              </p:nvSpPr>
              <p:spPr>
                <a:xfrm rot="5404545">
                  <a:off x="6266084" y="2632828"/>
                  <a:ext cx="3148447" cy="728935"/>
                </a:xfrm>
                <a:prstGeom prst="rect">
                  <a:avLst/>
                </a:prstGeom>
                <a:grp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8 - Ορθογώνιο">
                  <a:extLst>
                    <a:ext uri="{FF2B5EF4-FFF2-40B4-BE49-F238E27FC236}">
                      <a16:creationId xmlns="" xmlns:a16="http://schemas.microsoft.com/office/drawing/2014/main" id="{B612BBF2-D0F1-9E4A-769C-09271D01917B}"/>
                    </a:ext>
                  </a:extLst>
                </p:cNvPr>
                <p:cNvSpPr/>
                <p:nvPr/>
              </p:nvSpPr>
              <p:spPr>
                <a:xfrm rot="5404545">
                  <a:off x="5821886" y="2966402"/>
                  <a:ext cx="2493337" cy="716915"/>
                </a:xfrm>
                <a:prstGeom prst="rect">
                  <a:avLst/>
                </a:prstGeom>
                <a:grp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9 - Ορθογώνιο">
                  <a:extLst>
                    <a:ext uri="{FF2B5EF4-FFF2-40B4-BE49-F238E27FC236}">
                      <a16:creationId xmlns="" xmlns:a16="http://schemas.microsoft.com/office/drawing/2014/main" id="{D43900A8-614B-103A-AE57-15DF68DFF4A4}"/>
                    </a:ext>
                  </a:extLst>
                </p:cNvPr>
                <p:cNvSpPr/>
                <p:nvPr/>
              </p:nvSpPr>
              <p:spPr>
                <a:xfrm rot="5404545">
                  <a:off x="5788685" y="3698309"/>
                  <a:ext cx="1006461" cy="739944"/>
                </a:xfrm>
                <a:prstGeom prst="rect">
                  <a:avLst/>
                </a:prstGeom>
                <a:grpFill/>
                <a:ln w="127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17" name="Ευθεία γραμμή σύνδεσης 16">
                <a:extLst>
                  <a:ext uri="{FF2B5EF4-FFF2-40B4-BE49-F238E27FC236}">
                    <a16:creationId xmlns="" xmlns:a16="http://schemas.microsoft.com/office/drawing/2014/main" id="{AB2CCED0-0964-3102-EFB0-850DD7C4FE8E}"/>
                  </a:ext>
                </a:extLst>
              </p:cNvPr>
              <p:cNvCxnSpPr>
                <a:cxnSpLocks/>
                <a:stCxn id="13" idx="1"/>
                <a:endCxn id="12" idx="1"/>
              </p:cNvCxnSpPr>
              <p:nvPr/>
            </p:nvCxnSpPr>
            <p:spPr>
              <a:xfrm flipV="1">
                <a:off x="6301461" y="3381875"/>
                <a:ext cx="815966" cy="709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22" name="Ευθεία γραμμή σύνδεσης 21">
                <a:extLst>
                  <a:ext uri="{FF2B5EF4-FFF2-40B4-BE49-F238E27FC236}">
                    <a16:creationId xmlns="" xmlns:a16="http://schemas.microsoft.com/office/drawing/2014/main" id="{4A9EDAE3-9CAA-4301-1644-E1D073797AD3}"/>
                  </a:ext>
                </a:extLst>
              </p:cNvPr>
              <p:cNvCxnSpPr>
                <a:cxnSpLocks/>
                <a:stCxn id="12" idx="1"/>
                <a:endCxn id="11" idx="1"/>
              </p:cNvCxnSpPr>
              <p:nvPr/>
            </p:nvCxnSpPr>
            <p:spPr>
              <a:xfrm flipV="1">
                <a:off x="7117427" y="3069226"/>
                <a:ext cx="810573" cy="312649"/>
              </a:xfrm>
              <a:prstGeom prst="line">
                <a:avLst/>
              </a:prstGeom>
            </p:spPr>
            <p:style>
              <a:lnRef idx="2">
                <a:schemeClr val="accent2"/>
              </a:lnRef>
              <a:fillRef idx="0">
                <a:schemeClr val="accent2"/>
              </a:fillRef>
              <a:effectRef idx="1">
                <a:schemeClr val="accent2"/>
              </a:effectRef>
              <a:fontRef idx="minor">
                <a:schemeClr val="tx1"/>
              </a:fontRef>
            </p:style>
          </p:cxnSp>
          <p:cxnSp>
            <p:nvCxnSpPr>
              <p:cNvPr id="25" name="Ευθύγραμμο βέλος σύνδεσης 24">
                <a:extLst>
                  <a:ext uri="{FF2B5EF4-FFF2-40B4-BE49-F238E27FC236}">
                    <a16:creationId xmlns="" xmlns:a16="http://schemas.microsoft.com/office/drawing/2014/main" id="{55B01725-F0E2-3BC7-3642-727CFAC54E55}"/>
                  </a:ext>
                </a:extLst>
              </p:cNvPr>
              <p:cNvCxnSpPr>
                <a:cxnSpLocks/>
                <a:stCxn id="11" idx="1"/>
                <a:endCxn id="8" idx="1"/>
              </p:cNvCxnSpPr>
              <p:nvPr/>
            </p:nvCxnSpPr>
            <p:spPr>
              <a:xfrm flipV="1">
                <a:off x="7928001" y="2211742"/>
                <a:ext cx="808301" cy="857484"/>
              </a:xfrm>
              <a:prstGeom prst="straightConnector1">
                <a:avLst/>
              </a:prstGeom>
              <a:ln>
                <a:tailEnd type="none"/>
              </a:ln>
            </p:spPr>
            <p:style>
              <a:lnRef idx="2">
                <a:schemeClr val="accent2"/>
              </a:lnRef>
              <a:fillRef idx="0">
                <a:schemeClr val="accent2"/>
              </a:fillRef>
              <a:effectRef idx="1">
                <a:schemeClr val="accent2"/>
              </a:effectRef>
              <a:fontRef idx="minor">
                <a:schemeClr val="tx1"/>
              </a:fontRef>
            </p:style>
          </p:cxnSp>
          <p:cxnSp>
            <p:nvCxnSpPr>
              <p:cNvPr id="28" name="Ευθεία γραμμή σύνδεσης 27">
                <a:extLst>
                  <a:ext uri="{FF2B5EF4-FFF2-40B4-BE49-F238E27FC236}">
                    <a16:creationId xmlns="" xmlns:a16="http://schemas.microsoft.com/office/drawing/2014/main" id="{EA551C87-99DD-7310-0C1E-B9976C500145}"/>
                  </a:ext>
                </a:extLst>
              </p:cNvPr>
              <p:cNvCxnSpPr>
                <a:cxnSpLocks/>
                <a:stCxn id="13" idx="1"/>
              </p:cNvCxnSpPr>
              <p:nvPr/>
            </p:nvCxnSpPr>
            <p:spPr>
              <a:xfrm flipH="1">
                <a:off x="5912343" y="4091463"/>
                <a:ext cx="389118" cy="480347"/>
              </a:xfrm>
              <a:prstGeom prst="line">
                <a:avLst/>
              </a:prstGeom>
            </p:spPr>
            <p:style>
              <a:lnRef idx="2">
                <a:schemeClr val="accent2"/>
              </a:lnRef>
              <a:fillRef idx="0">
                <a:schemeClr val="accent2"/>
              </a:fillRef>
              <a:effectRef idx="1">
                <a:schemeClr val="accent2"/>
              </a:effectRef>
              <a:fontRef idx="minor">
                <a:schemeClr val="tx1"/>
              </a:fontRef>
            </p:style>
          </p:cxnSp>
        </p:grpSp>
        <p:cxnSp>
          <p:nvCxnSpPr>
            <p:cNvPr id="43" name="Ευθύγραμμο βέλος σύνδεσης 42">
              <a:extLst>
                <a:ext uri="{FF2B5EF4-FFF2-40B4-BE49-F238E27FC236}">
                  <a16:creationId xmlns="" xmlns:a16="http://schemas.microsoft.com/office/drawing/2014/main" id="{62BA0C7B-1690-94FB-7CCE-13832CE3FBFE}"/>
                </a:ext>
              </a:extLst>
            </p:cNvPr>
            <p:cNvCxnSpPr/>
            <p:nvPr/>
          </p:nvCxnSpPr>
          <p:spPr>
            <a:xfrm flipV="1">
              <a:off x="8681689" y="1970511"/>
              <a:ext cx="165786" cy="40459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 xmlns:p14="http://schemas.microsoft.com/office/powerpoint/2010/main" val="1912371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0" name="Ομάδα 39">
            <a:extLst>
              <a:ext uri="{FF2B5EF4-FFF2-40B4-BE49-F238E27FC236}">
                <a16:creationId xmlns="" xmlns:a16="http://schemas.microsoft.com/office/drawing/2014/main" id="{2F31CD9F-40A2-323A-BFE3-27421A823DFA}"/>
              </a:ext>
            </a:extLst>
          </p:cNvPr>
          <p:cNvGrpSpPr/>
          <p:nvPr/>
        </p:nvGrpSpPr>
        <p:grpSpPr>
          <a:xfrm>
            <a:off x="5787135" y="1983538"/>
            <a:ext cx="3320865" cy="2388412"/>
            <a:chOff x="5696388" y="1918271"/>
            <a:chExt cx="3411613" cy="2453679"/>
          </a:xfrm>
        </p:grpSpPr>
        <p:pic>
          <p:nvPicPr>
            <p:cNvPr id="38" name="Εικόνα 37">
              <a:extLst>
                <a:ext uri="{FF2B5EF4-FFF2-40B4-BE49-F238E27FC236}">
                  <a16:creationId xmlns="" xmlns:a16="http://schemas.microsoft.com/office/drawing/2014/main" id="{8C6B9020-13D6-0D63-A104-E98786809500}"/>
                </a:ext>
              </a:extLst>
            </p:cNvPr>
            <p:cNvPicPr>
              <a:picLocks noChangeAspect="1"/>
            </p:cNvPicPr>
            <p:nvPr/>
          </p:nvPicPr>
          <p:blipFill>
            <a:blip r:embed="rId2" cstate="print"/>
            <a:stretch>
              <a:fillRect/>
            </a:stretch>
          </p:blipFill>
          <p:spPr>
            <a:xfrm rot="21078585">
              <a:off x="5696388" y="1918271"/>
              <a:ext cx="3411613" cy="1936258"/>
            </a:xfrm>
            <a:prstGeom prst="rect">
              <a:avLst/>
            </a:prstGeom>
          </p:spPr>
        </p:pic>
        <p:pic>
          <p:nvPicPr>
            <p:cNvPr id="37" name="Εικόνα 36">
              <a:extLst>
                <a:ext uri="{FF2B5EF4-FFF2-40B4-BE49-F238E27FC236}">
                  <a16:creationId xmlns="" xmlns:a16="http://schemas.microsoft.com/office/drawing/2014/main" id="{2BAA090C-E33F-BACC-1202-E36F37F49E08}"/>
                </a:ext>
              </a:extLst>
            </p:cNvPr>
            <p:cNvPicPr>
              <a:picLocks noChangeAspect="1"/>
            </p:cNvPicPr>
            <p:nvPr/>
          </p:nvPicPr>
          <p:blipFill rotWithShape="1">
            <a:blip r:embed="rId3" cstate="print"/>
            <a:srcRect r="25256"/>
            <a:stretch/>
          </p:blipFill>
          <p:spPr>
            <a:xfrm>
              <a:off x="6539346" y="2738166"/>
              <a:ext cx="1725694" cy="1633784"/>
            </a:xfrm>
            <a:prstGeom prst="rect">
              <a:avLst/>
            </a:prstGeom>
          </p:spPr>
        </p:pic>
      </p:grpSp>
      <p:graphicFrame>
        <p:nvGraphicFramePr>
          <p:cNvPr id="45" name="Πίνακας 44">
            <a:extLst>
              <a:ext uri="{FF2B5EF4-FFF2-40B4-BE49-F238E27FC236}">
                <a16:creationId xmlns="" xmlns:a16="http://schemas.microsoft.com/office/drawing/2014/main" id="{5DC6E50B-5F06-F7FC-DD60-767F1409149B}"/>
              </a:ext>
            </a:extLst>
          </p:cNvPr>
          <p:cNvGraphicFramePr>
            <a:graphicFrameLocks noGrp="1"/>
          </p:cNvGraphicFramePr>
          <p:nvPr>
            <p:extLst>
              <p:ext uri="{D42A27DB-BD31-4B8C-83A1-F6EECF244321}">
                <p14:modId xmlns="" xmlns:p14="http://schemas.microsoft.com/office/powerpoint/2010/main" val="3950731111"/>
              </p:ext>
            </p:extLst>
          </p:nvPr>
        </p:nvGraphicFramePr>
        <p:xfrm>
          <a:off x="47925" y="3381840"/>
          <a:ext cx="2364340" cy="1153881"/>
        </p:xfrm>
        <a:graphic>
          <a:graphicData uri="http://schemas.openxmlformats.org/drawingml/2006/table">
            <a:tbl>
              <a:tblPr>
                <a:tableStyleId>{5C22544A-7EE6-4342-B048-85BDC9FD1C3A}</a:tableStyleId>
              </a:tblPr>
              <a:tblGrid>
                <a:gridCol w="409555">
                  <a:extLst>
                    <a:ext uri="{9D8B030D-6E8A-4147-A177-3AD203B41FA5}">
                      <a16:colId xmlns="" xmlns:a16="http://schemas.microsoft.com/office/drawing/2014/main" val="3998053014"/>
                    </a:ext>
                  </a:extLst>
                </a:gridCol>
                <a:gridCol w="468159">
                  <a:extLst>
                    <a:ext uri="{9D8B030D-6E8A-4147-A177-3AD203B41FA5}">
                      <a16:colId xmlns="" xmlns:a16="http://schemas.microsoft.com/office/drawing/2014/main" val="527471420"/>
                    </a:ext>
                  </a:extLst>
                </a:gridCol>
                <a:gridCol w="555939">
                  <a:extLst>
                    <a:ext uri="{9D8B030D-6E8A-4147-A177-3AD203B41FA5}">
                      <a16:colId xmlns="" xmlns:a16="http://schemas.microsoft.com/office/drawing/2014/main" val="2794838612"/>
                    </a:ext>
                  </a:extLst>
                </a:gridCol>
                <a:gridCol w="497419">
                  <a:extLst>
                    <a:ext uri="{9D8B030D-6E8A-4147-A177-3AD203B41FA5}">
                      <a16:colId xmlns="" xmlns:a16="http://schemas.microsoft.com/office/drawing/2014/main" val="2530977231"/>
                    </a:ext>
                  </a:extLst>
                </a:gridCol>
                <a:gridCol w="433268">
                  <a:extLst>
                    <a:ext uri="{9D8B030D-6E8A-4147-A177-3AD203B41FA5}">
                      <a16:colId xmlns="" xmlns:a16="http://schemas.microsoft.com/office/drawing/2014/main" val="3630650618"/>
                    </a:ext>
                  </a:extLst>
                </a:gridCol>
              </a:tblGrid>
              <a:tr h="201191">
                <a:tc>
                  <a:txBody>
                    <a:bodyPr/>
                    <a:lstStyle/>
                    <a:p>
                      <a:pPr algn="ctr" fontAlgn="b"/>
                      <a:r>
                        <a:rPr lang="en-US" sz="600" u="none" strike="noStrike" dirty="0">
                          <a:solidFill>
                            <a:schemeClr val="accent6">
                              <a:lumMod val="20000"/>
                              <a:lumOff val="80000"/>
                            </a:schemeClr>
                          </a:solidFill>
                          <a:effectLst/>
                          <a:latin typeface="Bahnschrift SemiBold SemiConden" panose="020B0502040204020203" pitchFamily="34" charset="0"/>
                        </a:rPr>
                        <a:t>Year of Reference</a:t>
                      </a:r>
                      <a:endParaRPr lang="en-US" sz="600" b="1" i="0" u="none" strike="noStrike" dirty="0">
                        <a:solidFill>
                          <a:schemeClr val="accent6">
                            <a:lumMod val="20000"/>
                            <a:lumOff val="80000"/>
                          </a:schemeClr>
                        </a:solidFill>
                        <a:effectLst/>
                        <a:latin typeface="Bahnschrift SemiBold SemiConden"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n-US" sz="600" u="none" strike="noStrike" dirty="0">
                          <a:solidFill>
                            <a:schemeClr val="accent6">
                              <a:lumMod val="20000"/>
                              <a:lumOff val="80000"/>
                            </a:schemeClr>
                          </a:solidFill>
                          <a:effectLst/>
                          <a:latin typeface="Bahnschrift SemiBold SemiConden" panose="020B0502040204020203" pitchFamily="34" charset="0"/>
                        </a:rPr>
                        <a:t>Involuntary Admissions</a:t>
                      </a:r>
                      <a:endParaRPr lang="en-US" sz="600" b="1" i="0" u="none" strike="noStrike" dirty="0">
                        <a:solidFill>
                          <a:schemeClr val="accent6">
                            <a:lumMod val="20000"/>
                            <a:lumOff val="80000"/>
                          </a:schemeClr>
                        </a:solidFill>
                        <a:effectLst/>
                        <a:latin typeface="Bahnschrift SemiBold SemiConden"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n-US" sz="600" u="none" strike="noStrike" dirty="0">
                          <a:solidFill>
                            <a:schemeClr val="accent6">
                              <a:lumMod val="20000"/>
                              <a:lumOff val="80000"/>
                            </a:schemeClr>
                          </a:solidFill>
                          <a:effectLst/>
                          <a:latin typeface="Bahnschrift SemiBold SemiConden" panose="020B0502040204020203" pitchFamily="34" charset="0"/>
                        </a:rPr>
                        <a:t>Avg Days of Hospitalization</a:t>
                      </a:r>
                      <a:endParaRPr lang="en-US" sz="600" b="1" i="0" u="none" strike="noStrike" dirty="0">
                        <a:solidFill>
                          <a:schemeClr val="accent6">
                            <a:lumMod val="20000"/>
                            <a:lumOff val="80000"/>
                          </a:schemeClr>
                        </a:solidFill>
                        <a:effectLst/>
                        <a:latin typeface="Bahnschrift SemiBold SemiConden"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n-US" sz="600" u="none" strike="noStrike" dirty="0">
                          <a:solidFill>
                            <a:schemeClr val="accent6">
                              <a:lumMod val="20000"/>
                              <a:lumOff val="80000"/>
                            </a:schemeClr>
                          </a:solidFill>
                          <a:effectLst/>
                          <a:latin typeface="Bahnschrift SemiBold SemiConden" panose="020B0502040204020203" pitchFamily="34" charset="0"/>
                        </a:rPr>
                        <a:t>Sum</a:t>
                      </a:r>
                      <a:r>
                        <a:rPr lang="el-GR" sz="600" u="none" strike="noStrike" dirty="0">
                          <a:solidFill>
                            <a:schemeClr val="accent6">
                              <a:lumMod val="20000"/>
                              <a:lumOff val="80000"/>
                            </a:schemeClr>
                          </a:solidFill>
                          <a:effectLst/>
                          <a:latin typeface="Bahnschrift SemiBold SemiConden" panose="020B0502040204020203" pitchFamily="34" charset="0"/>
                        </a:rPr>
                        <a:t> </a:t>
                      </a:r>
                      <a:r>
                        <a:rPr lang="en-US" sz="600" u="none" strike="noStrike" dirty="0">
                          <a:solidFill>
                            <a:schemeClr val="accent6">
                              <a:lumMod val="20000"/>
                              <a:lumOff val="80000"/>
                            </a:schemeClr>
                          </a:solidFill>
                          <a:effectLst/>
                          <a:latin typeface="Bahnschrift SemiBold SemiConden" panose="020B0502040204020203" pitchFamily="34" charset="0"/>
                        </a:rPr>
                        <a:t>Hours of Constriction</a:t>
                      </a:r>
                      <a:endParaRPr lang="en-US" sz="600" b="1" i="0" u="none" strike="noStrike" dirty="0">
                        <a:solidFill>
                          <a:schemeClr val="accent6">
                            <a:lumMod val="20000"/>
                            <a:lumOff val="80000"/>
                          </a:schemeClr>
                        </a:solidFill>
                        <a:effectLst/>
                        <a:latin typeface="Bahnschrift SemiBold SemiConden"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n-US" sz="600" u="none" strike="noStrike" dirty="0">
                          <a:solidFill>
                            <a:schemeClr val="accent6">
                              <a:lumMod val="20000"/>
                              <a:lumOff val="80000"/>
                            </a:schemeClr>
                          </a:solidFill>
                          <a:effectLst/>
                          <a:latin typeface="Bahnschrift SemiBold SemiConden" panose="020B0502040204020203" pitchFamily="34" charset="0"/>
                        </a:rPr>
                        <a:t>Yearly       Cost</a:t>
                      </a:r>
                      <a:endParaRPr lang="en-US" sz="600" b="1" i="0" u="none" strike="noStrike" dirty="0">
                        <a:solidFill>
                          <a:schemeClr val="accent6">
                            <a:lumMod val="20000"/>
                            <a:lumOff val="80000"/>
                          </a:schemeClr>
                        </a:solidFill>
                        <a:effectLst/>
                        <a:latin typeface="Bahnschrift SemiBold SemiConden"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extLst>
                  <a:ext uri="{0D108BD9-81ED-4DB2-BD59-A6C34878D82A}">
                    <a16:rowId xmlns="" xmlns:a16="http://schemas.microsoft.com/office/drawing/2014/main" val="3357849369"/>
                  </a:ext>
                </a:extLst>
              </a:tr>
              <a:tr h="108716">
                <a:tc>
                  <a:txBody>
                    <a:bodyPr/>
                    <a:lstStyle/>
                    <a:p>
                      <a:pPr algn="ctr" fontAlgn="b"/>
                      <a:r>
                        <a:rPr lang="el-GR" sz="700" u="none" strike="noStrike" dirty="0">
                          <a:solidFill>
                            <a:schemeClr val="accent6">
                              <a:lumMod val="20000"/>
                              <a:lumOff val="80000"/>
                            </a:schemeClr>
                          </a:solidFill>
                          <a:effectLst/>
                          <a:latin typeface="Bahnschrift SemiBold SemiConden" panose="020B0502040204020203" pitchFamily="34" charset="0"/>
                        </a:rPr>
                        <a:t>2018</a:t>
                      </a:r>
                      <a:endParaRPr lang="el-GR" sz="700" b="1" i="0" u="none" strike="noStrike" dirty="0">
                        <a:solidFill>
                          <a:schemeClr val="accent6">
                            <a:lumMod val="20000"/>
                            <a:lumOff val="80000"/>
                          </a:schemeClr>
                        </a:solidFill>
                        <a:effectLst/>
                        <a:latin typeface="Bahnschrift SemiBold SemiConden"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700" u="none" strike="noStrike" dirty="0">
                          <a:solidFill>
                            <a:schemeClr val="accent6">
                              <a:lumMod val="20000"/>
                              <a:lumOff val="80000"/>
                            </a:schemeClr>
                          </a:solidFill>
                          <a:effectLst/>
                          <a:latin typeface="Bahnschrift Light Condensed" panose="020B0502040204020203" pitchFamily="34" charset="0"/>
                        </a:rPr>
                        <a:t>83</a:t>
                      </a:r>
                      <a:endParaRPr lang="el-GR" sz="700" b="0" i="0" u="none" strike="noStrike" dirty="0">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700" u="none" strike="noStrike">
                          <a:solidFill>
                            <a:schemeClr val="accent6">
                              <a:lumMod val="20000"/>
                              <a:lumOff val="80000"/>
                            </a:schemeClr>
                          </a:solidFill>
                          <a:effectLst/>
                          <a:latin typeface="Bahnschrift Light Condensed" panose="020B0502040204020203" pitchFamily="34" charset="0"/>
                        </a:rPr>
                        <a:t>20,5</a:t>
                      </a:r>
                      <a:endParaRPr lang="el-GR" sz="700" b="0" i="0" u="none" strike="noStrike">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n-US" sz="700" u="none" strike="noStrike">
                          <a:solidFill>
                            <a:schemeClr val="accent6">
                              <a:lumMod val="20000"/>
                              <a:lumOff val="80000"/>
                            </a:schemeClr>
                          </a:solidFill>
                          <a:effectLst/>
                          <a:latin typeface="Bahnschrift Light Condensed" panose="020B0502040204020203" pitchFamily="34" charset="0"/>
                        </a:rPr>
                        <a:t>278,4 h</a:t>
                      </a:r>
                      <a:endParaRPr lang="en-US" sz="700" b="0" i="0" u="none" strike="noStrike">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r" fontAlgn="b"/>
                      <a:r>
                        <a:rPr lang="el-GR" sz="700" u="none" strike="noStrike" dirty="0">
                          <a:solidFill>
                            <a:schemeClr val="accent6">
                              <a:lumMod val="20000"/>
                              <a:lumOff val="80000"/>
                            </a:schemeClr>
                          </a:solidFill>
                          <a:effectLst/>
                          <a:latin typeface="Bahnschrift Light Condensed" panose="020B0502040204020203" pitchFamily="34" charset="0"/>
                        </a:rPr>
                        <a:t>   16.742,98 € </a:t>
                      </a:r>
                      <a:endParaRPr lang="el-GR" sz="700" b="0" i="0" u="none" strike="noStrike" dirty="0">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extLst>
                  <a:ext uri="{0D108BD9-81ED-4DB2-BD59-A6C34878D82A}">
                    <a16:rowId xmlns="" xmlns:a16="http://schemas.microsoft.com/office/drawing/2014/main" val="2936619322"/>
                  </a:ext>
                </a:extLst>
              </a:tr>
              <a:tr h="108716">
                <a:tc>
                  <a:txBody>
                    <a:bodyPr/>
                    <a:lstStyle/>
                    <a:p>
                      <a:pPr algn="ctr" fontAlgn="b"/>
                      <a:r>
                        <a:rPr lang="el-GR" sz="700" u="none" strike="noStrike">
                          <a:solidFill>
                            <a:schemeClr val="accent6">
                              <a:lumMod val="20000"/>
                              <a:lumOff val="80000"/>
                            </a:schemeClr>
                          </a:solidFill>
                          <a:effectLst/>
                          <a:latin typeface="Bahnschrift SemiBold SemiConden" panose="020B0502040204020203" pitchFamily="34" charset="0"/>
                        </a:rPr>
                        <a:t>2019</a:t>
                      </a:r>
                      <a:endParaRPr lang="el-GR" sz="700" b="1" i="0" u="none" strike="noStrike">
                        <a:solidFill>
                          <a:schemeClr val="accent6">
                            <a:lumMod val="20000"/>
                            <a:lumOff val="80000"/>
                          </a:schemeClr>
                        </a:solidFill>
                        <a:effectLst/>
                        <a:latin typeface="Bahnschrift SemiBold SemiConden"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700" u="none" strike="noStrike" dirty="0">
                          <a:solidFill>
                            <a:schemeClr val="accent6">
                              <a:lumMod val="20000"/>
                              <a:lumOff val="80000"/>
                            </a:schemeClr>
                          </a:solidFill>
                          <a:effectLst/>
                          <a:latin typeface="Bahnschrift Light Condensed" panose="020B0502040204020203" pitchFamily="34" charset="0"/>
                        </a:rPr>
                        <a:t>89</a:t>
                      </a:r>
                      <a:endParaRPr lang="el-GR" sz="700" b="0" i="0" u="none" strike="noStrike" dirty="0">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700" u="none" strike="noStrike" dirty="0">
                          <a:solidFill>
                            <a:schemeClr val="accent6">
                              <a:lumMod val="20000"/>
                              <a:lumOff val="80000"/>
                            </a:schemeClr>
                          </a:solidFill>
                          <a:effectLst/>
                          <a:latin typeface="Bahnschrift Light Condensed" panose="020B0502040204020203" pitchFamily="34" charset="0"/>
                        </a:rPr>
                        <a:t>19,1</a:t>
                      </a:r>
                      <a:endParaRPr lang="el-GR" sz="700" b="0" i="0" u="none" strike="noStrike" dirty="0">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n-US" sz="700" u="none" strike="noStrike">
                          <a:solidFill>
                            <a:schemeClr val="accent6">
                              <a:lumMod val="20000"/>
                              <a:lumOff val="80000"/>
                            </a:schemeClr>
                          </a:solidFill>
                          <a:effectLst/>
                          <a:latin typeface="Bahnschrift Light Condensed" panose="020B0502040204020203" pitchFamily="34" charset="0"/>
                        </a:rPr>
                        <a:t>335,9 h</a:t>
                      </a:r>
                      <a:endParaRPr lang="en-US" sz="700" b="0" i="0" u="none" strike="noStrike">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r" fontAlgn="b"/>
                      <a:r>
                        <a:rPr lang="el-GR" sz="700" u="none" strike="noStrike" dirty="0">
                          <a:solidFill>
                            <a:schemeClr val="accent6">
                              <a:lumMod val="20000"/>
                              <a:lumOff val="80000"/>
                            </a:schemeClr>
                          </a:solidFill>
                          <a:effectLst/>
                          <a:latin typeface="Bahnschrift Light Condensed" panose="020B0502040204020203" pitchFamily="34" charset="0"/>
                        </a:rPr>
                        <a:t>   20.201,03 € </a:t>
                      </a:r>
                      <a:endParaRPr lang="el-GR" sz="700" b="0" i="0" u="none" strike="noStrike" dirty="0">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extLst>
                  <a:ext uri="{0D108BD9-81ED-4DB2-BD59-A6C34878D82A}">
                    <a16:rowId xmlns="" xmlns:a16="http://schemas.microsoft.com/office/drawing/2014/main" val="2219434745"/>
                  </a:ext>
                </a:extLst>
              </a:tr>
              <a:tr h="108716">
                <a:tc>
                  <a:txBody>
                    <a:bodyPr/>
                    <a:lstStyle/>
                    <a:p>
                      <a:pPr algn="ctr" fontAlgn="b"/>
                      <a:r>
                        <a:rPr lang="el-GR" sz="700" u="none" strike="noStrike" dirty="0">
                          <a:solidFill>
                            <a:schemeClr val="accent6">
                              <a:lumMod val="20000"/>
                              <a:lumOff val="80000"/>
                            </a:schemeClr>
                          </a:solidFill>
                          <a:effectLst/>
                          <a:latin typeface="Bahnschrift SemiBold SemiConden" panose="020B0502040204020203" pitchFamily="34" charset="0"/>
                        </a:rPr>
                        <a:t>2020</a:t>
                      </a:r>
                      <a:endParaRPr lang="el-GR" sz="700" b="1" i="0" u="none" strike="noStrike" dirty="0">
                        <a:solidFill>
                          <a:schemeClr val="accent6">
                            <a:lumMod val="20000"/>
                            <a:lumOff val="80000"/>
                          </a:schemeClr>
                        </a:solidFill>
                        <a:effectLst/>
                        <a:latin typeface="Bahnschrift SemiBold SemiConden"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700" u="none" strike="noStrike">
                          <a:solidFill>
                            <a:schemeClr val="accent6">
                              <a:lumMod val="20000"/>
                              <a:lumOff val="80000"/>
                            </a:schemeClr>
                          </a:solidFill>
                          <a:effectLst/>
                          <a:latin typeface="Bahnschrift Light Condensed" panose="020B0502040204020203" pitchFamily="34" charset="0"/>
                        </a:rPr>
                        <a:t>54</a:t>
                      </a:r>
                      <a:endParaRPr lang="el-GR" sz="700" b="0" i="0" u="none" strike="noStrike">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700" u="none" strike="noStrike" dirty="0">
                          <a:solidFill>
                            <a:schemeClr val="accent6">
                              <a:lumMod val="20000"/>
                              <a:lumOff val="80000"/>
                            </a:schemeClr>
                          </a:solidFill>
                          <a:effectLst/>
                          <a:latin typeface="Bahnschrift Light Condensed" panose="020B0502040204020203" pitchFamily="34" charset="0"/>
                        </a:rPr>
                        <a:t>15,6</a:t>
                      </a:r>
                      <a:endParaRPr lang="el-GR" sz="700" b="0" i="0" u="none" strike="noStrike" dirty="0">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n-US" sz="700" u="none" strike="noStrike">
                          <a:solidFill>
                            <a:schemeClr val="accent6">
                              <a:lumMod val="20000"/>
                              <a:lumOff val="80000"/>
                            </a:schemeClr>
                          </a:solidFill>
                          <a:effectLst/>
                          <a:latin typeface="Bahnschrift Light Condensed" panose="020B0502040204020203" pitchFamily="34" charset="0"/>
                        </a:rPr>
                        <a:t>152,0 h</a:t>
                      </a:r>
                      <a:endParaRPr lang="en-US" sz="700" b="0" i="0" u="none" strike="noStrike">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r" fontAlgn="b"/>
                      <a:r>
                        <a:rPr lang="el-GR" sz="700" u="none" strike="noStrike" dirty="0">
                          <a:solidFill>
                            <a:schemeClr val="accent6">
                              <a:lumMod val="20000"/>
                              <a:lumOff val="80000"/>
                            </a:schemeClr>
                          </a:solidFill>
                          <a:effectLst/>
                          <a:latin typeface="Bahnschrift Light Condensed" panose="020B0502040204020203" pitchFamily="34" charset="0"/>
                        </a:rPr>
                        <a:t>     9.141,28 € </a:t>
                      </a:r>
                      <a:endParaRPr lang="el-GR" sz="700" b="0" i="0" u="none" strike="noStrike" dirty="0">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extLst>
                  <a:ext uri="{0D108BD9-81ED-4DB2-BD59-A6C34878D82A}">
                    <a16:rowId xmlns="" xmlns:a16="http://schemas.microsoft.com/office/drawing/2014/main" val="3849730869"/>
                  </a:ext>
                </a:extLst>
              </a:tr>
              <a:tr h="108716">
                <a:tc>
                  <a:txBody>
                    <a:bodyPr/>
                    <a:lstStyle/>
                    <a:p>
                      <a:pPr algn="ctr" fontAlgn="b"/>
                      <a:r>
                        <a:rPr lang="el-GR" sz="700" u="none" strike="noStrike" dirty="0">
                          <a:solidFill>
                            <a:schemeClr val="accent6">
                              <a:lumMod val="20000"/>
                              <a:lumOff val="80000"/>
                            </a:schemeClr>
                          </a:solidFill>
                          <a:effectLst/>
                          <a:latin typeface="Bahnschrift SemiBold SemiConden" panose="020B0502040204020203" pitchFamily="34" charset="0"/>
                        </a:rPr>
                        <a:t>2021</a:t>
                      </a:r>
                      <a:endParaRPr lang="el-GR" sz="700" b="1" i="0" u="none" strike="noStrike" dirty="0">
                        <a:solidFill>
                          <a:schemeClr val="accent6">
                            <a:lumMod val="20000"/>
                            <a:lumOff val="80000"/>
                          </a:schemeClr>
                        </a:solidFill>
                        <a:effectLst/>
                        <a:latin typeface="Bahnschrift SemiBold SemiConden"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700" u="none" strike="noStrike" dirty="0">
                          <a:solidFill>
                            <a:schemeClr val="accent6">
                              <a:lumMod val="20000"/>
                              <a:lumOff val="80000"/>
                            </a:schemeClr>
                          </a:solidFill>
                          <a:effectLst/>
                          <a:latin typeface="Bahnschrift Light Condensed" panose="020B0502040204020203" pitchFamily="34" charset="0"/>
                        </a:rPr>
                        <a:t>19</a:t>
                      </a:r>
                      <a:endParaRPr lang="el-GR" sz="700" b="0" i="0" u="none" strike="noStrike" dirty="0">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700" u="none" strike="noStrike" dirty="0">
                          <a:solidFill>
                            <a:schemeClr val="accent6">
                              <a:lumMod val="20000"/>
                              <a:lumOff val="80000"/>
                            </a:schemeClr>
                          </a:solidFill>
                          <a:effectLst/>
                          <a:latin typeface="Bahnschrift Light Condensed" panose="020B0502040204020203" pitchFamily="34" charset="0"/>
                        </a:rPr>
                        <a:t>9,8</a:t>
                      </a:r>
                      <a:endParaRPr lang="el-GR" sz="700" b="0" i="0" u="none" strike="noStrike" dirty="0">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n-US" sz="700" u="none" strike="noStrike" dirty="0">
                          <a:solidFill>
                            <a:schemeClr val="accent6">
                              <a:lumMod val="20000"/>
                              <a:lumOff val="80000"/>
                            </a:schemeClr>
                          </a:solidFill>
                          <a:effectLst/>
                          <a:latin typeface="Bahnschrift Light Condensed" panose="020B0502040204020203" pitchFamily="34" charset="0"/>
                        </a:rPr>
                        <a:t>37,8 h</a:t>
                      </a:r>
                      <a:endParaRPr lang="en-US" sz="700" b="0" i="0" u="none" strike="noStrike" dirty="0">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r" fontAlgn="b"/>
                      <a:r>
                        <a:rPr lang="el-GR" sz="700" u="none" strike="noStrike" dirty="0">
                          <a:solidFill>
                            <a:schemeClr val="accent6">
                              <a:lumMod val="20000"/>
                              <a:lumOff val="80000"/>
                            </a:schemeClr>
                          </a:solidFill>
                          <a:effectLst/>
                          <a:latin typeface="Bahnschrift Light Condensed" panose="020B0502040204020203" pitchFamily="34" charset="0"/>
                        </a:rPr>
                        <a:t>     2.273,29 € </a:t>
                      </a:r>
                      <a:endParaRPr lang="el-GR" sz="700" b="0" i="0" u="none" strike="noStrike" dirty="0">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extLst>
                  <a:ext uri="{0D108BD9-81ED-4DB2-BD59-A6C34878D82A}">
                    <a16:rowId xmlns="" xmlns:a16="http://schemas.microsoft.com/office/drawing/2014/main" val="513465937"/>
                  </a:ext>
                </a:extLst>
              </a:tr>
              <a:tr h="108716">
                <a:tc>
                  <a:txBody>
                    <a:bodyPr/>
                    <a:lstStyle/>
                    <a:p>
                      <a:pPr algn="ctr" fontAlgn="b"/>
                      <a:r>
                        <a:rPr lang="el-GR" sz="700" u="none" strike="noStrike" dirty="0">
                          <a:solidFill>
                            <a:schemeClr val="accent6">
                              <a:lumMod val="20000"/>
                              <a:lumOff val="80000"/>
                            </a:schemeClr>
                          </a:solidFill>
                          <a:effectLst/>
                          <a:latin typeface="Bahnschrift SemiBold SemiConden" panose="020B0502040204020203" pitchFamily="34" charset="0"/>
                        </a:rPr>
                        <a:t>2022</a:t>
                      </a:r>
                      <a:endParaRPr lang="el-GR" sz="700" b="1" i="0" u="none" strike="noStrike" dirty="0">
                        <a:solidFill>
                          <a:schemeClr val="accent6">
                            <a:lumMod val="20000"/>
                            <a:lumOff val="80000"/>
                          </a:schemeClr>
                        </a:solidFill>
                        <a:effectLst/>
                        <a:latin typeface="Bahnschrift SemiBold SemiConden"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700" u="none" strike="noStrike">
                          <a:solidFill>
                            <a:schemeClr val="accent6">
                              <a:lumMod val="20000"/>
                              <a:lumOff val="80000"/>
                            </a:schemeClr>
                          </a:solidFill>
                          <a:effectLst/>
                          <a:latin typeface="Bahnschrift Light Condensed" panose="020B0502040204020203" pitchFamily="34" charset="0"/>
                        </a:rPr>
                        <a:t>3</a:t>
                      </a:r>
                      <a:endParaRPr lang="el-GR" sz="700" b="0" i="0" u="none" strike="noStrike">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700" u="none" strike="noStrike">
                          <a:solidFill>
                            <a:schemeClr val="accent6">
                              <a:lumMod val="20000"/>
                              <a:lumOff val="80000"/>
                            </a:schemeClr>
                          </a:solidFill>
                          <a:effectLst/>
                          <a:latin typeface="Bahnschrift Light Condensed" panose="020B0502040204020203" pitchFamily="34" charset="0"/>
                        </a:rPr>
                        <a:t>15,2</a:t>
                      </a:r>
                      <a:endParaRPr lang="el-GR" sz="700" b="0" i="0" u="none" strike="noStrike">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n-US" sz="700" u="none" strike="noStrike" dirty="0">
                          <a:solidFill>
                            <a:schemeClr val="accent6">
                              <a:lumMod val="20000"/>
                              <a:lumOff val="80000"/>
                            </a:schemeClr>
                          </a:solidFill>
                          <a:effectLst/>
                          <a:latin typeface="Bahnschrift Light Condensed" panose="020B0502040204020203" pitchFamily="34" charset="0"/>
                        </a:rPr>
                        <a:t>101,9 h</a:t>
                      </a:r>
                      <a:endParaRPr lang="en-US" sz="700" b="0" i="0" u="none" strike="noStrike" dirty="0">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r" fontAlgn="b"/>
                      <a:r>
                        <a:rPr lang="el-GR" sz="700" u="none" strike="noStrike" dirty="0">
                          <a:solidFill>
                            <a:schemeClr val="accent6">
                              <a:lumMod val="20000"/>
                              <a:lumOff val="80000"/>
                            </a:schemeClr>
                          </a:solidFill>
                          <a:effectLst/>
                          <a:latin typeface="Bahnschrift Light Condensed" panose="020B0502040204020203" pitchFamily="34" charset="0"/>
                        </a:rPr>
                        <a:t>     6.128,27 € </a:t>
                      </a:r>
                      <a:endParaRPr lang="el-GR" sz="700" b="0" i="0" u="none" strike="noStrike" dirty="0">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extLst>
                  <a:ext uri="{0D108BD9-81ED-4DB2-BD59-A6C34878D82A}">
                    <a16:rowId xmlns="" xmlns:a16="http://schemas.microsoft.com/office/drawing/2014/main" val="1168662496"/>
                  </a:ext>
                </a:extLst>
              </a:tr>
              <a:tr h="108716">
                <a:tc>
                  <a:txBody>
                    <a:bodyPr/>
                    <a:lstStyle/>
                    <a:p>
                      <a:pPr algn="ctr" fontAlgn="b"/>
                      <a:r>
                        <a:rPr lang="el-GR" sz="700" u="none" strike="noStrike" dirty="0">
                          <a:solidFill>
                            <a:schemeClr val="accent6">
                              <a:lumMod val="20000"/>
                              <a:lumOff val="80000"/>
                            </a:schemeClr>
                          </a:solidFill>
                          <a:effectLst/>
                          <a:latin typeface="Bahnschrift SemiBold SemiConden" panose="020B0502040204020203" pitchFamily="34" charset="0"/>
                        </a:rPr>
                        <a:t>2023</a:t>
                      </a:r>
                      <a:endParaRPr lang="el-GR" sz="700" b="1" i="0" u="none" strike="noStrike" dirty="0">
                        <a:solidFill>
                          <a:schemeClr val="accent6">
                            <a:lumMod val="20000"/>
                            <a:lumOff val="80000"/>
                          </a:schemeClr>
                        </a:solidFill>
                        <a:effectLst/>
                        <a:latin typeface="Bahnschrift SemiBold SemiConden"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700" u="none" strike="noStrike">
                          <a:solidFill>
                            <a:schemeClr val="accent6">
                              <a:lumMod val="20000"/>
                              <a:lumOff val="80000"/>
                            </a:schemeClr>
                          </a:solidFill>
                          <a:effectLst/>
                          <a:latin typeface="Bahnschrift Light Condensed" panose="020B0502040204020203" pitchFamily="34" charset="0"/>
                        </a:rPr>
                        <a:t>8</a:t>
                      </a:r>
                      <a:endParaRPr lang="el-GR" sz="700" b="0" i="0" u="none" strike="noStrike">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700" u="none" strike="noStrike">
                          <a:solidFill>
                            <a:schemeClr val="accent6">
                              <a:lumMod val="20000"/>
                              <a:lumOff val="80000"/>
                            </a:schemeClr>
                          </a:solidFill>
                          <a:effectLst/>
                          <a:latin typeface="Bahnschrift Light Condensed" panose="020B0502040204020203" pitchFamily="34" charset="0"/>
                        </a:rPr>
                        <a:t>16,1</a:t>
                      </a:r>
                      <a:endParaRPr lang="el-GR" sz="700" b="0" i="0" u="none" strike="noStrike">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n-US" sz="700" u="none" strike="noStrike" dirty="0">
                          <a:solidFill>
                            <a:schemeClr val="accent6">
                              <a:lumMod val="20000"/>
                              <a:lumOff val="80000"/>
                            </a:schemeClr>
                          </a:solidFill>
                          <a:effectLst/>
                          <a:latin typeface="Bahnschrift Light Condensed" panose="020B0502040204020203" pitchFamily="34" charset="0"/>
                        </a:rPr>
                        <a:t>20,5 h</a:t>
                      </a:r>
                      <a:endParaRPr lang="en-US" sz="700" b="0" i="0" u="none" strike="noStrike" dirty="0">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r" fontAlgn="b"/>
                      <a:r>
                        <a:rPr lang="el-GR" sz="700" u="none" strike="noStrike" dirty="0">
                          <a:solidFill>
                            <a:schemeClr val="accent6">
                              <a:lumMod val="20000"/>
                              <a:lumOff val="80000"/>
                            </a:schemeClr>
                          </a:solidFill>
                          <a:effectLst/>
                          <a:latin typeface="Bahnschrift Light Condensed" panose="020B0502040204020203" pitchFamily="34" charset="0"/>
                        </a:rPr>
                        <a:t>     1.232,87 € </a:t>
                      </a:r>
                      <a:endParaRPr lang="el-GR" sz="700" b="0" i="0" u="none" strike="noStrike" dirty="0">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extLst>
                  <a:ext uri="{0D108BD9-81ED-4DB2-BD59-A6C34878D82A}">
                    <a16:rowId xmlns="" xmlns:a16="http://schemas.microsoft.com/office/drawing/2014/main" val="2399948654"/>
                  </a:ext>
                </a:extLst>
              </a:tr>
              <a:tr h="82532">
                <a:tc>
                  <a:txBody>
                    <a:bodyPr/>
                    <a:lstStyle/>
                    <a:p>
                      <a:pPr algn="ctr" fontAlgn="b"/>
                      <a:r>
                        <a:rPr lang="en-US" sz="500" b="0" u="none" strike="noStrike" dirty="0">
                          <a:solidFill>
                            <a:schemeClr val="accent6">
                              <a:lumMod val="20000"/>
                              <a:lumOff val="80000"/>
                            </a:schemeClr>
                          </a:solidFill>
                          <a:effectLst/>
                          <a:latin typeface="Bahnschrift SemiLight Condensed" panose="020B0502040204020203" pitchFamily="34" charset="0"/>
                        </a:rPr>
                        <a:t>Average</a:t>
                      </a:r>
                      <a:endParaRPr lang="en-US" sz="500" b="0" i="0" u="none" strike="noStrike" dirty="0">
                        <a:solidFill>
                          <a:schemeClr val="accent6">
                            <a:lumMod val="20000"/>
                            <a:lumOff val="80000"/>
                          </a:schemeClr>
                        </a:solidFill>
                        <a:effectLst/>
                        <a:latin typeface="Bahnschrift Semi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500" b="0" u="none" strike="noStrike" dirty="0">
                          <a:solidFill>
                            <a:schemeClr val="accent6">
                              <a:lumMod val="20000"/>
                              <a:lumOff val="80000"/>
                            </a:schemeClr>
                          </a:solidFill>
                          <a:effectLst/>
                          <a:latin typeface="Bahnschrift SemiLight Condensed" panose="020B0502040204020203" pitchFamily="34" charset="0"/>
                        </a:rPr>
                        <a:t>42,7</a:t>
                      </a:r>
                      <a:endParaRPr lang="el-GR" sz="500" b="0" i="0" u="none" strike="noStrike" dirty="0">
                        <a:solidFill>
                          <a:schemeClr val="accent6">
                            <a:lumMod val="20000"/>
                            <a:lumOff val="80000"/>
                          </a:schemeClr>
                        </a:solidFill>
                        <a:effectLst/>
                        <a:latin typeface="Bahnschrift Semi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500" b="0" u="none" strike="noStrike" dirty="0">
                          <a:solidFill>
                            <a:schemeClr val="accent6">
                              <a:lumMod val="20000"/>
                              <a:lumOff val="80000"/>
                            </a:schemeClr>
                          </a:solidFill>
                          <a:effectLst/>
                          <a:latin typeface="Bahnschrift SemiLight Condensed" panose="020B0502040204020203" pitchFamily="34" charset="0"/>
                        </a:rPr>
                        <a:t>16,1</a:t>
                      </a:r>
                      <a:endParaRPr lang="el-GR" sz="500" b="0" i="0" u="none" strike="noStrike" dirty="0">
                        <a:solidFill>
                          <a:schemeClr val="accent6">
                            <a:lumMod val="20000"/>
                            <a:lumOff val="80000"/>
                          </a:schemeClr>
                        </a:solidFill>
                        <a:effectLst/>
                        <a:latin typeface="Bahnschrift Semi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n-US" sz="500" b="0" u="none" strike="noStrike" dirty="0">
                          <a:solidFill>
                            <a:schemeClr val="accent6">
                              <a:lumMod val="20000"/>
                              <a:lumOff val="80000"/>
                            </a:schemeClr>
                          </a:solidFill>
                          <a:effectLst/>
                          <a:latin typeface="Bahnschrift SemiLight Condensed" panose="020B0502040204020203" pitchFamily="34" charset="0"/>
                        </a:rPr>
                        <a:t>154,4 h</a:t>
                      </a:r>
                      <a:endParaRPr lang="en-US" sz="500" b="0" i="0" u="none" strike="noStrike" dirty="0">
                        <a:solidFill>
                          <a:schemeClr val="accent6">
                            <a:lumMod val="20000"/>
                            <a:lumOff val="80000"/>
                          </a:schemeClr>
                        </a:solidFill>
                        <a:effectLst/>
                        <a:latin typeface="Bahnschrift Semi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r" fontAlgn="b"/>
                      <a:r>
                        <a:rPr lang="el-GR" sz="500" b="0" u="none" strike="noStrike" dirty="0">
                          <a:solidFill>
                            <a:schemeClr val="accent6">
                              <a:lumMod val="20000"/>
                              <a:lumOff val="80000"/>
                            </a:schemeClr>
                          </a:solidFill>
                          <a:effectLst/>
                          <a:latin typeface="Bahnschrift SemiLight Condensed" panose="020B0502040204020203" pitchFamily="34" charset="0"/>
                        </a:rPr>
                        <a:t>     9.286,62 € </a:t>
                      </a:r>
                      <a:endParaRPr lang="el-GR" sz="500" b="0" i="0" u="none" strike="noStrike" dirty="0">
                        <a:solidFill>
                          <a:schemeClr val="accent6">
                            <a:lumMod val="20000"/>
                            <a:lumOff val="80000"/>
                          </a:schemeClr>
                        </a:solidFill>
                        <a:effectLst/>
                        <a:latin typeface="Bahnschrift Semi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extLst>
                  <a:ext uri="{0D108BD9-81ED-4DB2-BD59-A6C34878D82A}">
                    <a16:rowId xmlns="" xmlns:a16="http://schemas.microsoft.com/office/drawing/2014/main" val="2636668973"/>
                  </a:ext>
                </a:extLst>
              </a:tr>
              <a:tr h="82532">
                <a:tc>
                  <a:txBody>
                    <a:bodyPr/>
                    <a:lstStyle/>
                    <a:p>
                      <a:pPr algn="ctr" fontAlgn="b"/>
                      <a:r>
                        <a:rPr lang="en-US" sz="500" b="0" u="none" strike="noStrike">
                          <a:solidFill>
                            <a:schemeClr val="accent6">
                              <a:lumMod val="20000"/>
                              <a:lumOff val="80000"/>
                            </a:schemeClr>
                          </a:solidFill>
                          <a:effectLst/>
                          <a:latin typeface="Bahnschrift SemiLight Condensed" panose="020B0502040204020203" pitchFamily="34" charset="0"/>
                        </a:rPr>
                        <a:t>Std. Dev.</a:t>
                      </a:r>
                      <a:endParaRPr lang="en-US" sz="500" b="0" i="0" u="none" strike="noStrike">
                        <a:solidFill>
                          <a:schemeClr val="accent6">
                            <a:lumMod val="20000"/>
                            <a:lumOff val="80000"/>
                          </a:schemeClr>
                        </a:solidFill>
                        <a:effectLst/>
                        <a:latin typeface="Bahnschrift Semi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500" b="0" u="none" strike="noStrike" dirty="0">
                          <a:solidFill>
                            <a:schemeClr val="accent6">
                              <a:lumMod val="20000"/>
                              <a:lumOff val="80000"/>
                            </a:schemeClr>
                          </a:solidFill>
                          <a:effectLst/>
                          <a:latin typeface="Bahnschrift SemiLight Condensed" panose="020B0502040204020203" pitchFamily="34" charset="0"/>
                        </a:rPr>
                        <a:t>34,7</a:t>
                      </a:r>
                      <a:endParaRPr lang="el-GR" sz="500" b="0" i="0" u="none" strike="noStrike" dirty="0">
                        <a:solidFill>
                          <a:schemeClr val="accent6">
                            <a:lumMod val="20000"/>
                            <a:lumOff val="80000"/>
                          </a:schemeClr>
                        </a:solidFill>
                        <a:effectLst/>
                        <a:latin typeface="Bahnschrift Semi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500" b="0" u="none" strike="noStrike" dirty="0">
                          <a:solidFill>
                            <a:schemeClr val="accent6">
                              <a:lumMod val="20000"/>
                              <a:lumOff val="80000"/>
                            </a:schemeClr>
                          </a:solidFill>
                          <a:effectLst/>
                          <a:latin typeface="Bahnschrift SemiLight Condensed" panose="020B0502040204020203" pitchFamily="34" charset="0"/>
                        </a:rPr>
                        <a:t>3,4</a:t>
                      </a:r>
                      <a:endParaRPr lang="el-GR" sz="500" b="0" i="0" u="none" strike="noStrike" dirty="0">
                        <a:solidFill>
                          <a:schemeClr val="accent6">
                            <a:lumMod val="20000"/>
                            <a:lumOff val="80000"/>
                          </a:schemeClr>
                        </a:solidFill>
                        <a:effectLst/>
                        <a:latin typeface="Bahnschrift Semi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n-US" sz="500" b="0" u="none" strike="noStrike" dirty="0">
                          <a:solidFill>
                            <a:schemeClr val="accent6">
                              <a:lumMod val="20000"/>
                              <a:lumOff val="80000"/>
                            </a:schemeClr>
                          </a:solidFill>
                          <a:effectLst/>
                          <a:latin typeface="Bahnschrift SemiLight Condensed" panose="020B0502040204020203" pitchFamily="34" charset="0"/>
                        </a:rPr>
                        <a:t>117,3 h</a:t>
                      </a:r>
                      <a:endParaRPr lang="en-US" sz="500" b="0" i="0" u="none" strike="noStrike" dirty="0">
                        <a:solidFill>
                          <a:schemeClr val="accent6">
                            <a:lumMod val="20000"/>
                            <a:lumOff val="80000"/>
                          </a:schemeClr>
                        </a:solidFill>
                        <a:effectLst/>
                        <a:latin typeface="Bahnschrift Semi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r" fontAlgn="b"/>
                      <a:r>
                        <a:rPr lang="el-GR" sz="500" b="0" u="none" strike="noStrike" dirty="0">
                          <a:solidFill>
                            <a:schemeClr val="accent6">
                              <a:lumMod val="20000"/>
                              <a:lumOff val="80000"/>
                            </a:schemeClr>
                          </a:solidFill>
                          <a:effectLst/>
                          <a:latin typeface="Bahnschrift SemiLight Condensed" panose="020B0502040204020203" pitchFamily="34" charset="0"/>
                        </a:rPr>
                        <a:t>     7.056,53 € </a:t>
                      </a:r>
                      <a:endParaRPr lang="el-GR" sz="500" b="0" i="0" u="none" strike="noStrike" dirty="0">
                        <a:solidFill>
                          <a:schemeClr val="accent6">
                            <a:lumMod val="20000"/>
                            <a:lumOff val="80000"/>
                          </a:schemeClr>
                        </a:solidFill>
                        <a:effectLst/>
                        <a:latin typeface="Bahnschrift Semi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extLst>
                  <a:ext uri="{0D108BD9-81ED-4DB2-BD59-A6C34878D82A}">
                    <a16:rowId xmlns="" xmlns:a16="http://schemas.microsoft.com/office/drawing/2014/main" val="165604554"/>
                  </a:ext>
                </a:extLst>
              </a:tr>
              <a:tr h="108716">
                <a:tc>
                  <a:txBody>
                    <a:bodyPr/>
                    <a:lstStyle/>
                    <a:p>
                      <a:pPr algn="ctr" fontAlgn="b"/>
                      <a:r>
                        <a:rPr lang="en-US" sz="700" u="none" strike="noStrike" dirty="0">
                          <a:solidFill>
                            <a:schemeClr val="accent6">
                              <a:lumMod val="20000"/>
                              <a:lumOff val="80000"/>
                            </a:schemeClr>
                          </a:solidFill>
                          <a:effectLst/>
                          <a:latin typeface="Bahnschrift SemiBold SemiConden" panose="020B0502040204020203" pitchFamily="34" charset="0"/>
                        </a:rPr>
                        <a:t>Total</a:t>
                      </a:r>
                      <a:endParaRPr lang="en-US" sz="700" b="1" i="0" u="none" strike="noStrike" dirty="0">
                        <a:solidFill>
                          <a:schemeClr val="accent6">
                            <a:lumMod val="20000"/>
                            <a:lumOff val="80000"/>
                          </a:schemeClr>
                        </a:solidFill>
                        <a:effectLst/>
                        <a:latin typeface="Bahnschrift SemiBold SemiConden"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700" u="none" strike="noStrike">
                          <a:solidFill>
                            <a:schemeClr val="accent6">
                              <a:lumMod val="20000"/>
                              <a:lumOff val="80000"/>
                            </a:schemeClr>
                          </a:solidFill>
                          <a:effectLst/>
                          <a:latin typeface="Bahnschrift Light Condensed" panose="020B0502040204020203" pitchFamily="34" charset="0"/>
                        </a:rPr>
                        <a:t>299</a:t>
                      </a:r>
                      <a:endParaRPr lang="el-GR" sz="700" b="1" i="0" u="none" strike="noStrike">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l-GR" sz="700" u="none" strike="noStrike">
                          <a:solidFill>
                            <a:schemeClr val="accent6">
                              <a:lumMod val="20000"/>
                              <a:lumOff val="80000"/>
                            </a:schemeClr>
                          </a:solidFill>
                          <a:effectLst/>
                          <a:latin typeface="Bahnschrift Light Condensed" panose="020B0502040204020203" pitchFamily="34" charset="0"/>
                        </a:rPr>
                        <a:t>112,4</a:t>
                      </a:r>
                      <a:endParaRPr lang="el-GR" sz="700" b="1" i="0" u="none" strike="noStrike">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ctr" fontAlgn="b"/>
                      <a:r>
                        <a:rPr lang="en-US" sz="700" u="none" strike="noStrike">
                          <a:solidFill>
                            <a:schemeClr val="accent6">
                              <a:lumMod val="20000"/>
                              <a:lumOff val="80000"/>
                            </a:schemeClr>
                          </a:solidFill>
                          <a:effectLst/>
                          <a:latin typeface="Bahnschrift Light Condensed" panose="020B0502040204020203" pitchFamily="34" charset="0"/>
                        </a:rPr>
                        <a:t>1080,9 h</a:t>
                      </a:r>
                      <a:endParaRPr lang="en-US" sz="700" b="1" i="0" u="none" strike="noStrike">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tc>
                  <a:txBody>
                    <a:bodyPr/>
                    <a:lstStyle/>
                    <a:p>
                      <a:pPr algn="r" fontAlgn="b"/>
                      <a:r>
                        <a:rPr lang="el-GR" sz="700" u="none" strike="noStrike" dirty="0">
                          <a:solidFill>
                            <a:schemeClr val="accent6">
                              <a:lumMod val="20000"/>
                              <a:lumOff val="80000"/>
                            </a:schemeClr>
                          </a:solidFill>
                          <a:effectLst/>
                          <a:latin typeface="Bahnschrift Light Condensed" panose="020B0502040204020203" pitchFamily="34" charset="0"/>
                        </a:rPr>
                        <a:t>   65.006,33 € </a:t>
                      </a:r>
                      <a:endParaRPr lang="el-GR" sz="700" b="1" i="0" u="none" strike="noStrike" dirty="0">
                        <a:solidFill>
                          <a:schemeClr val="accent6">
                            <a:lumMod val="20000"/>
                            <a:lumOff val="80000"/>
                          </a:schemeClr>
                        </a:solidFill>
                        <a:effectLst/>
                        <a:latin typeface="Bahnschrift Light Condensed" panose="020B0502040204020203" pitchFamily="34" charset="0"/>
                      </a:endParaRPr>
                    </a:p>
                  </a:txBody>
                  <a:tcPr marL="5838" marR="5838" marT="5838" marB="0" anchor="ctr">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a:tcPr>
                </a:tc>
                <a:extLst>
                  <a:ext uri="{0D108BD9-81ED-4DB2-BD59-A6C34878D82A}">
                    <a16:rowId xmlns="" xmlns:a16="http://schemas.microsoft.com/office/drawing/2014/main" val="586225968"/>
                  </a:ext>
                </a:extLst>
              </a:tr>
            </a:tbl>
          </a:graphicData>
        </a:graphic>
      </p:graphicFrame>
      <p:grpSp>
        <p:nvGrpSpPr>
          <p:cNvPr id="44" name="Ομάδα 43">
            <a:extLst>
              <a:ext uri="{FF2B5EF4-FFF2-40B4-BE49-F238E27FC236}">
                <a16:creationId xmlns="" xmlns:a16="http://schemas.microsoft.com/office/drawing/2014/main" id="{D2902A1B-EABE-EFC5-2C72-2BF0C216AAAE}"/>
              </a:ext>
            </a:extLst>
          </p:cNvPr>
          <p:cNvGrpSpPr/>
          <p:nvPr/>
        </p:nvGrpSpPr>
        <p:grpSpPr>
          <a:xfrm>
            <a:off x="36000" y="33752"/>
            <a:ext cx="9081505" cy="5067220"/>
            <a:chOff x="36000" y="33752"/>
            <a:chExt cx="9081505" cy="5067220"/>
          </a:xfrm>
          <a:blipFill>
            <a:blip r:embed="rId4">
              <a:alphaModFix amt="37000"/>
              <a:extLst>
                <a:ext uri="{BEBA8EAE-BF5A-486C-A8C5-ECC9F3942E4B}">
                  <a14:imgProps xmlns="" xmlns:a14="http://schemas.microsoft.com/office/drawing/2010/main">
                    <a14:imgLayer r:embed="rId5">
                      <a14:imgEffect>
                        <a14:brightnessContrast bright="-40000"/>
                      </a14:imgEffect>
                    </a14:imgLayer>
                  </a14:imgProps>
                </a:ext>
              </a:extLst>
            </a:blip>
            <a:stretch>
              <a:fillRect/>
            </a:stretch>
          </a:blipFill>
        </p:grpSpPr>
        <p:sp>
          <p:nvSpPr>
            <p:cNvPr id="43" name="Rectangle 1">
              <a:extLst>
                <a:ext uri="{FF2B5EF4-FFF2-40B4-BE49-F238E27FC236}">
                  <a16:creationId xmlns="" xmlns:a16="http://schemas.microsoft.com/office/drawing/2014/main" id="{AB5955DF-1220-62AB-D997-654E48AC1CFF}"/>
                </a:ext>
              </a:extLst>
            </p:cNvPr>
            <p:cNvSpPr>
              <a:spLocks noChangeArrowheads="1"/>
            </p:cNvSpPr>
            <p:nvPr/>
          </p:nvSpPr>
          <p:spPr bwMode="auto">
            <a:xfrm>
              <a:off x="36000" y="3404977"/>
              <a:ext cx="2376264" cy="1142942"/>
            </a:xfrm>
            <a:prstGeom prst="rect">
              <a:avLst/>
            </a:prstGeom>
            <a:grp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algn="just" defTabSz="914400" rtl="0" eaLnBrk="1" fontAlgn="base" latinLnBrk="0" hangingPunct="1">
                <a:lnSpc>
                  <a:spcPct val="100000"/>
                </a:lnSpc>
                <a:spcBef>
                  <a:spcPct val="0"/>
                </a:spcBef>
                <a:spcAft>
                  <a:spcPts val="600"/>
                </a:spcAft>
                <a:buClrTx/>
                <a:buSzTx/>
                <a:buFontTx/>
                <a:buNone/>
                <a:tabLst/>
              </a:pPr>
              <a:endParaRPr kumimoji="0" lang="en-US" sz="7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endParaRPr>
            </a:p>
          </p:txBody>
        </p:sp>
        <p:grpSp>
          <p:nvGrpSpPr>
            <p:cNvPr id="28" name="Ομάδα 27">
              <a:extLst>
                <a:ext uri="{FF2B5EF4-FFF2-40B4-BE49-F238E27FC236}">
                  <a16:creationId xmlns="" xmlns:a16="http://schemas.microsoft.com/office/drawing/2014/main" id="{C528B000-4F13-43AC-6A66-39B0FAA551F9}"/>
                </a:ext>
              </a:extLst>
            </p:cNvPr>
            <p:cNvGrpSpPr/>
            <p:nvPr/>
          </p:nvGrpSpPr>
          <p:grpSpPr>
            <a:xfrm>
              <a:off x="36000" y="33752"/>
              <a:ext cx="9081505" cy="5067220"/>
              <a:chOff x="36000" y="33752"/>
              <a:chExt cx="9081505" cy="5067220"/>
            </a:xfrm>
            <a:grpFill/>
          </p:grpSpPr>
          <p:sp>
            <p:nvSpPr>
              <p:cNvPr id="11265" name="Rectangle 1"/>
              <p:cNvSpPr>
                <a:spLocks noChangeArrowheads="1"/>
              </p:cNvSpPr>
              <p:nvPr/>
            </p:nvSpPr>
            <p:spPr bwMode="auto">
              <a:xfrm>
                <a:off x="36000" y="36000"/>
                <a:ext cx="2376264" cy="3300836"/>
              </a:xfrm>
              <a:prstGeom prst="rect">
                <a:avLst/>
              </a:prstGeom>
              <a:grp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en-US" sz="1400" b="0" i="0" u="none" strike="noStrike" normalizeH="0" baseline="0" dirty="0">
                    <a:ln>
                      <a:noFill/>
                    </a:ln>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ea typeface="Arial" pitchFamily="34" charset="0"/>
                    <a:cs typeface="Arial" pitchFamily="34" charset="0"/>
                  </a:rPr>
                  <a:t>THE </a:t>
                </a:r>
                <a:r>
                  <a:rPr kumimoji="0" lang="en-US" sz="3200" b="0" i="0" u="none" strike="noStrike" normalizeH="0" baseline="0" dirty="0">
                    <a:ln>
                      <a:noFill/>
                    </a:ln>
                    <a:solidFill>
                      <a:schemeClr val="accent2"/>
                    </a:solidFill>
                    <a:effectLst>
                      <a:outerShdw blurRad="38100" dist="38100" dir="2700000" algn="tl">
                        <a:srgbClr val="000000">
                          <a:alpha val="43137"/>
                        </a:srgbClr>
                      </a:outerShdw>
                    </a:effectLst>
                    <a:latin typeface="Bahnschrift SemiBold Condensed" pitchFamily="34" charset="0"/>
                    <a:ea typeface="Arial" pitchFamily="34" charset="0"/>
                    <a:cs typeface="Arial" pitchFamily="34" charset="0"/>
                  </a:rPr>
                  <a:t>PRICE</a:t>
                </a:r>
                <a:r>
                  <a:rPr kumimoji="0" lang="en-US" sz="1400" b="0" i="0" u="none" strike="noStrike" normalizeH="0" baseline="0" dirty="0">
                    <a:ln>
                      <a:noFill/>
                    </a:ln>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ea typeface="Arial" pitchFamily="34" charset="0"/>
                    <a:cs typeface="Arial" pitchFamily="34" charset="0"/>
                  </a:rPr>
                  <a:t> OF </a:t>
                </a:r>
                <a:r>
                  <a:rPr kumimoji="0" lang="en-US" sz="3200" b="0" i="0" u="none" strike="noStrike" normalizeH="0" baseline="0" dirty="0">
                    <a:ln>
                      <a:noFill/>
                    </a:ln>
                    <a:solidFill>
                      <a:schemeClr val="accent2"/>
                    </a:solidFill>
                    <a:effectLst>
                      <a:outerShdw blurRad="38100" dist="38100" dir="2700000" algn="tl">
                        <a:srgbClr val="000000">
                          <a:alpha val="43137"/>
                        </a:srgbClr>
                      </a:outerShdw>
                    </a:effectLst>
                    <a:latin typeface="Bahnschrift SemiBold Condensed" pitchFamily="34" charset="0"/>
                    <a:ea typeface="Arial" pitchFamily="34" charset="0"/>
                    <a:cs typeface="Arial" pitchFamily="34" charset="0"/>
                  </a:rPr>
                  <a:t>SAFETY</a:t>
                </a:r>
                <a:r>
                  <a:rPr lang="en-US" sz="14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p>
              <a:p>
                <a:pPr marL="0" marR="0" lvl="0" indent="0" algn="just" defTabSz="914400" rtl="0" eaLnBrk="1" fontAlgn="base" latinLnBrk="0" hangingPunct="1">
                  <a:lnSpc>
                    <a:spcPct val="100000"/>
                  </a:lnSpc>
                  <a:spcBef>
                    <a:spcPct val="0"/>
                  </a:spcBef>
                  <a:spcAft>
                    <a:spcPts val="600"/>
                  </a:spcAft>
                  <a:buClrTx/>
                  <a:buSzTx/>
                  <a:buFontTx/>
                  <a:buNone/>
                  <a:tabLst/>
                </a:pPr>
                <a:r>
                  <a:rPr kumimoji="0" lang="en-US" sz="1600" b="0" i="0" u="none" strike="noStrike" normalizeH="0" baseline="0" dirty="0">
                    <a:ln>
                      <a:noFill/>
                    </a:ln>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ea typeface="Arial" pitchFamily="34" charset="0"/>
                    <a:cs typeface="Arial" pitchFamily="34" charset="0"/>
                  </a:rPr>
                  <a:t>EVALUATING</a:t>
                </a:r>
                <a:r>
                  <a:rPr kumimoji="0" lang="en-US" sz="1050" b="0" i="0" u="none" strike="noStrike" normalizeH="0" baseline="0" dirty="0">
                    <a:ln>
                      <a:noFill/>
                    </a:ln>
                    <a:solidFill>
                      <a:schemeClr val="accent2"/>
                    </a:solidFill>
                    <a:effectLst>
                      <a:outerShdw blurRad="38100" dist="38100" dir="2700000" algn="tl">
                        <a:srgbClr val="000000">
                          <a:alpha val="43137"/>
                        </a:srgbClr>
                      </a:outerShdw>
                    </a:effectLst>
                    <a:latin typeface="Bahnschrift SemiBold Condensed" pitchFamily="34" charset="0"/>
                    <a:ea typeface="Arial" pitchFamily="34" charset="0"/>
                    <a:cs typeface="Arial" pitchFamily="34" charset="0"/>
                  </a:rPr>
                  <a:t>THE</a:t>
                </a:r>
                <a:r>
                  <a:rPr lang="en-US" sz="16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COST</a:t>
                </a:r>
                <a:r>
                  <a:rPr lang="en-US" sz="1000" dirty="0">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OF</a:t>
                </a:r>
                <a:r>
                  <a:rPr lang="en-US" sz="16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RESTRICTIVE</a:t>
                </a:r>
                <a:r>
                  <a:rPr lang="en-US" sz="1200" dirty="0">
                    <a:solidFill>
                      <a:schemeClr val="accent6">
                        <a:lumMod val="60000"/>
                        <a:lumOff val="4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lang="en-US" sz="16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INTERVENTIONS</a:t>
                </a:r>
                <a:r>
                  <a:rPr lang="en-US" sz="1000" dirty="0">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IN</a:t>
                </a:r>
                <a:r>
                  <a:rPr lang="en-US" sz="16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PSYCHIATRIC</a:t>
                </a:r>
                <a:r>
                  <a:rPr lang="en-US" sz="10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lang="en-US" sz="12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CARE</a:t>
                </a:r>
              </a:p>
              <a:p>
                <a:pPr marL="0" marR="0" lvl="0" indent="0" algn="just" defTabSz="914400" rtl="0" eaLnBrk="1" fontAlgn="base" latinLnBrk="0" hangingPunct="1">
                  <a:lnSpc>
                    <a:spcPct val="100000"/>
                  </a:lnSpc>
                  <a:spcBef>
                    <a:spcPct val="0"/>
                  </a:spcBef>
                  <a:spcAft>
                    <a:spcPts val="600"/>
                  </a:spcAft>
                  <a:buClrTx/>
                  <a:buSzTx/>
                  <a:buFontTx/>
                  <a:buNone/>
                  <a:tabLst/>
                </a:pPr>
                <a:r>
                  <a:rPr lang="en-US" sz="10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A COMPREHENSIVE</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lang="en-US" sz="1000" dirty="0">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LITERATURE REVIEW </a:t>
                </a:r>
                <a:r>
                  <a:rPr lang="en-US" sz="10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WITH</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lang="en-US" sz="10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INSIGHTS</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lang="en-US" sz="10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FROM</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lang="en-US" sz="1000" dirty="0">
                    <a:solidFill>
                      <a:schemeClr val="accent1">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HELLENIC</a:t>
                </a:r>
                <a:r>
                  <a:rPr lang="en-US" sz="1000" dirty="0">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 </a:t>
                </a:r>
                <a:r>
                  <a:rPr lang="en-US" sz="10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rPr>
                  <a:t>PSYCHIATRIC FACILITIES.</a:t>
                </a:r>
              </a:p>
              <a:p>
                <a:pPr marL="0" marR="0" lvl="0" indent="0" algn="just" defTabSz="914400" rtl="0" eaLnBrk="1" fontAlgn="base" latinLnBrk="0" hangingPunct="1">
                  <a:lnSpc>
                    <a:spcPct val="100000"/>
                  </a:lnSpc>
                  <a:spcBef>
                    <a:spcPct val="0"/>
                  </a:spcBef>
                  <a:spcAft>
                    <a:spcPts val="600"/>
                  </a:spcAft>
                  <a:buClrTx/>
                  <a:buSzTx/>
                  <a:buFontTx/>
                  <a:buNone/>
                  <a:tabLst/>
                </a:pPr>
                <a:endParaRPr lang="en-US" sz="700" dirty="0">
                  <a:solidFill>
                    <a:schemeClr val="accent6">
                      <a:lumMod val="40000"/>
                      <a:lumOff val="60000"/>
                    </a:schemeClr>
                  </a:solidFill>
                  <a:effectLst>
                    <a:outerShdw blurRad="38100" dist="38100" dir="2700000" algn="tl">
                      <a:srgbClr val="000000">
                        <a:alpha val="43137"/>
                      </a:srgbClr>
                    </a:outerShdw>
                  </a:effectLst>
                  <a:latin typeface="Bahnschrift SemiBold Condensed"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900" b="0" i="0" u="sng"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Angos Pavlos</a:t>
                </a:r>
                <a:r>
                  <a:rPr kumimoji="0" lang="en-US" sz="900" b="0" i="0" strike="noStrike" normalizeH="0" baseline="30000" dirty="0">
                    <a:ln>
                      <a:noFill/>
                    </a:ln>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1</a:t>
                </a:r>
                <a:r>
                  <a:rPr kumimoji="0" lang="en-US" sz="900" b="0" i="0"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a:t>
                </a:r>
                <a:r>
                  <a:rPr kumimoji="0" lang="en-US" sz="9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kumimoji="0" lang="en-US" sz="900" b="0" i="0" u="none" strike="noStrike" normalizeH="0" baseline="0" dirty="0" err="1">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Porfyri</a:t>
                </a:r>
                <a:r>
                  <a:rPr kumimoji="0" lang="en-US" sz="9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Georgia</a:t>
                </a:r>
                <a:r>
                  <a:rPr kumimoji="0" lang="en-US" sz="900" b="0" i="0" u="none" strike="noStrike" normalizeH="0" baseline="30000" dirty="0">
                    <a:ln>
                      <a:noFill/>
                    </a:ln>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2</a:t>
                </a:r>
                <a:r>
                  <a:rPr kumimoji="0" lang="en-US" sz="9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kumimoji="0" lang="en-US" sz="900" b="0" i="0" u="none" strike="noStrike" normalizeH="0" baseline="0" dirty="0" err="1">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Karakasi</a:t>
                </a:r>
                <a:r>
                  <a:rPr kumimoji="0" lang="en-US" sz="9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Maria-Valeria</a:t>
                </a:r>
                <a:r>
                  <a:rPr kumimoji="0" lang="en-US" sz="900" b="0" i="0" u="none" strike="noStrike" normalizeH="0" baseline="30000" dirty="0">
                    <a:ln>
                      <a:noFill/>
                    </a:ln>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3</a:t>
                </a:r>
                <a:r>
                  <a:rPr kumimoji="0" lang="en-US" sz="9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kumimoji="0" lang="en-US" sz="900" b="0" i="0" u="none" strike="noStrike" normalizeH="0" baseline="0" dirty="0" err="1">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Markopoulou</a:t>
                </a:r>
                <a:r>
                  <a:rPr kumimoji="0" lang="en-US" sz="9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Maria</a:t>
                </a:r>
                <a:r>
                  <a:rPr kumimoji="0" lang="en-US" sz="900" b="0" i="0" u="none" strike="noStrike" normalizeH="0" baseline="30000" dirty="0">
                    <a:ln>
                      <a:noFill/>
                    </a:ln>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1</a:t>
                </a:r>
                <a:r>
                  <a:rPr kumimoji="0" lang="en-US" sz="9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kumimoji="0" lang="en-US" sz="900" b="0" i="0" u="none" strike="noStrike" normalizeH="0" baseline="0" dirty="0" err="1">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Vlachaki</a:t>
                </a:r>
                <a:r>
                  <a:rPr kumimoji="0" lang="en-US" sz="9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Aikaterini</a:t>
                </a:r>
                <a:r>
                  <a:rPr kumimoji="0" lang="en-US" sz="900" b="0" i="0" u="none" strike="noStrike" normalizeH="0" baseline="30000" dirty="0">
                    <a:ln>
                      <a:noFill/>
                    </a:ln>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2</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1000" b="0" i="0" u="none" strike="noStrike" normalizeH="0" baseline="3000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sz="800" b="0" i="0" u="none" strike="noStrike" normalizeH="0" baseline="30000" dirty="0">
                  <a:ln>
                    <a:noFill/>
                  </a:ln>
                  <a:solidFill>
                    <a:schemeClr val="accent6">
                      <a:lumMod val="60000"/>
                      <a:lumOff val="40000"/>
                    </a:schemeClr>
                  </a:solidFill>
                  <a:effectLst>
                    <a:outerShdw blurRad="38100" dist="38100" dir="2700000" algn="tl">
                      <a:srgbClr val="000000">
                        <a:alpha val="43137"/>
                      </a:srgbClr>
                    </a:outerShdw>
                  </a:effectLst>
                  <a:latin typeface="Bahnschrift SemiBold Condensed" pitchFamily="34" charset="0"/>
                  <a:cs typeface="Arial" pitchFamily="34" charset="0"/>
                </a:endParaRPr>
              </a:p>
              <a:p>
                <a:pPr marL="90488" lvl="0" indent="-90488" algn="just" fontAlgn="base">
                  <a:spcBef>
                    <a:spcPct val="0"/>
                  </a:spcBef>
                  <a:spcAft>
                    <a:spcPct val="0"/>
                  </a:spcAft>
                  <a:buClr>
                    <a:schemeClr val="accent2"/>
                  </a:buClr>
                  <a:buFont typeface="+mj-lt"/>
                  <a:buAutoNum type="arabicPeriod"/>
                </a:pPr>
                <a:r>
                  <a:rPr kumimoji="0" lang="en-US" sz="8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Department of Forensic Psychiatry</a:t>
                </a:r>
              </a:p>
              <a:p>
                <a:pPr lvl="0" indent="92075" algn="just" fontAlgn="base">
                  <a:spcBef>
                    <a:spcPct val="0"/>
                  </a:spcBef>
                  <a:spcAft>
                    <a:spcPct val="0"/>
                  </a:spcAft>
                </a:pPr>
                <a:r>
                  <a:rPr kumimoji="0" lang="en-US" sz="8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Psychiatric Hospital </a:t>
                </a:r>
                <a:r>
                  <a:rPr lang="en-US" sz="800" dirty="0">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Of</a:t>
                </a:r>
                <a:r>
                  <a:rPr kumimoji="0" lang="en-US" sz="8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Thessaloniki, Greece</a:t>
                </a:r>
              </a:p>
              <a:p>
                <a:pPr marL="92075" lvl="0" indent="-92075" algn="just" fontAlgn="base">
                  <a:spcBef>
                    <a:spcPct val="0"/>
                  </a:spcBef>
                  <a:spcAft>
                    <a:spcPct val="0"/>
                  </a:spcAft>
                  <a:buClr>
                    <a:schemeClr val="accent2"/>
                  </a:buClr>
                  <a:buFont typeface="+mj-lt"/>
                  <a:buAutoNum type="arabicPeriod" startAt="2"/>
                </a:pPr>
                <a:r>
                  <a:rPr lang="en-US" sz="800" dirty="0">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Department</a:t>
                </a:r>
                <a:r>
                  <a:rPr kumimoji="0" lang="en-US" sz="8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of Adult Psychiatry</a:t>
                </a:r>
              </a:p>
              <a:p>
                <a:pPr lvl="0" indent="92075" algn="just" fontAlgn="base">
                  <a:spcBef>
                    <a:spcPct val="0"/>
                  </a:spcBef>
                  <a:spcAft>
                    <a:spcPct val="0"/>
                  </a:spcAft>
                </a:pPr>
                <a:r>
                  <a:rPr kumimoji="0" lang="en-US" sz="8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G</a:t>
                </a:r>
                <a:r>
                  <a:rPr lang="en-US" sz="800" dirty="0">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eneral </a:t>
                </a:r>
                <a:r>
                  <a:rPr kumimoji="0" lang="en-US" sz="8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Hospital </a:t>
                </a:r>
                <a:r>
                  <a:rPr lang="en-US" sz="800" dirty="0">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of</a:t>
                </a:r>
                <a:r>
                  <a:rPr kumimoji="0" lang="en-US" sz="8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Thessaloniki "G. Papanikolaou", Greece</a:t>
                </a:r>
              </a:p>
              <a:p>
                <a:pPr marL="92075" lvl="0" indent="-92075" algn="just" fontAlgn="base">
                  <a:spcBef>
                    <a:spcPct val="0"/>
                  </a:spcBef>
                  <a:spcAft>
                    <a:spcPct val="0"/>
                  </a:spcAft>
                  <a:buClr>
                    <a:schemeClr val="accent2"/>
                  </a:buClr>
                  <a:buFont typeface="+mj-lt"/>
                  <a:buAutoNum type="arabicPeriod" startAt="3"/>
                </a:pPr>
                <a:r>
                  <a:rPr kumimoji="0" lang="en-US" sz="8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Department of Psychiatry</a:t>
                </a:r>
              </a:p>
              <a:p>
                <a:pPr lvl="0" indent="92075" algn="just" fontAlgn="base">
                  <a:spcBef>
                    <a:spcPct val="0"/>
                  </a:spcBef>
                  <a:spcAft>
                    <a:spcPct val="0"/>
                  </a:spcAft>
                </a:pPr>
                <a:r>
                  <a:rPr kumimoji="0" lang="en-US" sz="8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University Hospital </a:t>
                </a:r>
                <a:r>
                  <a:rPr lang="en-US" sz="800" dirty="0">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of</a:t>
                </a:r>
                <a:r>
                  <a:rPr kumimoji="0" lang="en-US" sz="8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a:t>
                </a:r>
                <a:r>
                  <a:rPr kumimoji="0" lang="en-US" sz="800" b="0" i="0" u="none" strike="noStrike" normalizeH="0" baseline="0" dirty="0" err="1">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Alexandroupolis</a:t>
                </a:r>
                <a:r>
                  <a:rPr kumimoji="0" lang="en-US" sz="8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Greece</a:t>
                </a:r>
                <a:endParaRPr lang="en-US" sz="700" dirty="0">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endParaRPr>
              </a:p>
              <a:p>
                <a:pPr lvl="0" algn="just" fontAlgn="base">
                  <a:spcBef>
                    <a:spcPct val="0"/>
                  </a:spcBef>
                  <a:spcAft>
                    <a:spcPct val="0"/>
                  </a:spcAft>
                </a:pPr>
                <a:endParaRPr lang="en-US" sz="700" dirty="0">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endParaRPr>
              </a:p>
              <a:p>
                <a:pPr lvl="0" algn="just" fontAlgn="base">
                  <a:spcBef>
                    <a:spcPct val="0"/>
                  </a:spcBef>
                  <a:spcAft>
                    <a:spcPct val="0"/>
                  </a:spcAft>
                </a:pPr>
                <a:r>
                  <a:rPr kumimoji="0" lang="en-US" sz="700" b="0" i="0" u="none" strike="noStrike" normalizeH="0" baseline="0" dirty="0">
                    <a:ln>
                      <a:noFill/>
                    </a:ln>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E.:</a:t>
                </a:r>
                <a:r>
                  <a:rPr kumimoji="0" lang="en-US" sz="7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angos.dr@gmail.com</a:t>
                </a:r>
              </a:p>
              <a:p>
                <a:pPr lvl="0" algn="just" fontAlgn="base">
                  <a:spcBef>
                    <a:spcPct val="0"/>
                  </a:spcBef>
                  <a:spcAft>
                    <a:spcPct val="0"/>
                  </a:spcAft>
                </a:pPr>
                <a:r>
                  <a:rPr lang="en-US" sz="700" dirty="0">
                    <a:solidFill>
                      <a:schemeClr val="accent2"/>
                    </a:solidFill>
                    <a:effectLst>
                      <a:outerShdw blurRad="38100" dist="38100" dir="2700000" algn="tl">
                        <a:srgbClr val="000000">
                          <a:alpha val="43137"/>
                        </a:srgbClr>
                      </a:outerShdw>
                    </a:effectLst>
                    <a:latin typeface="Bahnschrift SemiBold Condensed" pitchFamily="34" charset="0"/>
                    <a:cs typeface="Arial" pitchFamily="34" charset="0"/>
                  </a:rPr>
                  <a:t>T.:</a:t>
                </a:r>
                <a:r>
                  <a:rPr lang="en-US" sz="700" dirty="0">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rPr>
                  <a:t> +30 6975712041</a:t>
                </a:r>
                <a:endParaRPr kumimoji="0" lang="en-US" sz="700" b="0" i="0" u="none" strike="noStrike" normalizeH="0" baseline="0" dirty="0">
                  <a:ln>
                    <a:noFill/>
                  </a:ln>
                  <a:solidFill>
                    <a:schemeClr val="accent6">
                      <a:lumMod val="20000"/>
                      <a:lumOff val="80000"/>
                    </a:schemeClr>
                  </a:solidFill>
                  <a:effectLst>
                    <a:outerShdw blurRad="38100" dist="38100" dir="2700000" algn="tl">
                      <a:srgbClr val="000000">
                        <a:alpha val="43137"/>
                      </a:srgbClr>
                    </a:outerShdw>
                  </a:effectLst>
                  <a:latin typeface="Bahnschrift SemiBold Condensed" pitchFamily="34" charset="0"/>
                  <a:cs typeface="Arial" pitchFamily="34" charset="0"/>
                </a:endParaRPr>
              </a:p>
            </p:txBody>
          </p:sp>
          <p:sp>
            <p:nvSpPr>
              <p:cNvPr id="20" name="19 - Ορθογώνιο"/>
              <p:cNvSpPr/>
              <p:nvPr/>
            </p:nvSpPr>
            <p:spPr>
              <a:xfrm>
                <a:off x="36001" y="4620111"/>
                <a:ext cx="9081504" cy="480861"/>
              </a:xfrm>
              <a:prstGeom prst="rect">
                <a:avLst/>
              </a:prstGeom>
              <a:grpFill/>
            </p:spPr>
            <p:txBody>
              <a:bodyPr wrap="square">
                <a:noAutofit/>
              </a:bodyPr>
              <a:lstStyle/>
              <a:p>
                <a:pPr algn="just">
                  <a:spcAft>
                    <a:spcPts val="600"/>
                  </a:spcAft>
                </a:pPr>
                <a:r>
                  <a:rPr lang="en-US" sz="1200" dirty="0">
                    <a:solidFill>
                      <a:schemeClr val="accent2"/>
                    </a:solidFill>
                    <a:effectLst>
                      <a:outerShdw blurRad="38100" dist="38100" dir="2700000" algn="tl">
                        <a:srgbClr val="000000">
                          <a:alpha val="43137"/>
                        </a:srgbClr>
                      </a:outerShdw>
                    </a:effectLst>
                    <a:latin typeface="Bahnschrift SemiBold Condensed" pitchFamily="34" charset="0"/>
                  </a:rPr>
                  <a:t>REFERENCES</a:t>
                </a:r>
                <a:r>
                  <a:rPr lang="en-US" sz="1000" dirty="0">
                    <a:solidFill>
                      <a:schemeClr val="accent6">
                        <a:lumMod val="40000"/>
                        <a:lumOff val="60000"/>
                      </a:schemeClr>
                    </a:solidFill>
                    <a:latin typeface="Bahnschrift Light Condensed" pitchFamily="34" charset="0"/>
                  </a:rPr>
                  <a:t>: </a:t>
                </a:r>
                <a:r>
                  <a:rPr lang="en-US" sz="700" dirty="0" err="1">
                    <a:solidFill>
                      <a:schemeClr val="accent6">
                        <a:lumMod val="20000"/>
                        <a:lumOff val="80000"/>
                      </a:schemeClr>
                    </a:solidFill>
                    <a:latin typeface="Bahnschrift Light Condensed" pitchFamily="34" charset="0"/>
                  </a:rPr>
                  <a:t>Sailas</a:t>
                </a:r>
                <a:r>
                  <a:rPr lang="en-US" sz="700" dirty="0">
                    <a:solidFill>
                      <a:schemeClr val="accent6">
                        <a:lumMod val="20000"/>
                        <a:lumOff val="80000"/>
                      </a:schemeClr>
                    </a:solidFill>
                    <a:latin typeface="Bahnschrift Light Condensed" pitchFamily="34" charset="0"/>
                  </a:rPr>
                  <a:t>, E., &amp; Fenton, M. (2000). Seclusion and restraint for people with serious mental illnesses. The Cochrane database of systematic reviews, 2000(2) </a:t>
                </a:r>
                <a:r>
                  <a:rPr lang="en-US" sz="700" b="1" dirty="0">
                    <a:solidFill>
                      <a:schemeClr val="accent2"/>
                    </a:solidFill>
                    <a:latin typeface="Bahnschrift Light Condensed" pitchFamily="34" charset="0"/>
                  </a:rPr>
                  <a:t>|| </a:t>
                </a:r>
                <a:r>
                  <a:rPr lang="en-US" sz="700" dirty="0" err="1">
                    <a:solidFill>
                      <a:schemeClr val="accent6">
                        <a:lumMod val="20000"/>
                        <a:lumOff val="80000"/>
                      </a:schemeClr>
                    </a:solidFill>
                    <a:latin typeface="Bahnschrift Light Condensed" pitchFamily="34" charset="0"/>
                  </a:rPr>
                  <a:t>Muralidharan</a:t>
                </a:r>
                <a:r>
                  <a:rPr lang="en-US" sz="700" dirty="0">
                    <a:solidFill>
                      <a:schemeClr val="accent6">
                        <a:lumMod val="20000"/>
                        <a:lumOff val="80000"/>
                      </a:schemeClr>
                    </a:solidFill>
                    <a:latin typeface="Bahnschrift Light Condensed" pitchFamily="34" charset="0"/>
                  </a:rPr>
                  <a:t>, S., &amp; Fenton, M. (2006). Containment strategies for people with serious mental illness. The Cochrane database of systematic reviews, (3) </a:t>
                </a:r>
                <a:r>
                  <a:rPr lang="en-US" sz="700" b="1" dirty="0">
                    <a:solidFill>
                      <a:schemeClr val="accent2"/>
                    </a:solidFill>
                    <a:latin typeface="Bahnschrift Light Condensed" pitchFamily="34" charset="0"/>
                  </a:rPr>
                  <a:t>|| </a:t>
                </a:r>
                <a:r>
                  <a:rPr lang="en-US" sz="700" dirty="0" err="1">
                    <a:solidFill>
                      <a:schemeClr val="accent6">
                        <a:lumMod val="20000"/>
                        <a:lumOff val="80000"/>
                      </a:schemeClr>
                    </a:solidFill>
                    <a:latin typeface="Bahnschrift Light Condensed" pitchFamily="34" charset="0"/>
                  </a:rPr>
                  <a:t>LeBel</a:t>
                </a:r>
                <a:r>
                  <a:rPr lang="en-US" sz="700" dirty="0">
                    <a:solidFill>
                      <a:schemeClr val="accent6">
                        <a:lumMod val="20000"/>
                        <a:lumOff val="80000"/>
                      </a:schemeClr>
                    </a:solidFill>
                    <a:latin typeface="Bahnschrift Light Condensed" pitchFamily="34" charset="0"/>
                  </a:rPr>
                  <a:t>, J., &amp; Goldstein, R. (2005). The economic cost of using restraint and the value added by restraint reduction or elimination. Psychiatric Services, 56(9), 1109-14 </a:t>
                </a:r>
                <a:r>
                  <a:rPr lang="en-US" sz="700" b="1" dirty="0">
                    <a:solidFill>
                      <a:schemeClr val="accent2"/>
                    </a:solidFill>
                    <a:latin typeface="Bahnschrift Light Condensed" pitchFamily="34" charset="0"/>
                  </a:rPr>
                  <a:t>|| </a:t>
                </a:r>
                <a:r>
                  <a:rPr lang="en-US" sz="700" dirty="0">
                    <a:solidFill>
                      <a:schemeClr val="accent6">
                        <a:lumMod val="20000"/>
                        <a:lumOff val="80000"/>
                      </a:schemeClr>
                    </a:solidFill>
                    <a:latin typeface="Bahnschrift Light Condensed" pitchFamily="34" charset="0"/>
                  </a:rPr>
                  <a:t>Flood, C., Bowers, L., &amp; Parkin, D. (2008). Estimating the costs of conflict and containment on adult acute inpatient psychiatric wards. Nursing economic$, 26(5), 325–324 </a:t>
                </a:r>
                <a:r>
                  <a:rPr lang="en-US" sz="700" b="1" dirty="0">
                    <a:solidFill>
                      <a:schemeClr val="accent2"/>
                    </a:solidFill>
                    <a:latin typeface="Bahnschrift Light Condensed" pitchFamily="34" charset="0"/>
                  </a:rPr>
                  <a:t>|| </a:t>
                </a:r>
                <a:r>
                  <a:rPr lang="en-US" sz="700" dirty="0">
                    <a:solidFill>
                      <a:schemeClr val="accent6">
                        <a:lumMod val="20000"/>
                        <a:lumOff val="80000"/>
                      </a:schemeClr>
                    </a:solidFill>
                    <a:latin typeface="Bahnschrift Light Condensed" pitchFamily="34" charset="0"/>
                  </a:rPr>
                  <a:t>Chan, J., </a:t>
                </a:r>
                <a:r>
                  <a:rPr lang="en-US" sz="700" dirty="0" err="1">
                    <a:solidFill>
                      <a:schemeClr val="accent6">
                        <a:lumMod val="20000"/>
                        <a:lumOff val="80000"/>
                      </a:schemeClr>
                    </a:solidFill>
                    <a:latin typeface="Bahnschrift Light Condensed" pitchFamily="34" charset="0"/>
                  </a:rPr>
                  <a:t>LeBel</a:t>
                </a:r>
                <a:r>
                  <a:rPr lang="en-US" sz="700" dirty="0">
                    <a:solidFill>
                      <a:schemeClr val="accent6">
                        <a:lumMod val="20000"/>
                        <a:lumOff val="80000"/>
                      </a:schemeClr>
                    </a:solidFill>
                    <a:latin typeface="Bahnschrift Light Condensed" pitchFamily="34" charset="0"/>
                  </a:rPr>
                  <a:t>, J., &amp; Webber, L. (2012). The dollars and sense of restraints and seclusion. Journal of law and medicine, 20(1), 73–81 </a:t>
                </a:r>
                <a:r>
                  <a:rPr lang="en-US" sz="700" b="1" dirty="0">
                    <a:solidFill>
                      <a:schemeClr val="accent2"/>
                    </a:solidFill>
                    <a:latin typeface="Bahnschrift Light Condensed" pitchFamily="34" charset="0"/>
                  </a:rPr>
                  <a:t>|| </a:t>
                </a:r>
                <a:r>
                  <a:rPr lang="en-US" sz="700" dirty="0" err="1">
                    <a:solidFill>
                      <a:schemeClr val="accent6">
                        <a:lumMod val="20000"/>
                        <a:lumOff val="80000"/>
                      </a:schemeClr>
                    </a:solidFill>
                    <a:latin typeface="Bahnschrift Light Condensed" pitchFamily="34" charset="0"/>
                  </a:rPr>
                  <a:t>Alevizopoulos</a:t>
                </a:r>
                <a:r>
                  <a:rPr lang="en-US" sz="700" dirty="0">
                    <a:solidFill>
                      <a:schemeClr val="accent6">
                        <a:lumMod val="20000"/>
                        <a:lumOff val="80000"/>
                      </a:schemeClr>
                    </a:solidFill>
                    <a:latin typeface="Bahnschrift Light Condensed" pitchFamily="34" charset="0"/>
                  </a:rPr>
                  <a:t>, G., </a:t>
                </a:r>
                <a:r>
                  <a:rPr lang="en-US" sz="700" dirty="0" err="1">
                    <a:solidFill>
                      <a:schemeClr val="accent6">
                        <a:lumMod val="20000"/>
                        <a:lumOff val="80000"/>
                      </a:schemeClr>
                    </a:solidFill>
                    <a:latin typeface="Bahnschrift Light Condensed" pitchFamily="34" charset="0"/>
                  </a:rPr>
                  <a:t>Bozikas</a:t>
                </a:r>
                <a:r>
                  <a:rPr lang="en-US" sz="700" dirty="0">
                    <a:solidFill>
                      <a:schemeClr val="accent6">
                        <a:lumMod val="20000"/>
                        <a:lumOff val="80000"/>
                      </a:schemeClr>
                    </a:solidFill>
                    <a:latin typeface="Bahnschrift Light Condensed" pitchFamily="34" charset="0"/>
                  </a:rPr>
                  <a:t>, V., &amp; </a:t>
                </a:r>
                <a:r>
                  <a:rPr lang="en-US" sz="700" dirty="0" err="1">
                    <a:solidFill>
                      <a:schemeClr val="accent6">
                        <a:lumMod val="20000"/>
                        <a:lumOff val="80000"/>
                      </a:schemeClr>
                    </a:solidFill>
                    <a:latin typeface="Bahnschrift Light Condensed" pitchFamily="34" charset="0"/>
                  </a:rPr>
                  <a:t>Touloumis</a:t>
                </a:r>
                <a:r>
                  <a:rPr lang="en-US" sz="700" dirty="0">
                    <a:solidFill>
                      <a:schemeClr val="accent6">
                        <a:lumMod val="20000"/>
                        <a:lumOff val="80000"/>
                      </a:schemeClr>
                    </a:solidFill>
                    <a:latin typeface="Bahnschrift Light Condensed" pitchFamily="34" charset="0"/>
                  </a:rPr>
                  <a:t>, C. (2017). </a:t>
                </a:r>
                <a:r>
                  <a:rPr lang="en-US" sz="700" dirty="0" err="1">
                    <a:solidFill>
                      <a:schemeClr val="accent6">
                        <a:lumMod val="20000"/>
                        <a:lumOff val="80000"/>
                      </a:schemeClr>
                    </a:solidFill>
                    <a:latin typeface="Bahnschrift Light Condensed" pitchFamily="34" charset="0"/>
                  </a:rPr>
                  <a:t>Psychiatrike</a:t>
                </a:r>
                <a:r>
                  <a:rPr lang="en-US" sz="700" dirty="0">
                    <a:solidFill>
                      <a:schemeClr val="accent6">
                        <a:lumMod val="20000"/>
                        <a:lumOff val="80000"/>
                      </a:schemeClr>
                    </a:solidFill>
                    <a:latin typeface="Bahnschrift Light Condensed" pitchFamily="34" charset="0"/>
                  </a:rPr>
                  <a:t> = </a:t>
                </a:r>
                <a:r>
                  <a:rPr lang="en-US" sz="700" dirty="0" err="1">
                    <a:solidFill>
                      <a:schemeClr val="accent6">
                        <a:lumMod val="20000"/>
                        <a:lumOff val="80000"/>
                      </a:schemeClr>
                    </a:solidFill>
                    <a:latin typeface="Bahnschrift Light Condensed" pitchFamily="34" charset="0"/>
                  </a:rPr>
                  <a:t>Psychiatriki</a:t>
                </a:r>
                <a:r>
                  <a:rPr lang="en-US" sz="700" dirty="0">
                    <a:solidFill>
                      <a:schemeClr val="accent6">
                        <a:lumMod val="20000"/>
                        <a:lumOff val="80000"/>
                      </a:schemeClr>
                    </a:solidFill>
                    <a:latin typeface="Bahnschrift Light Condensed" pitchFamily="34" charset="0"/>
                  </a:rPr>
                  <a:t>, 28(4), 306–313.</a:t>
                </a:r>
                <a:endParaRPr lang="el-GR" sz="1000" dirty="0">
                  <a:solidFill>
                    <a:schemeClr val="accent6">
                      <a:lumMod val="20000"/>
                      <a:lumOff val="80000"/>
                    </a:schemeClr>
                  </a:solidFill>
                  <a:latin typeface="Bahnschrift Light Condensed" pitchFamily="34" charset="0"/>
                </a:endParaRPr>
              </a:p>
            </p:txBody>
          </p:sp>
          <p:sp>
            <p:nvSpPr>
              <p:cNvPr id="12" name="18 - Ορθογώνιο">
                <a:extLst>
                  <a:ext uri="{FF2B5EF4-FFF2-40B4-BE49-F238E27FC236}">
                    <a16:creationId xmlns="" xmlns:a16="http://schemas.microsoft.com/office/drawing/2014/main" id="{91F7B656-D0D1-588B-E840-AE6D32855EB8}"/>
                  </a:ext>
                </a:extLst>
              </p:cNvPr>
              <p:cNvSpPr/>
              <p:nvPr/>
            </p:nvSpPr>
            <p:spPr>
              <a:xfrm>
                <a:off x="2456765" y="35999"/>
                <a:ext cx="3195121" cy="4515971"/>
              </a:xfrm>
              <a:prstGeom prst="rect">
                <a:avLst/>
              </a:prstGeom>
              <a:grpFill/>
            </p:spPr>
            <p:txBody>
              <a:bodyPr wrap="square">
                <a:noAutofit/>
              </a:bodyPr>
              <a:lstStyle/>
              <a:p>
                <a:pPr algn="just">
                  <a:spcAft>
                    <a:spcPts val="600"/>
                  </a:spcAft>
                </a:pPr>
                <a:r>
                  <a:rPr lang="en-US" sz="1200" dirty="0">
                    <a:solidFill>
                      <a:schemeClr val="accent2"/>
                    </a:solidFill>
                    <a:effectLst>
                      <a:outerShdw blurRad="38100" dist="38100" dir="2700000" algn="tl">
                        <a:srgbClr val="000000">
                          <a:alpha val="43137"/>
                        </a:srgbClr>
                      </a:outerShdw>
                    </a:effectLst>
                    <a:latin typeface="Bahnschrift SemiBold Condensed" pitchFamily="34" charset="0"/>
                  </a:rPr>
                  <a:t>RESULTS </a:t>
                </a:r>
                <a:r>
                  <a:rPr lang="en-US" sz="800" dirty="0">
                    <a:solidFill>
                      <a:schemeClr val="accent2"/>
                    </a:solidFill>
                    <a:effectLst>
                      <a:outerShdw blurRad="38100" dist="38100" dir="2700000" algn="tl">
                        <a:srgbClr val="000000">
                          <a:alpha val="43137"/>
                        </a:srgbClr>
                      </a:outerShdw>
                    </a:effectLst>
                    <a:latin typeface="Bahnschrift SemiBold Condensed" pitchFamily="34" charset="0"/>
                  </a:rPr>
                  <a:t>[2/2]</a:t>
                </a:r>
                <a:r>
                  <a:rPr lang="en-US" sz="1100" dirty="0">
                    <a:solidFill>
                      <a:schemeClr val="accent6">
                        <a:lumMod val="60000"/>
                        <a:lumOff val="40000"/>
                      </a:schemeClr>
                    </a:solidFill>
                    <a:effectLst>
                      <a:outerShdw blurRad="38100" dist="38100" dir="2700000" algn="tl">
                        <a:srgbClr val="000000">
                          <a:alpha val="43137"/>
                        </a:srgbClr>
                      </a:outerShdw>
                    </a:effectLst>
                    <a:latin typeface="Bahnschrift SemiBold Condensed" pitchFamily="34" charset="0"/>
                  </a:rPr>
                  <a:t>: </a:t>
                </a:r>
              </a:p>
              <a:p>
                <a:pPr algn="just"/>
                <a:r>
                  <a:rPr lang="en-US" sz="1000" dirty="0">
                    <a:solidFill>
                      <a:schemeClr val="accent6">
                        <a:lumMod val="20000"/>
                        <a:lumOff val="80000"/>
                      </a:schemeClr>
                    </a:solidFill>
                    <a:latin typeface="Bahnschrift Light Condensed" pitchFamily="34" charset="0"/>
                  </a:rPr>
                  <a:t>Furthermore, </a:t>
                </a:r>
                <a:r>
                  <a:rPr lang="en-US" sz="1000" u="sng" dirty="0">
                    <a:solidFill>
                      <a:schemeClr val="accent6">
                        <a:lumMod val="20000"/>
                        <a:lumOff val="80000"/>
                      </a:schemeClr>
                    </a:solidFill>
                    <a:latin typeface="Bahnschrift Light Condensed" pitchFamily="34" charset="0"/>
                  </a:rPr>
                  <a:t>data from greek healthcare facilities</a:t>
                </a:r>
                <a:r>
                  <a:rPr lang="en-US" sz="1000" dirty="0">
                    <a:solidFill>
                      <a:schemeClr val="accent6">
                        <a:lumMod val="20000"/>
                        <a:lumOff val="80000"/>
                      </a:schemeClr>
                    </a:solidFill>
                    <a:latin typeface="Bahnschrift Light Condensed" pitchFamily="34" charset="0"/>
                  </a:rPr>
                  <a:t> in </a:t>
                </a:r>
                <a:r>
                  <a:rPr lang="en-US" sz="1000" dirty="0">
                    <a:solidFill>
                      <a:schemeClr val="accent1">
                        <a:lumMod val="60000"/>
                        <a:lumOff val="40000"/>
                      </a:schemeClr>
                    </a:solidFill>
                    <a:latin typeface="Bahnschrift Light Condensed" pitchFamily="34" charset="0"/>
                  </a:rPr>
                  <a:t>Thessaloniki, Greece</a:t>
                </a:r>
                <a:r>
                  <a:rPr lang="en-US" sz="1000" dirty="0">
                    <a:solidFill>
                      <a:schemeClr val="accent6">
                        <a:lumMod val="20000"/>
                        <a:lumOff val="80000"/>
                      </a:schemeClr>
                    </a:solidFill>
                    <a:latin typeface="Bahnschrift Light Condensed" pitchFamily="34" charset="0"/>
                  </a:rPr>
                  <a:t>, underscore the localized economic strain imposed by involuntary hospitalization.</a:t>
                </a:r>
              </a:p>
              <a:p>
                <a:pPr algn="just"/>
                <a:endParaRPr lang="en-US" sz="1000" dirty="0">
                  <a:solidFill>
                    <a:schemeClr val="accent6">
                      <a:lumMod val="20000"/>
                      <a:lumOff val="80000"/>
                    </a:schemeClr>
                  </a:solidFill>
                  <a:latin typeface="Bahnschrift Light Condensed" pitchFamily="34" charset="0"/>
                </a:endParaRPr>
              </a:p>
              <a:p>
                <a:pPr algn="just"/>
                <a:r>
                  <a:rPr lang="en-US" sz="1000" dirty="0">
                    <a:solidFill>
                      <a:schemeClr val="accent1">
                        <a:lumMod val="60000"/>
                        <a:lumOff val="40000"/>
                      </a:schemeClr>
                    </a:solidFill>
                    <a:latin typeface="Bahnschrift Light Condensed" pitchFamily="34" charset="0"/>
                  </a:rPr>
                  <a:t>Psychiatric Hospital of Thessaloniki</a:t>
                </a:r>
                <a:endParaRPr lang="en-US" sz="1000" dirty="0">
                  <a:solidFill>
                    <a:schemeClr val="accent6">
                      <a:lumMod val="20000"/>
                      <a:lumOff val="80000"/>
                    </a:schemeClr>
                  </a:solidFill>
                  <a:latin typeface="Bahnschrift Light Condensed" pitchFamily="34" charset="0"/>
                </a:endParaRPr>
              </a:p>
              <a:p>
                <a:pPr marL="171450" indent="-171450" algn="just">
                  <a:buFont typeface="Arial" panose="020B0604020202020204" pitchFamily="34" charset="0"/>
                  <a:buChar char="•"/>
                </a:pPr>
                <a:r>
                  <a:rPr lang="en-US" sz="1000" dirty="0">
                    <a:solidFill>
                      <a:schemeClr val="accent6">
                        <a:lumMod val="20000"/>
                        <a:lumOff val="80000"/>
                      </a:schemeClr>
                    </a:solidFill>
                    <a:latin typeface="Bahnschrift Light Condensed" pitchFamily="34" charset="0"/>
                  </a:rPr>
                  <a:t>In 2018-2023, the Psychiatric Hospital of Thessaloniki experienced an average of 1091.3 involuntary admissions per year, with a total yearly duration of 210.5 hours of containment interventions and an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average yearly cost </a:t>
                </a:r>
                <a:r>
                  <a:rPr lang="en-US" sz="1000" dirty="0">
                    <a:solidFill>
                      <a:schemeClr val="accent6">
                        <a:lumMod val="20000"/>
                        <a:lumOff val="80000"/>
                      </a:schemeClr>
                    </a:solidFill>
                    <a:latin typeface="Bahnschrift Light Condensed" pitchFamily="34" charset="0"/>
                  </a:rPr>
                  <a:t>of </a:t>
                </a:r>
                <a:r>
                  <a:rPr lang="en-US" sz="1000" b="1" dirty="0">
                    <a:solidFill>
                      <a:schemeClr val="accent2"/>
                    </a:solidFill>
                    <a:effectLst>
                      <a:outerShdw blurRad="38100" dist="38100" dir="2700000" algn="tl">
                        <a:srgbClr val="000000">
                          <a:alpha val="43137"/>
                        </a:srgbClr>
                      </a:outerShdw>
                    </a:effectLst>
                    <a:latin typeface="Bahnschrift Light Condensed" pitchFamily="34" charset="0"/>
                  </a:rPr>
                  <a:t>€12,660.13</a:t>
                </a:r>
                <a:r>
                  <a:rPr lang="en-US" sz="1000" dirty="0">
                    <a:solidFill>
                      <a:schemeClr val="accent6">
                        <a:lumMod val="20000"/>
                        <a:lumOff val="80000"/>
                      </a:schemeClr>
                    </a:solidFill>
                    <a:latin typeface="Bahnschrift Light Condensed" pitchFamily="34" charset="0"/>
                  </a:rPr>
                  <a:t>.</a:t>
                </a:r>
              </a:p>
              <a:p>
                <a:pPr algn="just"/>
                <a:endParaRPr lang="en-US" sz="1000" dirty="0">
                  <a:solidFill>
                    <a:schemeClr val="accent6">
                      <a:lumMod val="20000"/>
                      <a:lumOff val="80000"/>
                    </a:schemeClr>
                  </a:solidFill>
                  <a:latin typeface="Bahnschrift Light Condensed" pitchFamily="34" charset="0"/>
                </a:endParaRPr>
              </a:p>
              <a:p>
                <a:pPr algn="just"/>
                <a:r>
                  <a:rPr lang="en-US" sz="1000" dirty="0">
                    <a:solidFill>
                      <a:schemeClr val="accent1">
                        <a:lumMod val="60000"/>
                        <a:lumOff val="40000"/>
                      </a:schemeClr>
                    </a:solidFill>
                    <a:latin typeface="Bahnschrift Light Condensed" pitchFamily="34" charset="0"/>
                  </a:rPr>
                  <a:t>General Hospital of Thessaloniki "G. Papanikolaou“</a:t>
                </a:r>
                <a:endParaRPr lang="en-US" sz="1000" dirty="0">
                  <a:solidFill>
                    <a:schemeClr val="accent6">
                      <a:lumMod val="20000"/>
                      <a:lumOff val="80000"/>
                    </a:schemeClr>
                  </a:solidFill>
                  <a:latin typeface="Bahnschrift Light Condensed" pitchFamily="34" charset="0"/>
                </a:endParaRPr>
              </a:p>
              <a:p>
                <a:pPr marL="171450" indent="-171450" algn="just">
                  <a:buFont typeface="Arial" panose="020B0604020202020204" pitchFamily="34" charset="0"/>
                  <a:buChar char="•"/>
                </a:pPr>
                <a:r>
                  <a:rPr lang="en-US" sz="1000" dirty="0">
                    <a:solidFill>
                      <a:schemeClr val="accent6">
                        <a:lumMod val="20000"/>
                        <a:lumOff val="80000"/>
                      </a:schemeClr>
                    </a:solidFill>
                    <a:latin typeface="Bahnschrift Light Condensed" pitchFamily="34" charset="0"/>
                  </a:rPr>
                  <a:t>In 2018-2023, the psychiatric </a:t>
                </a:r>
                <a:r>
                  <a:rPr lang="en-US" sz="1000" u="sng" dirty="0">
                    <a:solidFill>
                      <a:schemeClr val="accent6">
                        <a:lumMod val="20000"/>
                        <a:lumOff val="80000"/>
                      </a:schemeClr>
                    </a:solidFill>
                    <a:latin typeface="Bahnschrift Light Condensed" pitchFamily="34" charset="0"/>
                  </a:rPr>
                  <a:t>emergency room</a:t>
                </a:r>
                <a:r>
                  <a:rPr lang="en-US" sz="1000" dirty="0">
                    <a:solidFill>
                      <a:schemeClr val="accent6">
                        <a:lumMod val="20000"/>
                        <a:lumOff val="80000"/>
                      </a:schemeClr>
                    </a:solidFill>
                    <a:latin typeface="Bahnschrift Light Condensed" pitchFamily="34" charset="0"/>
                  </a:rPr>
                  <a:t> experienced an average of 47,7 involuntary admissions per year, with an average duration of 4,5 hours of containment interventions and an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average yearly cost </a:t>
                </a:r>
                <a:r>
                  <a:rPr lang="en-US" sz="1000" dirty="0">
                    <a:solidFill>
                      <a:schemeClr val="accent6">
                        <a:lumMod val="20000"/>
                        <a:lumOff val="80000"/>
                      </a:schemeClr>
                    </a:solidFill>
                    <a:latin typeface="Bahnschrift Light Condensed" pitchFamily="34" charset="0"/>
                  </a:rPr>
                  <a:t>of </a:t>
                </a:r>
                <a:r>
                  <a:rPr lang="en-US" sz="1000" b="1" dirty="0">
                    <a:solidFill>
                      <a:schemeClr val="accent2"/>
                    </a:solidFill>
                    <a:effectLst>
                      <a:outerShdw blurRad="38100" dist="38100" dir="2700000" algn="tl">
                        <a:srgbClr val="000000">
                          <a:alpha val="43137"/>
                        </a:srgbClr>
                      </a:outerShdw>
                    </a:effectLst>
                    <a:latin typeface="Bahnschrift Light Condensed" pitchFamily="34" charset="0"/>
                  </a:rPr>
                  <a:t>€12.909,05</a:t>
                </a:r>
                <a:r>
                  <a:rPr lang="en-US" sz="1000" dirty="0">
                    <a:solidFill>
                      <a:schemeClr val="accent6">
                        <a:lumMod val="20000"/>
                        <a:lumOff val="80000"/>
                      </a:schemeClr>
                    </a:solidFill>
                    <a:latin typeface="Bahnschrift Light Condensed" pitchFamily="34" charset="0"/>
                  </a:rPr>
                  <a:t>. The same period, the psychiatric acute ward experienced an average of 42,7 ± 34,7 involuntary admissions per year, with an average duration of 16,1 ± 3,4 days of hospitalization and an average of 154,4 ± 117,3 hours of containment interventions per year and an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average yearly cost </a:t>
                </a:r>
                <a:r>
                  <a:rPr lang="en-US" sz="1000" dirty="0">
                    <a:solidFill>
                      <a:schemeClr val="accent6">
                        <a:lumMod val="20000"/>
                        <a:lumOff val="80000"/>
                      </a:schemeClr>
                    </a:solidFill>
                    <a:latin typeface="Bahnschrift Light Condensed" pitchFamily="34" charset="0"/>
                  </a:rPr>
                  <a:t>of </a:t>
                </a:r>
                <a:r>
                  <a:rPr lang="en-US" sz="1000" b="1" dirty="0">
                    <a:solidFill>
                      <a:schemeClr val="accent2"/>
                    </a:solidFill>
                    <a:effectLst>
                      <a:outerShdw blurRad="38100" dist="38100" dir="2700000" algn="tl">
                        <a:srgbClr val="000000">
                          <a:alpha val="43137"/>
                        </a:srgbClr>
                      </a:outerShdw>
                    </a:effectLst>
                    <a:latin typeface="Bahnschrift Light Condensed" pitchFamily="34" charset="0"/>
                  </a:rPr>
                  <a:t>€9.286,62 </a:t>
                </a:r>
                <a:r>
                  <a:rPr lang="en-US" sz="1000" dirty="0">
                    <a:solidFill>
                      <a:schemeClr val="accent6">
                        <a:lumMod val="20000"/>
                        <a:lumOff val="80000"/>
                      </a:schemeClr>
                    </a:solidFill>
                    <a:latin typeface="Bahnschrift Light Condensed" pitchFamily="34" charset="0"/>
                  </a:rPr>
                  <a:t>± </a:t>
                </a:r>
                <a:r>
                  <a:rPr lang="en-US" sz="1000" b="1" dirty="0">
                    <a:solidFill>
                      <a:schemeClr val="accent2"/>
                    </a:solidFill>
                    <a:effectLst>
                      <a:outerShdw blurRad="38100" dist="38100" dir="2700000" algn="tl">
                        <a:srgbClr val="000000">
                          <a:alpha val="43137"/>
                        </a:srgbClr>
                      </a:outerShdw>
                    </a:effectLst>
                    <a:latin typeface="Bahnschrift Light Condensed" pitchFamily="34" charset="0"/>
                  </a:rPr>
                  <a:t>€7.056,53</a:t>
                </a:r>
                <a:r>
                  <a:rPr lang="en-US" sz="1000" dirty="0">
                    <a:solidFill>
                      <a:schemeClr val="accent6">
                        <a:lumMod val="20000"/>
                        <a:lumOff val="80000"/>
                      </a:schemeClr>
                    </a:solidFill>
                    <a:latin typeface="Bahnschrift Light Condensed" pitchFamily="34" charset="0"/>
                  </a:rPr>
                  <a:t>. </a:t>
                </a:r>
              </a:p>
              <a:p>
                <a:pPr marL="171450" indent="-171450" algn="just">
                  <a:buFont typeface="Arial" panose="020B0604020202020204" pitchFamily="34" charset="0"/>
                  <a:buChar char="•"/>
                </a:pPr>
                <a:r>
                  <a:rPr lang="en-US" sz="1000" dirty="0">
                    <a:solidFill>
                      <a:schemeClr val="accent6">
                        <a:lumMod val="20000"/>
                        <a:lumOff val="80000"/>
                      </a:schemeClr>
                    </a:solidFill>
                    <a:latin typeface="Bahnschrift Light Condensed" pitchFamily="34" charset="0"/>
                  </a:rPr>
                  <a:t>In 2018-2020,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before the COVID-19 pandemic</a:t>
                </a:r>
                <a:r>
                  <a:rPr lang="en-US" sz="1000" dirty="0">
                    <a:solidFill>
                      <a:schemeClr val="accent6">
                        <a:lumMod val="20000"/>
                        <a:lumOff val="80000"/>
                      </a:schemeClr>
                    </a:solidFill>
                    <a:latin typeface="Bahnschrift Light Condensed" pitchFamily="34" charset="0"/>
                  </a:rPr>
                  <a:t>, there were 226 involuntary admissions to the acute ward, with 766,3 hours of total containment time,  corresponding to a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total cost </a:t>
                </a:r>
                <a:r>
                  <a:rPr lang="en-US" sz="1000" dirty="0">
                    <a:solidFill>
                      <a:schemeClr val="accent6">
                        <a:lumMod val="20000"/>
                        <a:lumOff val="80000"/>
                      </a:schemeClr>
                    </a:solidFill>
                    <a:latin typeface="Bahnschrift Light Condensed" pitchFamily="34" charset="0"/>
                  </a:rPr>
                  <a:t>of </a:t>
                </a:r>
                <a:r>
                  <a:rPr lang="en-US" sz="1000" b="1" dirty="0">
                    <a:solidFill>
                      <a:schemeClr val="accent2"/>
                    </a:solidFill>
                    <a:effectLst>
                      <a:outerShdw blurRad="38100" dist="38100" dir="2700000" algn="tl">
                        <a:srgbClr val="000000">
                          <a:alpha val="43137"/>
                        </a:srgbClr>
                      </a:outerShdw>
                    </a:effectLst>
                    <a:latin typeface="Bahnschrift Light Condensed" pitchFamily="34" charset="0"/>
                  </a:rPr>
                  <a:t>€46.085,28</a:t>
                </a:r>
                <a:r>
                  <a:rPr lang="en-US" sz="1000" dirty="0">
                    <a:solidFill>
                      <a:schemeClr val="accent6">
                        <a:lumMod val="20000"/>
                        <a:lumOff val="80000"/>
                      </a:schemeClr>
                    </a:solidFill>
                    <a:latin typeface="Bahnschrift Light Condensed" pitchFamily="34" charset="0"/>
                  </a:rPr>
                  <a:t>. </a:t>
                </a:r>
              </a:p>
              <a:p>
                <a:pPr marL="171450" indent="-171450" algn="just">
                  <a:buFont typeface="Arial" panose="020B0604020202020204" pitchFamily="34" charset="0"/>
                  <a:buChar char="•"/>
                </a:pPr>
                <a:r>
                  <a:rPr lang="en-US" sz="1000" dirty="0">
                    <a:solidFill>
                      <a:schemeClr val="accent6">
                        <a:lumMod val="20000"/>
                        <a:lumOff val="80000"/>
                      </a:schemeClr>
                    </a:solidFill>
                    <a:latin typeface="Bahnschrift Light Condensed" pitchFamily="34" charset="0"/>
                  </a:rPr>
                  <a:t>In 2021-2023,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due to the COVID-19 pandemic</a:t>
                </a:r>
                <a:r>
                  <a:rPr lang="en-US" sz="1000" dirty="0">
                    <a:solidFill>
                      <a:schemeClr val="accent6">
                        <a:lumMod val="20000"/>
                        <a:lumOff val="80000"/>
                      </a:schemeClr>
                    </a:solidFill>
                    <a:latin typeface="Bahnschrift Light Condensed" pitchFamily="34" charset="0"/>
                  </a:rPr>
                  <a:t>, there were merely a total of 61 involuntary admissions to the acute ward, with a corresponding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cost</a:t>
                </a:r>
                <a:r>
                  <a:rPr lang="en-US" sz="1000" dirty="0">
                    <a:solidFill>
                      <a:schemeClr val="accent6">
                        <a:lumMod val="20000"/>
                        <a:lumOff val="80000"/>
                      </a:schemeClr>
                    </a:solidFill>
                    <a:latin typeface="Bahnschrift Light Condensed" pitchFamily="34" charset="0"/>
                  </a:rPr>
                  <a:t> of </a:t>
                </a:r>
                <a:r>
                  <a:rPr lang="en-US" sz="1000" b="1" dirty="0">
                    <a:solidFill>
                      <a:schemeClr val="accent2"/>
                    </a:solidFill>
                    <a:effectLst>
                      <a:outerShdw blurRad="38100" dist="38100" dir="2700000" algn="tl">
                        <a:srgbClr val="000000">
                          <a:alpha val="43137"/>
                        </a:srgbClr>
                      </a:outerShdw>
                    </a:effectLst>
                    <a:latin typeface="Bahnschrift Light Condensed" pitchFamily="34" charset="0"/>
                  </a:rPr>
                  <a:t>€9.634,43</a:t>
                </a:r>
                <a:r>
                  <a:rPr lang="en-US" sz="1000" dirty="0">
                    <a:solidFill>
                      <a:schemeClr val="accent6">
                        <a:lumMod val="20000"/>
                        <a:lumOff val="80000"/>
                      </a:schemeClr>
                    </a:solidFill>
                    <a:latin typeface="Bahnschrift Light Condensed" pitchFamily="34" charset="0"/>
                  </a:rPr>
                  <a:t>.</a:t>
                </a:r>
              </a:p>
              <a:p>
                <a:pPr marL="171450" indent="-171450" algn="just">
                  <a:buFont typeface="Arial" panose="020B0604020202020204" pitchFamily="34" charset="0"/>
                  <a:buChar char="•"/>
                </a:pPr>
                <a:r>
                  <a:rPr lang="en-US" sz="1000" dirty="0">
                    <a:solidFill>
                      <a:schemeClr val="accent6">
                        <a:lumMod val="20000"/>
                        <a:lumOff val="80000"/>
                      </a:schemeClr>
                    </a:solidFill>
                    <a:latin typeface="Bahnschrift Light Condensed" pitchFamily="34" charset="0"/>
                  </a:rPr>
                  <a:t>A 72% reduction of admissions lead to a 79% reduction in costs.</a:t>
                </a:r>
                <a:endParaRPr lang="el-GR" sz="1000" dirty="0">
                  <a:solidFill>
                    <a:schemeClr val="accent6">
                      <a:lumMod val="20000"/>
                      <a:lumOff val="80000"/>
                    </a:schemeClr>
                  </a:solidFill>
                  <a:latin typeface="Bahnschrift Light Condensed" pitchFamily="34" charset="0"/>
                </a:endParaRPr>
              </a:p>
            </p:txBody>
          </p:sp>
          <p:sp>
            <p:nvSpPr>
              <p:cNvPr id="27" name="18 - Ορθογώνιο">
                <a:extLst>
                  <a:ext uri="{FF2B5EF4-FFF2-40B4-BE49-F238E27FC236}">
                    <a16:creationId xmlns="" xmlns:a16="http://schemas.microsoft.com/office/drawing/2014/main" id="{10B0BE3D-A31F-8BDD-C21A-630A94C5B460}"/>
                  </a:ext>
                </a:extLst>
              </p:cNvPr>
              <p:cNvSpPr/>
              <p:nvPr/>
            </p:nvSpPr>
            <p:spPr>
              <a:xfrm>
                <a:off x="5696387" y="33752"/>
                <a:ext cx="3411613" cy="4514167"/>
              </a:xfrm>
              <a:prstGeom prst="rect">
                <a:avLst/>
              </a:prstGeom>
              <a:grpFill/>
            </p:spPr>
            <p:txBody>
              <a:bodyPr wrap="square">
                <a:noAutofit/>
              </a:bodyPr>
              <a:lstStyle/>
              <a:p>
                <a:pPr algn="just">
                  <a:spcAft>
                    <a:spcPts val="600"/>
                  </a:spcAft>
                </a:pPr>
                <a:r>
                  <a:rPr lang="en-US" sz="1200" dirty="0">
                    <a:solidFill>
                      <a:schemeClr val="accent2"/>
                    </a:solidFill>
                    <a:effectLst>
                      <a:outerShdw blurRad="38100" dist="38100" dir="2700000" algn="tl">
                        <a:srgbClr val="000000">
                          <a:alpha val="43137"/>
                        </a:srgbClr>
                      </a:outerShdw>
                    </a:effectLst>
                    <a:latin typeface="Bahnschrift SemiBold Condensed" pitchFamily="34" charset="0"/>
                  </a:rPr>
                  <a:t>CONCLUSION</a:t>
                </a:r>
                <a:r>
                  <a:rPr lang="en-US" sz="1100" dirty="0">
                    <a:solidFill>
                      <a:schemeClr val="accent6">
                        <a:lumMod val="60000"/>
                        <a:lumOff val="40000"/>
                      </a:schemeClr>
                    </a:solidFill>
                    <a:effectLst>
                      <a:outerShdw blurRad="38100" dist="38100" dir="2700000" algn="tl">
                        <a:srgbClr val="000000">
                          <a:alpha val="43137"/>
                        </a:srgbClr>
                      </a:outerShdw>
                    </a:effectLst>
                    <a:latin typeface="Bahnschrift SemiBold Condensed" pitchFamily="34" charset="0"/>
                  </a:rPr>
                  <a:t>: </a:t>
                </a:r>
              </a:p>
              <a:p>
                <a:pPr algn="just"/>
                <a:r>
                  <a:rPr lang="en-US" sz="1000" dirty="0">
                    <a:solidFill>
                      <a:schemeClr val="accent6">
                        <a:lumMod val="20000"/>
                        <a:lumOff val="80000"/>
                      </a:schemeClr>
                    </a:solidFill>
                    <a:latin typeface="Bahnschrift Light Condensed" pitchFamily="34" charset="0"/>
                  </a:rPr>
                  <a:t>Involuntary hospitalization imposes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substantial economic burdens </a:t>
                </a:r>
                <a:r>
                  <a:rPr lang="en-US" sz="1000" dirty="0">
                    <a:solidFill>
                      <a:schemeClr val="accent6">
                        <a:lumMod val="20000"/>
                        <a:lumOff val="80000"/>
                      </a:schemeClr>
                    </a:solidFill>
                    <a:latin typeface="Bahnschrift Light Condensed" pitchFamily="34" charset="0"/>
                  </a:rPr>
                  <a:t>on healthcare systems worldwide. Addressing these costs necessitates comprehensive strategies aimed at </a:t>
                </a:r>
                <a:r>
                  <a:rPr lang="en-US" sz="1000" dirty="0">
                    <a:solidFill>
                      <a:schemeClr val="accent2"/>
                    </a:solidFill>
                    <a:effectLst>
                      <a:outerShdw blurRad="38100" dist="38100" dir="2700000" algn="tl">
                        <a:srgbClr val="000000">
                          <a:alpha val="43137"/>
                        </a:srgbClr>
                      </a:outerShdw>
                    </a:effectLst>
                    <a:latin typeface="Bahnschrift Light Condensed" pitchFamily="34" charset="0"/>
                  </a:rPr>
                  <a:t>minimizing</a:t>
                </a:r>
                <a:r>
                  <a:rPr lang="en-US" sz="1000" dirty="0">
                    <a:solidFill>
                      <a:schemeClr val="accent6">
                        <a:lumMod val="20000"/>
                        <a:lumOff val="80000"/>
                      </a:schemeClr>
                    </a:solidFill>
                    <a:latin typeface="Bahnschrift Light Condensed" pitchFamily="34" charset="0"/>
                  </a:rPr>
                  <a:t> the need for </a:t>
                </a:r>
                <a:r>
                  <a:rPr lang="en-US" sz="1000" dirty="0">
                    <a:solidFill>
                      <a:schemeClr val="accent2"/>
                    </a:solidFill>
                    <a:effectLst>
                      <a:outerShdw blurRad="38100" dist="38100" dir="2700000" algn="tl">
                        <a:srgbClr val="000000">
                          <a:alpha val="43137"/>
                        </a:srgbClr>
                      </a:outerShdw>
                    </a:effectLst>
                    <a:latin typeface="Bahnschrift Light Condensed" pitchFamily="34" charset="0"/>
                  </a:rPr>
                  <a:t>containment interventions</a:t>
                </a:r>
                <a:r>
                  <a:rPr lang="en-US" sz="1000" dirty="0">
                    <a:solidFill>
                      <a:schemeClr val="accent6">
                        <a:lumMod val="20000"/>
                        <a:lumOff val="80000"/>
                      </a:schemeClr>
                    </a:solidFill>
                    <a:latin typeface="Bahnschrift Light Condensed" pitchFamily="34" charset="0"/>
                  </a:rPr>
                  <a:t> and optimizing resource allocation in psychiatric care. </a:t>
                </a:r>
              </a:p>
              <a:p>
                <a:pPr algn="just"/>
                <a:endParaRPr lang="en-US" sz="1000" dirty="0">
                  <a:solidFill>
                    <a:schemeClr val="accent6">
                      <a:lumMod val="20000"/>
                      <a:lumOff val="80000"/>
                    </a:schemeClr>
                  </a:solidFill>
                  <a:latin typeface="Bahnschrift Light Condensed" pitchFamily="34" charset="0"/>
                </a:endParaRPr>
              </a:p>
              <a:p>
                <a:pPr algn="just"/>
                <a:r>
                  <a:rPr lang="en-US" sz="1000" dirty="0">
                    <a:solidFill>
                      <a:schemeClr val="accent6">
                        <a:lumMod val="20000"/>
                        <a:lumOff val="80000"/>
                      </a:schemeClr>
                    </a:solidFill>
                    <a:latin typeface="Bahnschrift Light Condensed" pitchFamily="34" charset="0"/>
                  </a:rPr>
                  <a:t>Further research is warranted to fully understand the economic implications of involuntary hospitalization and develop </a:t>
                </a:r>
                <a:r>
                  <a:rPr lang="en-US" sz="1000" dirty="0">
                    <a:solidFill>
                      <a:schemeClr val="accent6">
                        <a:lumMod val="60000"/>
                        <a:lumOff val="40000"/>
                      </a:schemeClr>
                    </a:solidFill>
                    <a:effectLst>
                      <a:outerShdw blurRad="38100" dist="38100" dir="2700000" algn="tl">
                        <a:srgbClr val="000000">
                          <a:alpha val="43137"/>
                        </a:srgbClr>
                      </a:outerShdw>
                    </a:effectLst>
                    <a:latin typeface="Bahnschrift Light Condensed" pitchFamily="34" charset="0"/>
                  </a:rPr>
                  <a:t>cost-effective</a:t>
                </a:r>
                <a:r>
                  <a:rPr lang="en-US" sz="1000" dirty="0">
                    <a:solidFill>
                      <a:schemeClr val="accent6">
                        <a:lumMod val="20000"/>
                        <a:lumOff val="80000"/>
                      </a:schemeClr>
                    </a:solidFill>
                    <a:latin typeface="Bahnschrift Light Condensed" pitchFamily="34" charset="0"/>
                  </a:rPr>
                  <a:t> interventions to mitigate financial impacts. Efforts to invest in alternative approaches to care and preventive measures may ultimately lead to more sustainable and efficient psychiatric healthcare systems, benefiting both patients and providers alike.</a:t>
                </a:r>
                <a:endParaRPr lang="el-GR" sz="1000" dirty="0">
                  <a:solidFill>
                    <a:schemeClr val="accent6">
                      <a:lumMod val="20000"/>
                      <a:lumOff val="80000"/>
                    </a:schemeClr>
                  </a:solidFill>
                  <a:latin typeface="Bahnschrift Light Condensed" pitchFamily="34" charset="0"/>
                </a:endParaRPr>
              </a:p>
            </p:txBody>
          </p:sp>
        </p:grpSp>
      </p:grpSp>
    </p:spTree>
    <p:extLst>
      <p:ext uri="{BB962C8B-B14F-4D97-AF65-F5344CB8AC3E}">
        <p14:creationId xmlns="" xmlns:p14="http://schemas.microsoft.com/office/powerpoint/2010/main" val="318127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1347</Words>
  <Application>Microsoft Office PowerPoint</Application>
  <PresentationFormat>Προβολή στην οθόνη (16:9)</PresentationFormat>
  <Paragraphs>106</Paragraphs>
  <Slides>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vt:i4>
      </vt:variant>
    </vt:vector>
  </HeadingPairs>
  <TitlesOfParts>
    <vt:vector size="3" baseType="lpstr">
      <vt:lpstr>Θέμα του Office</vt:lpstr>
      <vt:lpstr>Διαφάνεια 1</vt:lpstr>
      <vt:lpstr>Διαφάνεια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akat_eid</dc:creator>
  <cp:lastModifiedBy>akat_eid</cp:lastModifiedBy>
  <cp:revision>26</cp:revision>
  <dcterms:created xsi:type="dcterms:W3CDTF">2024-02-26T08:00:35Z</dcterms:created>
  <dcterms:modified xsi:type="dcterms:W3CDTF">2024-02-29T09:19:29Z</dcterms:modified>
</cp:coreProperties>
</file>