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7"/>
  </p:notesMasterIdLst>
  <p:sldIdLst>
    <p:sldId id="256" r:id="rId2"/>
    <p:sldId id="276" r:id="rId3"/>
    <p:sldId id="260" r:id="rId4"/>
    <p:sldId id="263" r:id="rId5"/>
    <p:sldId id="258" r:id="rId6"/>
  </p:sldIdLst>
  <p:sldSz cx="9144000" cy="5143500" type="screen16x9"/>
  <p:notesSz cx="6858000" cy="9144000"/>
  <p:embeddedFontLst>
    <p:embeddedFont>
      <p:font typeface="Anaheim" panose="020B0604020202020204" charset="-18"/>
      <p:regular r:id="rId8"/>
    </p:embeddedFont>
    <p:embeddedFont>
      <p:font typeface="Archivo" panose="020B0604020202020204" charset="-18"/>
      <p:regular r:id="rId9"/>
      <p:bold r:id="rId10"/>
      <p:italic r:id="rId11"/>
      <p:boldItalic r:id="rId12"/>
    </p:embeddedFont>
    <p:embeddedFont>
      <p:font typeface="Montserrat" panose="00000500000000000000" pitchFamily="2" charset="-18"/>
      <p:regular r:id="rId13"/>
      <p:bold r:id="rId14"/>
      <p:italic r:id="rId15"/>
      <p:boldItalic r:id="rId16"/>
    </p:embeddedFont>
    <p:embeddedFont>
      <p:font typeface="Nunito Light" pitchFamily="2" charset="-18"/>
      <p:regular r:id="rId17"/>
      <p:italic r:id="rId18"/>
    </p:embeddedFont>
    <p:embeddedFont>
      <p:font typeface="Poppins" panose="00000500000000000000" pitchFamily="2" charset="-18"/>
      <p:regular r:id="rId19"/>
      <p:bold r:id="rId20"/>
      <p:italic r:id="rId21"/>
      <p:boldItalic r:id="rId22"/>
    </p:embeddedFont>
    <p:embeddedFont>
      <p:font typeface="Poppins ExtraBold" panose="00000900000000000000" pitchFamily="2" charset="-18"/>
      <p:bold r:id="rId23"/>
      <p:boldItalic r:id="rId24"/>
    </p:embeddedFont>
    <p:embeddedFont>
      <p:font typeface="Raleway" pitchFamily="2" charset="-18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053"/>
    <a:srgbClr val="F18668"/>
    <a:srgbClr val="9DA671"/>
    <a:srgbClr val="C35865"/>
    <a:srgbClr val="C296C4"/>
    <a:srgbClr val="6666FF"/>
    <a:srgbClr val="FFCC00"/>
    <a:srgbClr val="0099FF"/>
    <a:srgbClr val="00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0140EB-3742-4454-A1BF-59F112E94C3A}">
  <a:tblStyle styleId="{020140EB-3742-4454-A1BF-59F112E94C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F999E98-85B1-4FE0-8701-256900E872D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7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26" Type="http://schemas.openxmlformats.org/officeDocument/2006/relationships/font" Target="fonts/font19.fntdata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font" Target="fonts/font18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font" Target="fonts/font17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font" Target="fonts/font16.fntdata"/><Relationship Id="rId28" Type="http://schemas.openxmlformats.org/officeDocument/2006/relationships/font" Target="fonts/font21.fntdata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font" Target="fonts/font15.fntdata"/><Relationship Id="rId27" Type="http://schemas.openxmlformats.org/officeDocument/2006/relationships/font" Target="fonts/font20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8" name="Google Shape;688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1043;g2b0ed6c6bde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4" name="Google Shape;1044;g2b0ed6c6bde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g184d99d1a7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9" name="Google Shape;739;g184d99d1a7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g1910c9cffe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6" name="Google Shape;786;g1910c9cffe2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3" name="Google Shape;713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96950" y="1568475"/>
            <a:ext cx="6350100" cy="17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307675" y="3311625"/>
            <a:ext cx="4528800" cy="47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312550" y="-752210"/>
            <a:ext cx="1337345" cy="1158175"/>
            <a:chOff x="6928275" y="3554300"/>
            <a:chExt cx="1337345" cy="1158175"/>
          </a:xfrm>
        </p:grpSpPr>
        <p:sp>
          <p:nvSpPr>
            <p:cNvPr id="12" name="Google Shape;12;p2"/>
            <p:cNvSpPr/>
            <p:nvPr/>
          </p:nvSpPr>
          <p:spPr>
            <a:xfrm>
              <a:off x="6928275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7110796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293316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475837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658358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840878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023399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205920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6928275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110796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293316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475837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658358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840878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023399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205920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928275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110796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293316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475837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658358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840878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023399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205920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928275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110796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7293316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475837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658358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840878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23399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205920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928275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110796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293316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475837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658358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840878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8023399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8205920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6928275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110796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293316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475837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658358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840878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8023399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8205920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928275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7110796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7293316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475837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658358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840878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023399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205920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928275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7110796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293316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475837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7658358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840878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8023399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8205920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</p:grpSp>
      <p:sp>
        <p:nvSpPr>
          <p:cNvPr id="76" name="Google Shape;76;p2"/>
          <p:cNvSpPr/>
          <p:nvPr/>
        </p:nvSpPr>
        <p:spPr>
          <a:xfrm>
            <a:off x="0" y="0"/>
            <a:ext cx="526200" cy="3472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77" name="Google Shape;77;p2"/>
          <p:cNvSpPr/>
          <p:nvPr/>
        </p:nvSpPr>
        <p:spPr>
          <a:xfrm>
            <a:off x="7616034" y="-328390"/>
            <a:ext cx="1532100" cy="15288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2"/>
          <p:cNvSpPr/>
          <p:nvPr/>
        </p:nvSpPr>
        <p:spPr>
          <a:xfrm>
            <a:off x="8780325" y="640650"/>
            <a:ext cx="526200" cy="157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2"/>
          <p:cNvSpPr/>
          <p:nvPr/>
        </p:nvSpPr>
        <p:spPr>
          <a:xfrm>
            <a:off x="8780329" y="640641"/>
            <a:ext cx="339485" cy="448865"/>
          </a:xfrm>
          <a:custGeom>
            <a:avLst/>
            <a:gdLst/>
            <a:ahLst/>
            <a:cxnLst/>
            <a:rect l="l" t="t" r="r" b="b"/>
            <a:pathLst>
              <a:path w="220" h="291" extrusionOk="0">
                <a:moveTo>
                  <a:pt x="0" y="291"/>
                </a:moveTo>
                <a:cubicBezTo>
                  <a:pt x="106" y="226"/>
                  <a:pt x="186" y="123"/>
                  <a:pt x="220" y="0"/>
                </a:cubicBezTo>
                <a:cubicBezTo>
                  <a:pt x="0" y="0"/>
                  <a:pt x="0" y="0"/>
                  <a:pt x="0" y="0"/>
                </a:cubicBezTo>
                <a:lnTo>
                  <a:pt x="0" y="29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24"/>
          <p:cNvSpPr/>
          <p:nvPr/>
        </p:nvSpPr>
        <p:spPr>
          <a:xfrm>
            <a:off x="-716337" y="3810150"/>
            <a:ext cx="1798800" cy="179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678" name="Google Shape;678;p24"/>
          <p:cNvSpPr/>
          <p:nvPr/>
        </p:nvSpPr>
        <p:spPr>
          <a:xfrm>
            <a:off x="447838" y="2764450"/>
            <a:ext cx="1733400" cy="14991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679" name="Google Shape;679;p24"/>
          <p:cNvSpPr/>
          <p:nvPr/>
        </p:nvSpPr>
        <p:spPr>
          <a:xfrm>
            <a:off x="448988" y="3813175"/>
            <a:ext cx="636825" cy="449025"/>
          </a:xfrm>
          <a:custGeom>
            <a:avLst/>
            <a:gdLst/>
            <a:ahLst/>
            <a:cxnLst/>
            <a:rect l="l" t="t" r="r" b="b"/>
            <a:pathLst>
              <a:path w="25473" h="17961" extrusionOk="0">
                <a:moveTo>
                  <a:pt x="10341" y="0"/>
                </a:moveTo>
                <a:lnTo>
                  <a:pt x="25473" y="0"/>
                </a:lnTo>
                <a:lnTo>
                  <a:pt x="25473" y="17961"/>
                </a:lnTo>
                <a:lnTo>
                  <a:pt x="0" y="1796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6"/>
          <p:cNvSpPr/>
          <p:nvPr/>
        </p:nvSpPr>
        <p:spPr>
          <a:xfrm>
            <a:off x="-10325" y="4565684"/>
            <a:ext cx="582900" cy="5829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chivo"/>
              <a:ea typeface="Archivo"/>
              <a:cs typeface="Archivo"/>
              <a:sym typeface="Archivo"/>
            </a:endParaRPr>
          </a:p>
        </p:txBody>
      </p:sp>
      <p:grpSp>
        <p:nvGrpSpPr>
          <p:cNvPr id="230" name="Google Shape;230;p6"/>
          <p:cNvGrpSpPr/>
          <p:nvPr/>
        </p:nvGrpSpPr>
        <p:grpSpPr>
          <a:xfrm>
            <a:off x="7462050" y="222350"/>
            <a:ext cx="1337345" cy="59700"/>
            <a:chOff x="7462050" y="222350"/>
            <a:chExt cx="1337345" cy="59700"/>
          </a:xfrm>
        </p:grpSpPr>
        <p:sp>
          <p:nvSpPr>
            <p:cNvPr id="231" name="Google Shape;231;p6"/>
            <p:cNvSpPr/>
            <p:nvPr/>
          </p:nvSpPr>
          <p:spPr>
            <a:xfrm>
              <a:off x="7462050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32" name="Google Shape;232;p6"/>
            <p:cNvSpPr/>
            <p:nvPr/>
          </p:nvSpPr>
          <p:spPr>
            <a:xfrm>
              <a:off x="7644571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33" name="Google Shape;233;p6"/>
            <p:cNvSpPr/>
            <p:nvPr/>
          </p:nvSpPr>
          <p:spPr>
            <a:xfrm>
              <a:off x="7827091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34" name="Google Shape;234;p6"/>
            <p:cNvSpPr/>
            <p:nvPr/>
          </p:nvSpPr>
          <p:spPr>
            <a:xfrm>
              <a:off x="8009612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35" name="Google Shape;235;p6"/>
            <p:cNvSpPr/>
            <p:nvPr/>
          </p:nvSpPr>
          <p:spPr>
            <a:xfrm>
              <a:off x="8192133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36" name="Google Shape;236;p6"/>
            <p:cNvSpPr/>
            <p:nvPr/>
          </p:nvSpPr>
          <p:spPr>
            <a:xfrm>
              <a:off x="8374653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37" name="Google Shape;237;p6"/>
            <p:cNvSpPr/>
            <p:nvPr/>
          </p:nvSpPr>
          <p:spPr>
            <a:xfrm>
              <a:off x="8557174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238" name="Google Shape;238;p6"/>
            <p:cNvSpPr/>
            <p:nvPr/>
          </p:nvSpPr>
          <p:spPr>
            <a:xfrm>
              <a:off x="8739695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8"/>
          <p:cNvSpPr txBox="1">
            <a:spLocks noGrp="1"/>
          </p:cNvSpPr>
          <p:nvPr>
            <p:ph type="title"/>
          </p:nvPr>
        </p:nvSpPr>
        <p:spPr>
          <a:xfrm>
            <a:off x="2317950" y="1307100"/>
            <a:ext cx="45081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9"/>
          <p:cNvSpPr txBox="1">
            <a:spLocks noGrp="1"/>
          </p:cNvSpPr>
          <p:nvPr>
            <p:ph type="title"/>
          </p:nvPr>
        </p:nvSpPr>
        <p:spPr>
          <a:xfrm>
            <a:off x="2135550" y="1189100"/>
            <a:ext cx="4872900" cy="19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9"/>
          <p:cNvSpPr txBox="1">
            <a:spLocks noGrp="1"/>
          </p:cNvSpPr>
          <p:nvPr>
            <p:ph type="subTitle" idx="1"/>
          </p:nvPr>
        </p:nvSpPr>
        <p:spPr>
          <a:xfrm>
            <a:off x="2135550" y="3153500"/>
            <a:ext cx="48729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7" name="Google Shape;337;p13"/>
          <p:cNvSpPr txBox="1">
            <a:spLocks noGrp="1"/>
          </p:cNvSpPr>
          <p:nvPr>
            <p:ph type="title" idx="2" hasCustomPrompt="1"/>
          </p:nvPr>
        </p:nvSpPr>
        <p:spPr>
          <a:xfrm>
            <a:off x="1505400" y="1378708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38" name="Google Shape;338;p13"/>
          <p:cNvSpPr txBox="1">
            <a:spLocks noGrp="1"/>
          </p:cNvSpPr>
          <p:nvPr>
            <p:ph type="title" idx="3" hasCustomPrompt="1"/>
          </p:nvPr>
        </p:nvSpPr>
        <p:spPr>
          <a:xfrm>
            <a:off x="1505400" y="2789241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39" name="Google Shape;339;p13"/>
          <p:cNvSpPr txBox="1">
            <a:spLocks noGrp="1"/>
          </p:cNvSpPr>
          <p:nvPr>
            <p:ph type="title" idx="4" hasCustomPrompt="1"/>
          </p:nvPr>
        </p:nvSpPr>
        <p:spPr>
          <a:xfrm>
            <a:off x="4204675" y="1378708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40" name="Google Shape;340;p13"/>
          <p:cNvSpPr txBox="1">
            <a:spLocks noGrp="1"/>
          </p:cNvSpPr>
          <p:nvPr>
            <p:ph type="title" idx="5" hasCustomPrompt="1"/>
          </p:nvPr>
        </p:nvSpPr>
        <p:spPr>
          <a:xfrm>
            <a:off x="4204675" y="2789241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41" name="Google Shape;341;p13"/>
          <p:cNvSpPr txBox="1">
            <a:spLocks noGrp="1"/>
          </p:cNvSpPr>
          <p:nvPr>
            <p:ph type="title" idx="6" hasCustomPrompt="1"/>
          </p:nvPr>
        </p:nvSpPr>
        <p:spPr>
          <a:xfrm>
            <a:off x="6903950" y="1378708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42" name="Google Shape;342;p13"/>
          <p:cNvSpPr txBox="1">
            <a:spLocks noGrp="1"/>
          </p:cNvSpPr>
          <p:nvPr>
            <p:ph type="title" idx="7" hasCustomPrompt="1"/>
          </p:nvPr>
        </p:nvSpPr>
        <p:spPr>
          <a:xfrm>
            <a:off x="6903950" y="2789241"/>
            <a:ext cx="7347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43" name="Google Shape;343;p13"/>
          <p:cNvSpPr txBox="1">
            <a:spLocks noGrp="1"/>
          </p:cNvSpPr>
          <p:nvPr>
            <p:ph type="subTitle" idx="1"/>
          </p:nvPr>
        </p:nvSpPr>
        <p:spPr>
          <a:xfrm>
            <a:off x="720000" y="1826250"/>
            <a:ext cx="2305500" cy="8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344" name="Google Shape;344;p13"/>
          <p:cNvSpPr txBox="1">
            <a:spLocks noGrp="1"/>
          </p:cNvSpPr>
          <p:nvPr>
            <p:ph type="subTitle" idx="8"/>
          </p:nvPr>
        </p:nvSpPr>
        <p:spPr>
          <a:xfrm>
            <a:off x="3419275" y="1826250"/>
            <a:ext cx="2305500" cy="8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345" name="Google Shape;345;p13"/>
          <p:cNvSpPr txBox="1">
            <a:spLocks noGrp="1"/>
          </p:cNvSpPr>
          <p:nvPr>
            <p:ph type="subTitle" idx="9"/>
          </p:nvPr>
        </p:nvSpPr>
        <p:spPr>
          <a:xfrm>
            <a:off x="6118550" y="1826250"/>
            <a:ext cx="2305500" cy="8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346" name="Google Shape;346;p13"/>
          <p:cNvSpPr txBox="1">
            <a:spLocks noGrp="1"/>
          </p:cNvSpPr>
          <p:nvPr>
            <p:ph type="subTitle" idx="13"/>
          </p:nvPr>
        </p:nvSpPr>
        <p:spPr>
          <a:xfrm>
            <a:off x="720000" y="3236850"/>
            <a:ext cx="2305500" cy="8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347" name="Google Shape;347;p13"/>
          <p:cNvSpPr txBox="1">
            <a:spLocks noGrp="1"/>
          </p:cNvSpPr>
          <p:nvPr>
            <p:ph type="subTitle" idx="14"/>
          </p:nvPr>
        </p:nvSpPr>
        <p:spPr>
          <a:xfrm>
            <a:off x="3419275" y="3236850"/>
            <a:ext cx="2305500" cy="8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348" name="Google Shape;348;p13"/>
          <p:cNvSpPr txBox="1">
            <a:spLocks noGrp="1"/>
          </p:cNvSpPr>
          <p:nvPr>
            <p:ph type="subTitle" idx="15"/>
          </p:nvPr>
        </p:nvSpPr>
        <p:spPr>
          <a:xfrm>
            <a:off x="6118550" y="3236850"/>
            <a:ext cx="2305500" cy="8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349" name="Google Shape;349;p13"/>
          <p:cNvSpPr/>
          <p:nvPr/>
        </p:nvSpPr>
        <p:spPr>
          <a:xfrm>
            <a:off x="1176250" y="4657000"/>
            <a:ext cx="7967700" cy="48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chivo"/>
              <a:ea typeface="Archivo"/>
              <a:cs typeface="Archivo"/>
              <a:sym typeface="Archivo"/>
            </a:endParaRPr>
          </a:p>
        </p:txBody>
      </p:sp>
      <p:grpSp>
        <p:nvGrpSpPr>
          <p:cNvPr id="350" name="Google Shape;350;p13"/>
          <p:cNvGrpSpPr/>
          <p:nvPr/>
        </p:nvGrpSpPr>
        <p:grpSpPr>
          <a:xfrm>
            <a:off x="-984612" y="-950025"/>
            <a:ext cx="2897575" cy="2844500"/>
            <a:chOff x="-984612" y="-950025"/>
            <a:chExt cx="2897575" cy="2844500"/>
          </a:xfrm>
        </p:grpSpPr>
        <p:sp>
          <p:nvSpPr>
            <p:cNvPr id="351" name="Google Shape;351;p13"/>
            <p:cNvSpPr/>
            <p:nvPr/>
          </p:nvSpPr>
          <p:spPr>
            <a:xfrm>
              <a:off x="-984612" y="95675"/>
              <a:ext cx="1798800" cy="179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179563" y="-950025"/>
              <a:ext cx="1733400" cy="1499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180713" y="98700"/>
              <a:ext cx="636825" cy="449025"/>
            </a:xfrm>
            <a:custGeom>
              <a:avLst/>
              <a:gdLst/>
              <a:ahLst/>
              <a:cxnLst/>
              <a:rect l="l" t="t" r="r" b="b"/>
              <a:pathLst>
                <a:path w="25473" h="17961" extrusionOk="0">
                  <a:moveTo>
                    <a:pt x="10341" y="0"/>
                  </a:moveTo>
                  <a:lnTo>
                    <a:pt x="25473" y="0"/>
                  </a:lnTo>
                  <a:lnTo>
                    <a:pt x="25473" y="17961"/>
                  </a:lnTo>
                  <a:lnTo>
                    <a:pt x="0" y="1796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</p:grpSp>
      <p:grpSp>
        <p:nvGrpSpPr>
          <p:cNvPr id="354" name="Google Shape;354;p13"/>
          <p:cNvGrpSpPr/>
          <p:nvPr/>
        </p:nvGrpSpPr>
        <p:grpSpPr>
          <a:xfrm>
            <a:off x="8150125" y="4136425"/>
            <a:ext cx="1337345" cy="1158175"/>
            <a:chOff x="6928275" y="3554300"/>
            <a:chExt cx="1337345" cy="1158175"/>
          </a:xfrm>
        </p:grpSpPr>
        <p:sp>
          <p:nvSpPr>
            <p:cNvPr id="355" name="Google Shape;355;p13"/>
            <p:cNvSpPr/>
            <p:nvPr/>
          </p:nvSpPr>
          <p:spPr>
            <a:xfrm>
              <a:off x="6928275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7110796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7293316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7475837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7658358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60" name="Google Shape;360;p13"/>
            <p:cNvSpPr/>
            <p:nvPr/>
          </p:nvSpPr>
          <p:spPr>
            <a:xfrm>
              <a:off x="7840878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61" name="Google Shape;361;p13"/>
            <p:cNvSpPr/>
            <p:nvPr/>
          </p:nvSpPr>
          <p:spPr>
            <a:xfrm>
              <a:off x="8023399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62" name="Google Shape;362;p13"/>
            <p:cNvSpPr/>
            <p:nvPr/>
          </p:nvSpPr>
          <p:spPr>
            <a:xfrm>
              <a:off x="8205920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63" name="Google Shape;363;p13"/>
            <p:cNvSpPr/>
            <p:nvPr/>
          </p:nvSpPr>
          <p:spPr>
            <a:xfrm>
              <a:off x="6928275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64" name="Google Shape;364;p13"/>
            <p:cNvSpPr/>
            <p:nvPr/>
          </p:nvSpPr>
          <p:spPr>
            <a:xfrm>
              <a:off x="7110796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65" name="Google Shape;365;p13"/>
            <p:cNvSpPr/>
            <p:nvPr/>
          </p:nvSpPr>
          <p:spPr>
            <a:xfrm>
              <a:off x="7293316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66" name="Google Shape;366;p13"/>
            <p:cNvSpPr/>
            <p:nvPr/>
          </p:nvSpPr>
          <p:spPr>
            <a:xfrm>
              <a:off x="7475837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67" name="Google Shape;367;p13"/>
            <p:cNvSpPr/>
            <p:nvPr/>
          </p:nvSpPr>
          <p:spPr>
            <a:xfrm>
              <a:off x="7658358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68" name="Google Shape;368;p13"/>
            <p:cNvSpPr/>
            <p:nvPr/>
          </p:nvSpPr>
          <p:spPr>
            <a:xfrm>
              <a:off x="7840878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69" name="Google Shape;369;p13"/>
            <p:cNvSpPr/>
            <p:nvPr/>
          </p:nvSpPr>
          <p:spPr>
            <a:xfrm>
              <a:off x="8023399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70" name="Google Shape;370;p13"/>
            <p:cNvSpPr/>
            <p:nvPr/>
          </p:nvSpPr>
          <p:spPr>
            <a:xfrm>
              <a:off x="8205920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71" name="Google Shape;371;p13"/>
            <p:cNvSpPr/>
            <p:nvPr/>
          </p:nvSpPr>
          <p:spPr>
            <a:xfrm>
              <a:off x="6928275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72" name="Google Shape;372;p13"/>
            <p:cNvSpPr/>
            <p:nvPr/>
          </p:nvSpPr>
          <p:spPr>
            <a:xfrm>
              <a:off x="7110796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73" name="Google Shape;373;p13"/>
            <p:cNvSpPr/>
            <p:nvPr/>
          </p:nvSpPr>
          <p:spPr>
            <a:xfrm>
              <a:off x="7293316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74" name="Google Shape;374;p13"/>
            <p:cNvSpPr/>
            <p:nvPr/>
          </p:nvSpPr>
          <p:spPr>
            <a:xfrm>
              <a:off x="7475837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75" name="Google Shape;375;p13"/>
            <p:cNvSpPr/>
            <p:nvPr/>
          </p:nvSpPr>
          <p:spPr>
            <a:xfrm>
              <a:off x="7658358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76" name="Google Shape;376;p13"/>
            <p:cNvSpPr/>
            <p:nvPr/>
          </p:nvSpPr>
          <p:spPr>
            <a:xfrm>
              <a:off x="7840878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77" name="Google Shape;377;p13"/>
            <p:cNvSpPr/>
            <p:nvPr/>
          </p:nvSpPr>
          <p:spPr>
            <a:xfrm>
              <a:off x="8023399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78" name="Google Shape;378;p13"/>
            <p:cNvSpPr/>
            <p:nvPr/>
          </p:nvSpPr>
          <p:spPr>
            <a:xfrm>
              <a:off x="8205920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79" name="Google Shape;379;p13"/>
            <p:cNvSpPr/>
            <p:nvPr/>
          </p:nvSpPr>
          <p:spPr>
            <a:xfrm>
              <a:off x="6928275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80" name="Google Shape;380;p13"/>
            <p:cNvSpPr/>
            <p:nvPr/>
          </p:nvSpPr>
          <p:spPr>
            <a:xfrm>
              <a:off x="7110796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81" name="Google Shape;381;p13"/>
            <p:cNvSpPr/>
            <p:nvPr/>
          </p:nvSpPr>
          <p:spPr>
            <a:xfrm>
              <a:off x="7293316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82" name="Google Shape;382;p13"/>
            <p:cNvSpPr/>
            <p:nvPr/>
          </p:nvSpPr>
          <p:spPr>
            <a:xfrm>
              <a:off x="7475837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83" name="Google Shape;383;p13"/>
            <p:cNvSpPr/>
            <p:nvPr/>
          </p:nvSpPr>
          <p:spPr>
            <a:xfrm>
              <a:off x="7658358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84" name="Google Shape;384;p13"/>
            <p:cNvSpPr/>
            <p:nvPr/>
          </p:nvSpPr>
          <p:spPr>
            <a:xfrm>
              <a:off x="7840878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85" name="Google Shape;385;p13"/>
            <p:cNvSpPr/>
            <p:nvPr/>
          </p:nvSpPr>
          <p:spPr>
            <a:xfrm>
              <a:off x="8023399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86" name="Google Shape;386;p13"/>
            <p:cNvSpPr/>
            <p:nvPr/>
          </p:nvSpPr>
          <p:spPr>
            <a:xfrm>
              <a:off x="8205920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87" name="Google Shape;387;p13"/>
            <p:cNvSpPr/>
            <p:nvPr/>
          </p:nvSpPr>
          <p:spPr>
            <a:xfrm>
              <a:off x="6928275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88" name="Google Shape;388;p13"/>
            <p:cNvSpPr/>
            <p:nvPr/>
          </p:nvSpPr>
          <p:spPr>
            <a:xfrm>
              <a:off x="7110796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89" name="Google Shape;389;p13"/>
            <p:cNvSpPr/>
            <p:nvPr/>
          </p:nvSpPr>
          <p:spPr>
            <a:xfrm>
              <a:off x="7293316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90" name="Google Shape;390;p13"/>
            <p:cNvSpPr/>
            <p:nvPr/>
          </p:nvSpPr>
          <p:spPr>
            <a:xfrm>
              <a:off x="7475837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91" name="Google Shape;391;p13"/>
            <p:cNvSpPr/>
            <p:nvPr/>
          </p:nvSpPr>
          <p:spPr>
            <a:xfrm>
              <a:off x="7658358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92" name="Google Shape;392;p13"/>
            <p:cNvSpPr/>
            <p:nvPr/>
          </p:nvSpPr>
          <p:spPr>
            <a:xfrm>
              <a:off x="7840878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93" name="Google Shape;393;p13"/>
            <p:cNvSpPr/>
            <p:nvPr/>
          </p:nvSpPr>
          <p:spPr>
            <a:xfrm>
              <a:off x="8023399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94" name="Google Shape;394;p13"/>
            <p:cNvSpPr/>
            <p:nvPr/>
          </p:nvSpPr>
          <p:spPr>
            <a:xfrm>
              <a:off x="8205920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95" name="Google Shape;395;p13"/>
            <p:cNvSpPr/>
            <p:nvPr/>
          </p:nvSpPr>
          <p:spPr>
            <a:xfrm>
              <a:off x="6928275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96" name="Google Shape;396;p13"/>
            <p:cNvSpPr/>
            <p:nvPr/>
          </p:nvSpPr>
          <p:spPr>
            <a:xfrm>
              <a:off x="7110796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97" name="Google Shape;397;p13"/>
            <p:cNvSpPr/>
            <p:nvPr/>
          </p:nvSpPr>
          <p:spPr>
            <a:xfrm>
              <a:off x="7293316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98" name="Google Shape;398;p13"/>
            <p:cNvSpPr/>
            <p:nvPr/>
          </p:nvSpPr>
          <p:spPr>
            <a:xfrm>
              <a:off x="7475837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399" name="Google Shape;399;p13"/>
            <p:cNvSpPr/>
            <p:nvPr/>
          </p:nvSpPr>
          <p:spPr>
            <a:xfrm>
              <a:off x="7658358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00" name="Google Shape;400;p13"/>
            <p:cNvSpPr/>
            <p:nvPr/>
          </p:nvSpPr>
          <p:spPr>
            <a:xfrm>
              <a:off x="7840878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01" name="Google Shape;401;p13"/>
            <p:cNvSpPr/>
            <p:nvPr/>
          </p:nvSpPr>
          <p:spPr>
            <a:xfrm>
              <a:off x="8023399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02" name="Google Shape;402;p13"/>
            <p:cNvSpPr/>
            <p:nvPr/>
          </p:nvSpPr>
          <p:spPr>
            <a:xfrm>
              <a:off x="8205920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03" name="Google Shape;403;p13"/>
            <p:cNvSpPr/>
            <p:nvPr/>
          </p:nvSpPr>
          <p:spPr>
            <a:xfrm>
              <a:off x="6928275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04" name="Google Shape;404;p13"/>
            <p:cNvSpPr/>
            <p:nvPr/>
          </p:nvSpPr>
          <p:spPr>
            <a:xfrm>
              <a:off x="7110796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05" name="Google Shape;405;p13"/>
            <p:cNvSpPr/>
            <p:nvPr/>
          </p:nvSpPr>
          <p:spPr>
            <a:xfrm>
              <a:off x="7293316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06" name="Google Shape;406;p13"/>
            <p:cNvSpPr/>
            <p:nvPr/>
          </p:nvSpPr>
          <p:spPr>
            <a:xfrm>
              <a:off x="7475837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07" name="Google Shape;407;p13"/>
            <p:cNvSpPr/>
            <p:nvPr/>
          </p:nvSpPr>
          <p:spPr>
            <a:xfrm>
              <a:off x="7658358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08" name="Google Shape;408;p13"/>
            <p:cNvSpPr/>
            <p:nvPr/>
          </p:nvSpPr>
          <p:spPr>
            <a:xfrm>
              <a:off x="7840878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09" name="Google Shape;409;p13"/>
            <p:cNvSpPr/>
            <p:nvPr/>
          </p:nvSpPr>
          <p:spPr>
            <a:xfrm>
              <a:off x="8023399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10" name="Google Shape;410;p13"/>
            <p:cNvSpPr/>
            <p:nvPr/>
          </p:nvSpPr>
          <p:spPr>
            <a:xfrm>
              <a:off x="8205920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11" name="Google Shape;411;p13"/>
            <p:cNvSpPr/>
            <p:nvPr/>
          </p:nvSpPr>
          <p:spPr>
            <a:xfrm>
              <a:off x="6928275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12" name="Google Shape;412;p13"/>
            <p:cNvSpPr/>
            <p:nvPr/>
          </p:nvSpPr>
          <p:spPr>
            <a:xfrm>
              <a:off x="7110796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13" name="Google Shape;413;p13"/>
            <p:cNvSpPr/>
            <p:nvPr/>
          </p:nvSpPr>
          <p:spPr>
            <a:xfrm>
              <a:off x="7293316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14" name="Google Shape;414;p13"/>
            <p:cNvSpPr/>
            <p:nvPr/>
          </p:nvSpPr>
          <p:spPr>
            <a:xfrm>
              <a:off x="7475837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15" name="Google Shape;415;p13"/>
            <p:cNvSpPr/>
            <p:nvPr/>
          </p:nvSpPr>
          <p:spPr>
            <a:xfrm>
              <a:off x="7658358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16" name="Google Shape;416;p13"/>
            <p:cNvSpPr/>
            <p:nvPr/>
          </p:nvSpPr>
          <p:spPr>
            <a:xfrm>
              <a:off x="7840878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17" name="Google Shape;417;p13"/>
            <p:cNvSpPr/>
            <p:nvPr/>
          </p:nvSpPr>
          <p:spPr>
            <a:xfrm>
              <a:off x="8023399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418" name="Google Shape;418;p13"/>
            <p:cNvSpPr/>
            <p:nvPr/>
          </p:nvSpPr>
          <p:spPr>
            <a:xfrm>
              <a:off x="8205920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0_1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8"/>
          <p:cNvSpPr txBox="1">
            <a:spLocks noGrp="1"/>
          </p:cNvSpPr>
          <p:nvPr>
            <p:ph type="title"/>
          </p:nvPr>
        </p:nvSpPr>
        <p:spPr>
          <a:xfrm>
            <a:off x="713250" y="445025"/>
            <a:ext cx="463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17" name="Google Shape;517;p18"/>
          <p:cNvSpPr txBox="1">
            <a:spLocks noGrp="1"/>
          </p:cNvSpPr>
          <p:nvPr>
            <p:ph type="body" idx="1"/>
          </p:nvPr>
        </p:nvSpPr>
        <p:spPr>
          <a:xfrm>
            <a:off x="713250" y="1257575"/>
            <a:ext cx="7717500" cy="25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1pPr>
            <a:lvl2pPr marL="914400" lvl="1" indent="-3048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518" name="Google Shape;518;p18"/>
          <p:cNvSpPr/>
          <p:nvPr/>
        </p:nvSpPr>
        <p:spPr>
          <a:xfrm>
            <a:off x="-937766" y="-321015"/>
            <a:ext cx="1532100" cy="1528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9" name="Google Shape;519;p18"/>
          <p:cNvGrpSpPr/>
          <p:nvPr/>
        </p:nvGrpSpPr>
        <p:grpSpPr>
          <a:xfrm>
            <a:off x="355275" y="4841975"/>
            <a:ext cx="1337345" cy="59700"/>
            <a:chOff x="7462050" y="222350"/>
            <a:chExt cx="1337345" cy="59700"/>
          </a:xfrm>
        </p:grpSpPr>
        <p:sp>
          <p:nvSpPr>
            <p:cNvPr id="520" name="Google Shape;520;p18"/>
            <p:cNvSpPr/>
            <p:nvPr/>
          </p:nvSpPr>
          <p:spPr>
            <a:xfrm>
              <a:off x="7462050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7644571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7827091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23" name="Google Shape;523;p18"/>
            <p:cNvSpPr/>
            <p:nvPr/>
          </p:nvSpPr>
          <p:spPr>
            <a:xfrm>
              <a:off x="8009612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24" name="Google Shape;524;p18"/>
            <p:cNvSpPr/>
            <p:nvPr/>
          </p:nvSpPr>
          <p:spPr>
            <a:xfrm>
              <a:off x="8192133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25" name="Google Shape;525;p18"/>
            <p:cNvSpPr/>
            <p:nvPr/>
          </p:nvSpPr>
          <p:spPr>
            <a:xfrm>
              <a:off x="8374653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8557174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8739695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</p:grpSp>
      <p:sp>
        <p:nvSpPr>
          <p:cNvPr id="528" name="Google Shape;528;p18"/>
          <p:cNvSpPr/>
          <p:nvPr/>
        </p:nvSpPr>
        <p:spPr>
          <a:xfrm rot="10800000">
            <a:off x="8561100" y="9"/>
            <a:ext cx="582900" cy="5829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chivo"/>
              <a:ea typeface="Archivo"/>
              <a:cs typeface="Archivo"/>
              <a:sym typeface="Archiv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6"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31" name="Google Shape;531;p19"/>
          <p:cNvSpPr txBox="1">
            <a:spLocks noGrp="1"/>
          </p:cNvSpPr>
          <p:nvPr>
            <p:ph type="subTitle" idx="1"/>
          </p:nvPr>
        </p:nvSpPr>
        <p:spPr>
          <a:xfrm>
            <a:off x="851225" y="2579823"/>
            <a:ext cx="2348100" cy="15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532" name="Google Shape;532;p19"/>
          <p:cNvSpPr txBox="1">
            <a:spLocks noGrp="1"/>
          </p:cNvSpPr>
          <p:nvPr>
            <p:ph type="subTitle" idx="2"/>
          </p:nvPr>
        </p:nvSpPr>
        <p:spPr>
          <a:xfrm>
            <a:off x="3397950" y="2579823"/>
            <a:ext cx="2348100" cy="15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533" name="Google Shape;533;p19"/>
          <p:cNvSpPr txBox="1">
            <a:spLocks noGrp="1"/>
          </p:cNvSpPr>
          <p:nvPr>
            <p:ph type="subTitle" idx="3"/>
          </p:nvPr>
        </p:nvSpPr>
        <p:spPr>
          <a:xfrm>
            <a:off x="5944675" y="2579825"/>
            <a:ext cx="2348100" cy="15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534" name="Google Shape;534;p19"/>
          <p:cNvSpPr txBox="1">
            <a:spLocks noGrp="1"/>
          </p:cNvSpPr>
          <p:nvPr>
            <p:ph type="subTitle" idx="4"/>
          </p:nvPr>
        </p:nvSpPr>
        <p:spPr>
          <a:xfrm>
            <a:off x="851225" y="1755050"/>
            <a:ext cx="2348100" cy="80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35" name="Google Shape;535;p19"/>
          <p:cNvSpPr txBox="1">
            <a:spLocks noGrp="1"/>
          </p:cNvSpPr>
          <p:nvPr>
            <p:ph type="subTitle" idx="5"/>
          </p:nvPr>
        </p:nvSpPr>
        <p:spPr>
          <a:xfrm>
            <a:off x="3397954" y="1755050"/>
            <a:ext cx="2348100" cy="80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36" name="Google Shape;536;p19"/>
          <p:cNvSpPr txBox="1">
            <a:spLocks noGrp="1"/>
          </p:cNvSpPr>
          <p:nvPr>
            <p:ph type="subTitle" idx="6"/>
          </p:nvPr>
        </p:nvSpPr>
        <p:spPr>
          <a:xfrm>
            <a:off x="5944675" y="1755050"/>
            <a:ext cx="2348100" cy="80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24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grpSp>
        <p:nvGrpSpPr>
          <p:cNvPr id="537" name="Google Shape;537;p19"/>
          <p:cNvGrpSpPr/>
          <p:nvPr/>
        </p:nvGrpSpPr>
        <p:grpSpPr>
          <a:xfrm>
            <a:off x="-977266" y="3014660"/>
            <a:ext cx="1690491" cy="2541640"/>
            <a:chOff x="-977266" y="3014660"/>
            <a:chExt cx="1690491" cy="2541640"/>
          </a:xfrm>
        </p:grpSpPr>
        <p:sp>
          <p:nvSpPr>
            <p:cNvPr id="538" name="Google Shape;538;p19"/>
            <p:cNvSpPr/>
            <p:nvPr/>
          </p:nvSpPr>
          <p:spPr>
            <a:xfrm>
              <a:off x="-977266" y="3014660"/>
              <a:ext cx="1532100" cy="1528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187029" y="3983691"/>
              <a:ext cx="339485" cy="448865"/>
            </a:xfrm>
            <a:custGeom>
              <a:avLst/>
              <a:gdLst/>
              <a:ahLst/>
              <a:cxnLst/>
              <a:rect l="l" t="t" r="r" b="b"/>
              <a:pathLst>
                <a:path w="220" h="291" extrusionOk="0">
                  <a:moveTo>
                    <a:pt x="0" y="291"/>
                  </a:moveTo>
                  <a:cubicBezTo>
                    <a:pt x="106" y="226"/>
                    <a:pt x="186" y="123"/>
                    <a:pt x="22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187025" y="3983700"/>
              <a:ext cx="526200" cy="157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41" name="Google Shape;541;p19"/>
          <p:cNvSpPr/>
          <p:nvPr/>
        </p:nvSpPr>
        <p:spPr>
          <a:xfrm rot="5400000">
            <a:off x="7144800" y="3061850"/>
            <a:ext cx="526200" cy="3472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chivo"/>
              <a:ea typeface="Archivo"/>
              <a:cs typeface="Archivo"/>
              <a:sym typeface="Archivo"/>
            </a:endParaRPr>
          </a:p>
        </p:txBody>
      </p:sp>
      <p:grpSp>
        <p:nvGrpSpPr>
          <p:cNvPr id="542" name="Google Shape;542;p19"/>
          <p:cNvGrpSpPr/>
          <p:nvPr/>
        </p:nvGrpSpPr>
        <p:grpSpPr>
          <a:xfrm>
            <a:off x="7462050" y="4604000"/>
            <a:ext cx="1337345" cy="59700"/>
            <a:chOff x="7462050" y="222350"/>
            <a:chExt cx="1337345" cy="59700"/>
          </a:xfrm>
        </p:grpSpPr>
        <p:sp>
          <p:nvSpPr>
            <p:cNvPr id="543" name="Google Shape;543;p19"/>
            <p:cNvSpPr/>
            <p:nvPr/>
          </p:nvSpPr>
          <p:spPr>
            <a:xfrm>
              <a:off x="7462050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7644571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7827091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8009612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8192133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8374653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8557174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8739695" y="222350"/>
              <a:ext cx="59700" cy="59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</p:grpSp>
      <p:sp>
        <p:nvSpPr>
          <p:cNvPr id="551" name="Google Shape;551;p19"/>
          <p:cNvSpPr/>
          <p:nvPr/>
        </p:nvSpPr>
        <p:spPr>
          <a:xfrm rot="10800000">
            <a:off x="8561100" y="9"/>
            <a:ext cx="582900" cy="5829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chivo"/>
              <a:ea typeface="Archivo"/>
              <a:cs typeface="Archivo"/>
              <a:sym typeface="Archiv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0" name="Google Shape;610;p23"/>
          <p:cNvGrpSpPr/>
          <p:nvPr/>
        </p:nvGrpSpPr>
        <p:grpSpPr>
          <a:xfrm>
            <a:off x="190325" y="-409310"/>
            <a:ext cx="1337345" cy="1158175"/>
            <a:chOff x="6928275" y="3554300"/>
            <a:chExt cx="1337345" cy="1158175"/>
          </a:xfrm>
        </p:grpSpPr>
        <p:sp>
          <p:nvSpPr>
            <p:cNvPr id="611" name="Google Shape;611;p23"/>
            <p:cNvSpPr/>
            <p:nvPr/>
          </p:nvSpPr>
          <p:spPr>
            <a:xfrm>
              <a:off x="6928275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12" name="Google Shape;612;p23"/>
            <p:cNvSpPr/>
            <p:nvPr/>
          </p:nvSpPr>
          <p:spPr>
            <a:xfrm>
              <a:off x="7110796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7293316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7475837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7658358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16" name="Google Shape;616;p23"/>
            <p:cNvSpPr/>
            <p:nvPr/>
          </p:nvSpPr>
          <p:spPr>
            <a:xfrm>
              <a:off x="7840878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17" name="Google Shape;617;p23"/>
            <p:cNvSpPr/>
            <p:nvPr/>
          </p:nvSpPr>
          <p:spPr>
            <a:xfrm>
              <a:off x="8023399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8205920" y="35543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6928275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20" name="Google Shape;620;p23"/>
            <p:cNvSpPr/>
            <p:nvPr/>
          </p:nvSpPr>
          <p:spPr>
            <a:xfrm>
              <a:off x="7110796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21" name="Google Shape;621;p23"/>
            <p:cNvSpPr/>
            <p:nvPr/>
          </p:nvSpPr>
          <p:spPr>
            <a:xfrm>
              <a:off x="7293316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7475837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7658358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24" name="Google Shape;624;p23"/>
            <p:cNvSpPr/>
            <p:nvPr/>
          </p:nvSpPr>
          <p:spPr>
            <a:xfrm>
              <a:off x="7840878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25" name="Google Shape;625;p23"/>
            <p:cNvSpPr/>
            <p:nvPr/>
          </p:nvSpPr>
          <p:spPr>
            <a:xfrm>
              <a:off x="8023399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8205920" y="37112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27" name="Google Shape;627;p23"/>
            <p:cNvSpPr/>
            <p:nvPr/>
          </p:nvSpPr>
          <p:spPr>
            <a:xfrm>
              <a:off x="6928275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28" name="Google Shape;628;p23"/>
            <p:cNvSpPr/>
            <p:nvPr/>
          </p:nvSpPr>
          <p:spPr>
            <a:xfrm>
              <a:off x="7110796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7293316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7475837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31" name="Google Shape;631;p23"/>
            <p:cNvSpPr/>
            <p:nvPr/>
          </p:nvSpPr>
          <p:spPr>
            <a:xfrm>
              <a:off x="7658358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32" name="Google Shape;632;p23"/>
            <p:cNvSpPr/>
            <p:nvPr/>
          </p:nvSpPr>
          <p:spPr>
            <a:xfrm>
              <a:off x="7840878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33" name="Google Shape;633;p23"/>
            <p:cNvSpPr/>
            <p:nvPr/>
          </p:nvSpPr>
          <p:spPr>
            <a:xfrm>
              <a:off x="8023399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34" name="Google Shape;634;p23"/>
            <p:cNvSpPr/>
            <p:nvPr/>
          </p:nvSpPr>
          <p:spPr>
            <a:xfrm>
              <a:off x="8205920" y="38681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35" name="Google Shape;635;p23"/>
            <p:cNvSpPr/>
            <p:nvPr/>
          </p:nvSpPr>
          <p:spPr>
            <a:xfrm>
              <a:off x="6928275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36" name="Google Shape;636;p23"/>
            <p:cNvSpPr/>
            <p:nvPr/>
          </p:nvSpPr>
          <p:spPr>
            <a:xfrm>
              <a:off x="7110796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37" name="Google Shape;637;p23"/>
            <p:cNvSpPr/>
            <p:nvPr/>
          </p:nvSpPr>
          <p:spPr>
            <a:xfrm>
              <a:off x="7293316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38" name="Google Shape;638;p23"/>
            <p:cNvSpPr/>
            <p:nvPr/>
          </p:nvSpPr>
          <p:spPr>
            <a:xfrm>
              <a:off x="7475837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39" name="Google Shape;639;p23"/>
            <p:cNvSpPr/>
            <p:nvPr/>
          </p:nvSpPr>
          <p:spPr>
            <a:xfrm>
              <a:off x="7658358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40" name="Google Shape;640;p23"/>
            <p:cNvSpPr/>
            <p:nvPr/>
          </p:nvSpPr>
          <p:spPr>
            <a:xfrm>
              <a:off x="7840878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41" name="Google Shape;641;p23"/>
            <p:cNvSpPr/>
            <p:nvPr/>
          </p:nvSpPr>
          <p:spPr>
            <a:xfrm>
              <a:off x="8023399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42" name="Google Shape;642;p23"/>
            <p:cNvSpPr/>
            <p:nvPr/>
          </p:nvSpPr>
          <p:spPr>
            <a:xfrm>
              <a:off x="8205920" y="40250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43" name="Google Shape;643;p23"/>
            <p:cNvSpPr/>
            <p:nvPr/>
          </p:nvSpPr>
          <p:spPr>
            <a:xfrm>
              <a:off x="6928275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44" name="Google Shape;644;p23"/>
            <p:cNvSpPr/>
            <p:nvPr/>
          </p:nvSpPr>
          <p:spPr>
            <a:xfrm>
              <a:off x="7110796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45" name="Google Shape;645;p23"/>
            <p:cNvSpPr/>
            <p:nvPr/>
          </p:nvSpPr>
          <p:spPr>
            <a:xfrm>
              <a:off x="7293316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46" name="Google Shape;646;p23"/>
            <p:cNvSpPr/>
            <p:nvPr/>
          </p:nvSpPr>
          <p:spPr>
            <a:xfrm>
              <a:off x="7475837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47" name="Google Shape;647;p23"/>
            <p:cNvSpPr/>
            <p:nvPr/>
          </p:nvSpPr>
          <p:spPr>
            <a:xfrm>
              <a:off x="7658358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48" name="Google Shape;648;p23"/>
            <p:cNvSpPr/>
            <p:nvPr/>
          </p:nvSpPr>
          <p:spPr>
            <a:xfrm>
              <a:off x="7840878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49" name="Google Shape;649;p23"/>
            <p:cNvSpPr/>
            <p:nvPr/>
          </p:nvSpPr>
          <p:spPr>
            <a:xfrm>
              <a:off x="8023399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50" name="Google Shape;650;p23"/>
            <p:cNvSpPr/>
            <p:nvPr/>
          </p:nvSpPr>
          <p:spPr>
            <a:xfrm>
              <a:off x="8205920" y="418200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51" name="Google Shape;651;p23"/>
            <p:cNvSpPr/>
            <p:nvPr/>
          </p:nvSpPr>
          <p:spPr>
            <a:xfrm>
              <a:off x="6928275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52" name="Google Shape;652;p23"/>
            <p:cNvSpPr/>
            <p:nvPr/>
          </p:nvSpPr>
          <p:spPr>
            <a:xfrm>
              <a:off x="7110796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53" name="Google Shape;653;p23"/>
            <p:cNvSpPr/>
            <p:nvPr/>
          </p:nvSpPr>
          <p:spPr>
            <a:xfrm>
              <a:off x="7293316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54" name="Google Shape;654;p23"/>
            <p:cNvSpPr/>
            <p:nvPr/>
          </p:nvSpPr>
          <p:spPr>
            <a:xfrm>
              <a:off x="7475837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55" name="Google Shape;655;p23"/>
            <p:cNvSpPr/>
            <p:nvPr/>
          </p:nvSpPr>
          <p:spPr>
            <a:xfrm>
              <a:off x="7658358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56" name="Google Shape;656;p23"/>
            <p:cNvSpPr/>
            <p:nvPr/>
          </p:nvSpPr>
          <p:spPr>
            <a:xfrm>
              <a:off x="7840878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57" name="Google Shape;657;p23"/>
            <p:cNvSpPr/>
            <p:nvPr/>
          </p:nvSpPr>
          <p:spPr>
            <a:xfrm>
              <a:off x="8023399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58" name="Google Shape;658;p23"/>
            <p:cNvSpPr/>
            <p:nvPr/>
          </p:nvSpPr>
          <p:spPr>
            <a:xfrm>
              <a:off x="8205920" y="433892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59" name="Google Shape;659;p23"/>
            <p:cNvSpPr/>
            <p:nvPr/>
          </p:nvSpPr>
          <p:spPr>
            <a:xfrm>
              <a:off x="6928275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60" name="Google Shape;660;p23"/>
            <p:cNvSpPr/>
            <p:nvPr/>
          </p:nvSpPr>
          <p:spPr>
            <a:xfrm>
              <a:off x="7110796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61" name="Google Shape;661;p23"/>
            <p:cNvSpPr/>
            <p:nvPr/>
          </p:nvSpPr>
          <p:spPr>
            <a:xfrm>
              <a:off x="7293316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62" name="Google Shape;662;p23"/>
            <p:cNvSpPr/>
            <p:nvPr/>
          </p:nvSpPr>
          <p:spPr>
            <a:xfrm>
              <a:off x="7475837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63" name="Google Shape;663;p23"/>
            <p:cNvSpPr/>
            <p:nvPr/>
          </p:nvSpPr>
          <p:spPr>
            <a:xfrm>
              <a:off x="7658358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64" name="Google Shape;664;p23"/>
            <p:cNvSpPr/>
            <p:nvPr/>
          </p:nvSpPr>
          <p:spPr>
            <a:xfrm>
              <a:off x="7840878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65" name="Google Shape;665;p23"/>
            <p:cNvSpPr/>
            <p:nvPr/>
          </p:nvSpPr>
          <p:spPr>
            <a:xfrm>
              <a:off x="8023399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66" name="Google Shape;666;p23"/>
            <p:cNvSpPr/>
            <p:nvPr/>
          </p:nvSpPr>
          <p:spPr>
            <a:xfrm>
              <a:off x="8205920" y="4495850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67" name="Google Shape;667;p23"/>
            <p:cNvSpPr/>
            <p:nvPr/>
          </p:nvSpPr>
          <p:spPr>
            <a:xfrm>
              <a:off x="6928275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68" name="Google Shape;668;p23"/>
            <p:cNvSpPr/>
            <p:nvPr/>
          </p:nvSpPr>
          <p:spPr>
            <a:xfrm>
              <a:off x="7110796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69" name="Google Shape;669;p23"/>
            <p:cNvSpPr/>
            <p:nvPr/>
          </p:nvSpPr>
          <p:spPr>
            <a:xfrm>
              <a:off x="7293316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70" name="Google Shape;670;p23"/>
            <p:cNvSpPr/>
            <p:nvPr/>
          </p:nvSpPr>
          <p:spPr>
            <a:xfrm>
              <a:off x="7475837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71" name="Google Shape;671;p23"/>
            <p:cNvSpPr/>
            <p:nvPr/>
          </p:nvSpPr>
          <p:spPr>
            <a:xfrm>
              <a:off x="7658358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72" name="Google Shape;672;p23"/>
            <p:cNvSpPr/>
            <p:nvPr/>
          </p:nvSpPr>
          <p:spPr>
            <a:xfrm>
              <a:off x="7840878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73" name="Google Shape;673;p23"/>
            <p:cNvSpPr/>
            <p:nvPr/>
          </p:nvSpPr>
          <p:spPr>
            <a:xfrm>
              <a:off x="8023399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674" name="Google Shape;674;p23"/>
            <p:cNvSpPr/>
            <p:nvPr/>
          </p:nvSpPr>
          <p:spPr>
            <a:xfrm>
              <a:off x="8205920" y="4652775"/>
              <a:ext cx="59700" cy="59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chivo"/>
                <a:ea typeface="Archivo"/>
                <a:cs typeface="Archivo"/>
                <a:sym typeface="Archivo"/>
              </a:endParaRPr>
            </a:p>
          </p:txBody>
        </p:sp>
      </p:grpSp>
      <p:sp>
        <p:nvSpPr>
          <p:cNvPr id="675" name="Google Shape;675;p23"/>
          <p:cNvSpPr/>
          <p:nvPr/>
        </p:nvSpPr>
        <p:spPr>
          <a:xfrm>
            <a:off x="8655625" y="1671300"/>
            <a:ext cx="526200" cy="3472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chivo"/>
              <a:ea typeface="Archivo"/>
              <a:cs typeface="Archivo"/>
              <a:sym typeface="Archiv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vo"/>
              <a:buChar char="●"/>
              <a:defRPr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vo"/>
              <a:buChar char="○"/>
              <a:defRPr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vo"/>
              <a:buChar char="■"/>
              <a:defRPr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vo"/>
              <a:buChar char="●"/>
              <a:defRPr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vo"/>
              <a:buChar char="○"/>
              <a:defRPr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vo"/>
              <a:buChar char="■"/>
              <a:defRPr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vo"/>
              <a:buChar char="●"/>
              <a:defRPr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vo"/>
              <a:buChar char="○"/>
              <a:defRPr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0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Archivo"/>
              <a:buChar char="■"/>
              <a:defRPr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  <p:sldLayoutId id="2147483655" r:id="rId4"/>
    <p:sldLayoutId id="2147483658" r:id="rId5"/>
    <p:sldLayoutId id="2147483659" r:id="rId6"/>
    <p:sldLayoutId id="2147483664" r:id="rId7"/>
    <p:sldLayoutId id="2147483665" r:id="rId8"/>
    <p:sldLayoutId id="2147483669" r:id="rId9"/>
    <p:sldLayoutId id="214748367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F4"/>
        </a:solidFill>
        <a:effectLst/>
      </p:bgPr>
    </p:bg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p28"/>
          <p:cNvSpPr/>
          <p:nvPr/>
        </p:nvSpPr>
        <p:spPr>
          <a:xfrm>
            <a:off x="-2046939" y="3209406"/>
            <a:ext cx="1798800" cy="179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691" name="Google Shape;691;p28"/>
          <p:cNvSpPr txBox="1">
            <a:spLocks noGrp="1"/>
          </p:cNvSpPr>
          <p:nvPr>
            <p:ph type="ctrTitle"/>
          </p:nvPr>
        </p:nvSpPr>
        <p:spPr>
          <a:xfrm>
            <a:off x="1163020" y="974866"/>
            <a:ext cx="7050876" cy="170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hu-HU" sz="2350" dirty="0">
                <a:solidFill>
                  <a:schemeClr val="accent2"/>
                </a:solidFill>
              </a:rPr>
            </a:br>
            <a:r>
              <a:rPr lang="en-US" sz="2350" dirty="0" err="1">
                <a:solidFill>
                  <a:schemeClr val="accent2"/>
                </a:solidFill>
              </a:rPr>
              <a:t>Examini</a:t>
            </a:r>
            <a:r>
              <a:rPr lang="hu-HU" sz="2350" dirty="0">
                <a:solidFill>
                  <a:schemeClr val="accent2"/>
                </a:solidFill>
              </a:rPr>
              <a:t>n</a:t>
            </a:r>
            <a:r>
              <a:rPr lang="en-US" sz="2350" dirty="0">
                <a:solidFill>
                  <a:schemeClr val="accent2"/>
                </a:solidFill>
              </a:rPr>
              <a:t>g the possible correlation among personality dysfunction, pathological traits and internalized stigma in individuals diagnosed with personality disorders</a:t>
            </a:r>
          </a:p>
        </p:txBody>
      </p:sp>
      <p:sp>
        <p:nvSpPr>
          <p:cNvPr id="692" name="Google Shape;692;p28"/>
          <p:cNvSpPr txBox="1">
            <a:spLocks noGrp="1"/>
          </p:cNvSpPr>
          <p:nvPr>
            <p:ph type="subTitle" idx="1"/>
          </p:nvPr>
        </p:nvSpPr>
        <p:spPr>
          <a:xfrm>
            <a:off x="781078" y="3461966"/>
            <a:ext cx="7976070" cy="11609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n-US" sz="1000" b="1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Viktória Pribula</a:t>
            </a:r>
            <a:r>
              <a:rPr lang="en-US" sz="1000" b="1" kern="100" baseline="300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000" b="1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, Tamara Anikó Renkó</a:t>
            </a:r>
            <a:r>
              <a:rPr lang="en-US" sz="1000" b="1" kern="100" baseline="300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2,3</a:t>
            </a:r>
            <a:r>
              <a:rPr lang="en-US" sz="1000" b="1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, Péter Ruscsák</a:t>
            </a:r>
            <a:r>
              <a:rPr lang="en-US" sz="1000" b="1" kern="100" baseline="300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000" b="1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, Lívia Priyanka Elek</a:t>
            </a:r>
            <a:r>
              <a:rPr lang="en-US" sz="1000" b="1" kern="100" baseline="300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2,3</a:t>
            </a:r>
            <a:r>
              <a:rPr lang="en-US" sz="1000" b="1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,  Gabriella Vizin</a:t>
            </a:r>
            <a:r>
              <a:rPr lang="en-US" sz="1000" b="1" kern="100" baseline="300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000" b="1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, Xenia Gonda</a:t>
            </a:r>
            <a:r>
              <a:rPr lang="en-US" sz="1000" b="1" kern="100" baseline="300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hu-HU" sz="1000" kern="100" dirty="0">
              <a:solidFill>
                <a:srgbClr val="F18668"/>
              </a:solidFill>
              <a:effectLst/>
              <a:latin typeface="Poppins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000" b="1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1000" kern="100" dirty="0">
              <a:solidFill>
                <a:srgbClr val="F18668"/>
              </a:solidFill>
              <a:effectLst/>
              <a:latin typeface="Poppins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000" kern="100" baseline="300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000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Eötvös </a:t>
            </a:r>
            <a:r>
              <a:rPr lang="en-US" sz="1000" kern="100" dirty="0" err="1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Loránd</a:t>
            </a:r>
            <a:r>
              <a:rPr lang="en-US" sz="1000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 University, Institute of Psychology, Budapest </a:t>
            </a:r>
            <a:endParaRPr lang="hu-HU" sz="1000" kern="100" dirty="0">
              <a:solidFill>
                <a:srgbClr val="F18668"/>
              </a:solidFill>
              <a:effectLst/>
              <a:latin typeface="Poppins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000" kern="100" baseline="300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000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Semmelweis University, Department of Psychiatry and Psychotherapy, Budapest</a:t>
            </a:r>
            <a:endParaRPr lang="hu-HU" sz="1000" kern="100" dirty="0">
              <a:solidFill>
                <a:srgbClr val="F18668"/>
              </a:solidFill>
              <a:effectLst/>
              <a:latin typeface="Poppins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000" kern="100" baseline="300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000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Semmelweis University, Department of Clinical Psychology, Budapest</a:t>
            </a:r>
            <a:endParaRPr lang="hu-HU" sz="1000" kern="100" dirty="0">
              <a:solidFill>
                <a:srgbClr val="F18668"/>
              </a:solidFill>
              <a:effectLst/>
              <a:latin typeface="Poppins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000" kern="100" baseline="300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000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Eötvös </a:t>
            </a:r>
            <a:r>
              <a:rPr lang="en-US" sz="1000" kern="100" dirty="0" err="1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Loránd</a:t>
            </a:r>
            <a:r>
              <a:rPr lang="en-US" sz="1000" kern="100" dirty="0">
                <a:solidFill>
                  <a:srgbClr val="F18668"/>
                </a:solidFill>
                <a:effectLst/>
                <a:latin typeface="Poppins "/>
                <a:ea typeface="Calibri" panose="020F0502020204030204" pitchFamily="34" charset="0"/>
                <a:cs typeface="Times New Roman" panose="02020603050405020304" pitchFamily="18" charset="0"/>
              </a:rPr>
              <a:t> University, Institute of Psychology, Department of Clinical Psychology and Addiction, Budapest</a:t>
            </a:r>
            <a:endParaRPr lang="hu-HU" sz="1000" kern="100" dirty="0">
              <a:solidFill>
                <a:srgbClr val="F18668"/>
              </a:solidFill>
              <a:effectLst/>
              <a:latin typeface="Poppins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000" dirty="0">
              <a:solidFill>
                <a:srgbClr val="F18668"/>
              </a:solidFill>
            </a:endParaRPr>
          </a:p>
        </p:txBody>
      </p:sp>
      <p:sp>
        <p:nvSpPr>
          <p:cNvPr id="693" name="Google Shape;693;p28"/>
          <p:cNvSpPr/>
          <p:nvPr/>
        </p:nvSpPr>
        <p:spPr>
          <a:xfrm>
            <a:off x="695067" y="523711"/>
            <a:ext cx="675000" cy="67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chivo"/>
              <a:ea typeface="Archivo"/>
              <a:cs typeface="Archivo"/>
              <a:sym typeface="Archivo"/>
            </a:endParaRPr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6ED695B4-9F53-F977-5ECD-53C05C8C9E4D}"/>
              </a:ext>
            </a:extLst>
          </p:cNvPr>
          <p:cNvGrpSpPr/>
          <p:nvPr/>
        </p:nvGrpSpPr>
        <p:grpSpPr>
          <a:xfrm>
            <a:off x="781078" y="566736"/>
            <a:ext cx="1329300" cy="1329300"/>
            <a:chOff x="853373" y="926993"/>
            <a:chExt cx="1329300" cy="1329300"/>
          </a:xfrm>
        </p:grpSpPr>
        <p:cxnSp>
          <p:nvCxnSpPr>
            <p:cNvPr id="694" name="Google Shape;694;p28"/>
            <p:cNvCxnSpPr/>
            <p:nvPr/>
          </p:nvCxnSpPr>
          <p:spPr>
            <a:xfrm>
              <a:off x="853373" y="1180466"/>
              <a:ext cx="13293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5" name="Google Shape;695;p28"/>
            <p:cNvCxnSpPr/>
            <p:nvPr/>
          </p:nvCxnSpPr>
          <p:spPr>
            <a:xfrm rot="5400000">
              <a:off x="480103" y="1591643"/>
              <a:ext cx="13293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696" name="Google Shape;696;p28"/>
          <p:cNvGrpSpPr/>
          <p:nvPr/>
        </p:nvGrpSpPr>
        <p:grpSpPr>
          <a:xfrm>
            <a:off x="7175976" y="1727705"/>
            <a:ext cx="1505423" cy="1499093"/>
            <a:chOff x="6962900" y="2723775"/>
            <a:chExt cx="1505423" cy="1499093"/>
          </a:xfrm>
        </p:grpSpPr>
        <p:sp>
          <p:nvSpPr>
            <p:cNvPr id="697" name="Google Shape;697;p28"/>
            <p:cNvSpPr/>
            <p:nvPr/>
          </p:nvSpPr>
          <p:spPr>
            <a:xfrm rot="10800000">
              <a:off x="7793323" y="3547868"/>
              <a:ext cx="675000" cy="675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chivo"/>
                <a:ea typeface="Archivo"/>
                <a:cs typeface="Archivo"/>
                <a:sym typeface="Archivo"/>
              </a:endParaRPr>
            </a:p>
          </p:txBody>
        </p:sp>
        <p:cxnSp>
          <p:nvCxnSpPr>
            <p:cNvPr id="698" name="Google Shape;698;p28"/>
            <p:cNvCxnSpPr/>
            <p:nvPr/>
          </p:nvCxnSpPr>
          <p:spPr>
            <a:xfrm rot="10800000">
              <a:off x="6962900" y="3799603"/>
              <a:ext cx="13293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9" name="Google Shape;699;p28"/>
            <p:cNvCxnSpPr/>
            <p:nvPr/>
          </p:nvCxnSpPr>
          <p:spPr>
            <a:xfrm rot="-5400000">
              <a:off x="7336170" y="3388425"/>
              <a:ext cx="13293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00" name="Google Shape;700;p28"/>
          <p:cNvSpPr/>
          <p:nvPr/>
        </p:nvSpPr>
        <p:spPr>
          <a:xfrm>
            <a:off x="-2329055" y="1372963"/>
            <a:ext cx="1733400" cy="14991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47C7670-6BCA-42C3-9370-1B3E6E1D8723}"/>
              </a:ext>
            </a:extLst>
          </p:cNvPr>
          <p:cNvSpPr txBox="1"/>
          <p:nvPr/>
        </p:nvSpPr>
        <p:spPr>
          <a:xfrm>
            <a:off x="8111433" y="355949"/>
            <a:ext cx="58178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600" b="1" i="0" u="none" strike="noStrike" cap="none" dirty="0">
                <a:solidFill>
                  <a:schemeClr val="accent6"/>
                </a:solidFill>
                <a:effectLst/>
                <a:latin typeface="Poppins ExtraBold" panose="00000900000000000000" pitchFamily="2" charset="-18"/>
                <a:ea typeface="Arial"/>
                <a:cs typeface="Poppins ExtraBold" panose="00000900000000000000" pitchFamily="2" charset="-18"/>
                <a:sym typeface="Arial"/>
              </a:rPr>
              <a:t>P18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8" name="Google Shape;1048;p48"/>
          <p:cNvGrpSpPr/>
          <p:nvPr/>
        </p:nvGrpSpPr>
        <p:grpSpPr>
          <a:xfrm>
            <a:off x="0" y="1"/>
            <a:ext cx="845820" cy="572700"/>
            <a:chOff x="946450" y="1877150"/>
            <a:chExt cx="2109475" cy="1686600"/>
          </a:xfrm>
        </p:grpSpPr>
        <p:sp>
          <p:nvSpPr>
            <p:cNvPr id="1049" name="Google Shape;1049;p48"/>
            <p:cNvSpPr/>
            <p:nvPr/>
          </p:nvSpPr>
          <p:spPr>
            <a:xfrm>
              <a:off x="946450" y="2271525"/>
              <a:ext cx="897900" cy="8979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1050" name="Google Shape;1050;p48"/>
            <p:cNvSpPr/>
            <p:nvPr/>
          </p:nvSpPr>
          <p:spPr>
            <a:xfrm>
              <a:off x="1369325" y="1877150"/>
              <a:ext cx="1686600" cy="16866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chivo"/>
                <a:ea typeface="Archivo"/>
                <a:cs typeface="Archivo"/>
                <a:sym typeface="Archivo"/>
              </a:endParaRPr>
            </a:p>
          </p:txBody>
        </p:sp>
        <p:sp>
          <p:nvSpPr>
            <p:cNvPr id="1051" name="Google Shape;1051;p48"/>
            <p:cNvSpPr/>
            <p:nvPr/>
          </p:nvSpPr>
          <p:spPr>
            <a:xfrm>
              <a:off x="1363916" y="2483599"/>
              <a:ext cx="474900" cy="4749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chivo"/>
                <a:ea typeface="Archivo"/>
                <a:cs typeface="Archivo"/>
                <a:sym typeface="Archivo"/>
              </a:endParaRPr>
            </a:p>
          </p:txBody>
        </p:sp>
      </p:grpSp>
      <p:sp>
        <p:nvSpPr>
          <p:cNvPr id="2" name="Google Shape;894;p39">
            <a:extLst>
              <a:ext uri="{FF2B5EF4-FFF2-40B4-BE49-F238E27FC236}">
                <a16:creationId xmlns:a16="http://schemas.microsoft.com/office/drawing/2014/main" id="{B6331168-62BB-1AD8-4937-C1B650B37D9A}"/>
              </a:ext>
            </a:extLst>
          </p:cNvPr>
          <p:cNvSpPr txBox="1">
            <a:spLocks/>
          </p:cNvSpPr>
          <p:nvPr/>
        </p:nvSpPr>
        <p:spPr>
          <a:xfrm>
            <a:off x="744425" y="-1022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oppins ExtraBold"/>
              <a:buNone/>
              <a:defRPr sz="4800" b="0" i="0" u="none" strike="noStrike" cap="none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oppins ExtraBold"/>
              <a:buNone/>
              <a:defRPr sz="5200" b="0" i="0" u="none" strike="noStrike" cap="none">
                <a:solidFill>
                  <a:srgbClr val="191919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oppins ExtraBold"/>
              <a:buNone/>
              <a:defRPr sz="5200" b="0" i="0" u="none" strike="noStrike" cap="none">
                <a:solidFill>
                  <a:srgbClr val="191919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oppins ExtraBold"/>
              <a:buNone/>
              <a:defRPr sz="5200" b="0" i="0" u="none" strike="noStrike" cap="none">
                <a:solidFill>
                  <a:srgbClr val="191919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oppins ExtraBold"/>
              <a:buNone/>
              <a:defRPr sz="5200" b="0" i="0" u="none" strike="noStrike" cap="none">
                <a:solidFill>
                  <a:srgbClr val="191919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oppins ExtraBold"/>
              <a:buNone/>
              <a:defRPr sz="5200" b="0" i="0" u="none" strike="noStrike" cap="none">
                <a:solidFill>
                  <a:srgbClr val="191919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oppins ExtraBold"/>
              <a:buNone/>
              <a:defRPr sz="5200" b="0" i="0" u="none" strike="noStrike" cap="none">
                <a:solidFill>
                  <a:srgbClr val="191919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oppins ExtraBold"/>
              <a:buNone/>
              <a:defRPr sz="5200" b="0" i="0" u="none" strike="noStrike" cap="none">
                <a:solidFill>
                  <a:srgbClr val="191919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oppins ExtraBold"/>
              <a:buNone/>
              <a:defRPr sz="5200" b="0" i="0" u="none" strike="noStrike" cap="none">
                <a:solidFill>
                  <a:srgbClr val="191919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9pPr>
          </a:lstStyle>
          <a:p>
            <a:r>
              <a:rPr lang="hu-HU" sz="4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Background</a:t>
            </a:r>
            <a:endParaRPr lang="hu-HU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5E1CF109-6205-2D15-253E-C37010AED088}"/>
              </a:ext>
            </a:extLst>
          </p:cNvPr>
          <p:cNvSpPr txBox="1"/>
          <p:nvPr/>
        </p:nvSpPr>
        <p:spPr>
          <a:xfrm>
            <a:off x="523536" y="3515721"/>
            <a:ext cx="8145778" cy="1018612"/>
          </a:xfrm>
          <a:prstGeom prst="rect">
            <a:avLst/>
          </a:prstGeom>
          <a:solidFill>
            <a:srgbClr val="C296C4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1300" kern="100" dirty="0">
                <a:solidFill>
                  <a:schemeClr val="accent6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The DSM-5 Alternative Model of Personality Disorders (AMPD) and the ICD-11 represent a shift in the understanding of personality disorder</a:t>
            </a:r>
            <a:r>
              <a:rPr lang="hu-HU" sz="1300" kern="100" dirty="0">
                <a:solidFill>
                  <a:schemeClr val="accent6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s</a:t>
            </a:r>
            <a:r>
              <a:rPr lang="en-US" sz="1300" kern="100" dirty="0">
                <a:solidFill>
                  <a:schemeClr val="accent6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. </a:t>
            </a:r>
            <a:endParaRPr lang="hu-HU" sz="1300" kern="100" dirty="0">
              <a:solidFill>
                <a:schemeClr val="accent6"/>
              </a:solidFill>
              <a:effectLst/>
              <a:latin typeface="Poppins" panose="00000500000000000000" pitchFamily="2" charset="-18"/>
              <a:ea typeface="Calibri" panose="020F0502020204030204" pitchFamily="34" charset="0"/>
              <a:cs typeface="Poppins" panose="00000500000000000000" pitchFamily="2" charset="-18"/>
            </a:endParaRPr>
          </a:p>
          <a:p>
            <a:pPr algn="just">
              <a:lnSpc>
                <a:spcPct val="107000"/>
              </a:lnSpc>
            </a:pPr>
            <a:r>
              <a:rPr lang="en-US" sz="1300" kern="100" dirty="0">
                <a:solidFill>
                  <a:schemeClr val="accent6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These new classification systems are based on a dimensional concept and identify domains of dysfunction.</a:t>
            </a:r>
            <a:endParaRPr lang="hu-HU" sz="1300" kern="100" dirty="0">
              <a:solidFill>
                <a:schemeClr val="accent6"/>
              </a:solidFill>
              <a:effectLst/>
              <a:latin typeface="Poppins" panose="00000500000000000000" pitchFamily="2" charset="-18"/>
              <a:ea typeface="Calibri" panose="020F0502020204030204" pitchFamily="34" charset="0"/>
              <a:cs typeface="Poppins" panose="00000500000000000000" pitchFamily="2" charset="-18"/>
            </a:endParaRP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30EF1EF9-FA42-1939-74F3-7118809D3907}"/>
              </a:ext>
            </a:extLst>
          </p:cNvPr>
          <p:cNvGrpSpPr/>
          <p:nvPr/>
        </p:nvGrpSpPr>
        <p:grpSpPr>
          <a:xfrm>
            <a:off x="499111" y="1089708"/>
            <a:ext cx="8145778" cy="2365976"/>
            <a:chOff x="473146" y="1118534"/>
            <a:chExt cx="8312714" cy="2408729"/>
          </a:xfrm>
        </p:grpSpPr>
        <p:sp>
          <p:nvSpPr>
            <p:cNvPr id="4" name="Téglalap 3">
              <a:extLst>
                <a:ext uri="{FF2B5EF4-FFF2-40B4-BE49-F238E27FC236}">
                  <a16:creationId xmlns:a16="http://schemas.microsoft.com/office/drawing/2014/main" id="{D461B5DD-A65B-87C4-2351-8B0ECD43AEBE}"/>
                </a:ext>
              </a:extLst>
            </p:cNvPr>
            <p:cNvSpPr/>
            <p:nvPr/>
          </p:nvSpPr>
          <p:spPr>
            <a:xfrm>
              <a:off x="473146" y="1118534"/>
              <a:ext cx="3824532" cy="47844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hu-HU" sz="1300" b="1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ICD-10: </a:t>
              </a:r>
              <a:r>
                <a:rPr lang="hu-HU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8 personality </a:t>
              </a:r>
              <a:r>
                <a:rPr lang="hu-HU" sz="1300" kern="100" dirty="0" err="1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disorder</a:t>
              </a:r>
              <a:r>
                <a:rPr lang="hu-HU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hu-HU" sz="1300" kern="100" dirty="0" err="1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categories</a:t>
              </a:r>
              <a:endParaRPr lang="hu-HU" sz="1300" kern="100" dirty="0">
                <a:solidFill>
                  <a:schemeClr val="accent6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endParaRPr>
            </a:p>
          </p:txBody>
        </p:sp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31E4DC9B-7C90-99CD-56F9-B55DBDCD668B}"/>
                </a:ext>
              </a:extLst>
            </p:cNvPr>
            <p:cNvSpPr/>
            <p:nvPr/>
          </p:nvSpPr>
          <p:spPr>
            <a:xfrm>
              <a:off x="473146" y="1743054"/>
              <a:ext cx="3824533" cy="557905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hu-HU" sz="1300" b="1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DSM-IV: </a:t>
              </a:r>
              <a:r>
                <a:rPr lang="hu-HU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10 personality </a:t>
              </a:r>
              <a:r>
                <a:rPr lang="hu-HU" sz="1300" kern="100" dirty="0" err="1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disorder</a:t>
              </a:r>
              <a:r>
                <a:rPr lang="hu-HU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hu-HU" sz="1300" kern="100" dirty="0" err="1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categories</a:t>
              </a:r>
              <a:r>
                <a:rPr lang="hu-HU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en-US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further grouped into clusters A, B, C</a:t>
              </a:r>
              <a:endParaRPr lang="hu-HU" sz="1300" kern="100" dirty="0">
                <a:solidFill>
                  <a:schemeClr val="accent6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endParaRPr>
            </a:p>
          </p:txBody>
        </p:sp>
        <p:sp>
          <p:nvSpPr>
            <p:cNvPr id="6" name="Téglalap 5">
              <a:extLst>
                <a:ext uri="{FF2B5EF4-FFF2-40B4-BE49-F238E27FC236}">
                  <a16:creationId xmlns:a16="http://schemas.microsoft.com/office/drawing/2014/main" id="{7EB3CD36-03B0-E671-81AF-6C536F776B12}"/>
                </a:ext>
              </a:extLst>
            </p:cNvPr>
            <p:cNvSpPr/>
            <p:nvPr/>
          </p:nvSpPr>
          <p:spPr>
            <a:xfrm>
              <a:off x="4757312" y="1118534"/>
              <a:ext cx="4028548" cy="478446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hu-HU" sz="1300" b="1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ICD-11: </a:t>
              </a:r>
              <a:r>
                <a:rPr lang="hu-HU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</a:t>
              </a:r>
              <a:r>
                <a:rPr lang="en-US" sz="1300" kern="100" dirty="0" err="1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ild</a:t>
              </a:r>
              <a:r>
                <a:rPr lang="en-US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moderate and severe personality disorder</a:t>
              </a:r>
              <a:endParaRPr lang="hu-HU" sz="1300" kern="100" dirty="0">
                <a:solidFill>
                  <a:schemeClr val="accent6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endParaRPr>
            </a:p>
          </p:txBody>
        </p:sp>
        <p:sp>
          <p:nvSpPr>
            <p:cNvPr id="9" name="Téglalap 8">
              <a:extLst>
                <a:ext uri="{FF2B5EF4-FFF2-40B4-BE49-F238E27FC236}">
                  <a16:creationId xmlns:a16="http://schemas.microsoft.com/office/drawing/2014/main" id="{4CFCA23A-00AC-3CF8-94BD-F522FCD728F1}"/>
                </a:ext>
              </a:extLst>
            </p:cNvPr>
            <p:cNvSpPr/>
            <p:nvPr/>
          </p:nvSpPr>
          <p:spPr>
            <a:xfrm>
              <a:off x="4757312" y="1743054"/>
              <a:ext cx="4028548" cy="1784209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07000"/>
                </a:lnSpc>
              </a:pPr>
              <a:r>
                <a:rPr lang="hu-HU" sz="1300" b="1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DSM-5 </a:t>
              </a:r>
              <a:r>
                <a:rPr lang="hu-HU" sz="1300" b="1" kern="100" dirty="0" err="1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Section</a:t>
              </a:r>
              <a:r>
                <a:rPr lang="hu-HU" sz="1300" b="1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III</a:t>
              </a:r>
              <a:r>
                <a:rPr lang="hu-HU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.: </a:t>
              </a:r>
              <a:r>
                <a:rPr lang="en-US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The Alternative Model of Personality Disorders (AMPD)</a:t>
              </a:r>
              <a:br>
                <a:rPr lang="hu-HU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</a:br>
              <a:r>
                <a:rPr lang="hu-HU" sz="1200" b="0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  <a:sym typeface="Wingdings" panose="05000000000000000000" pitchFamily="2" charset="2"/>
                </a:rPr>
                <a:t> </a:t>
              </a:r>
              <a:r>
                <a:rPr lang="en-US" sz="1300" b="1" u="sng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Module I</a:t>
              </a:r>
              <a:r>
                <a:rPr lang="hu-HU" sz="1300" b="1" u="sng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</a:t>
              </a:r>
              <a:r>
                <a:rPr lang="en-US" sz="1300" b="1" u="sng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en-US" sz="1300" b="1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- </a:t>
              </a:r>
              <a:r>
                <a:rPr lang="en-US" sz="1300" kern="100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Level of Personality Functioning Scale</a:t>
              </a:r>
            </a:p>
            <a:p>
              <a:pPr>
                <a:lnSpc>
                  <a:spcPct val="107000"/>
                </a:lnSpc>
              </a:pPr>
              <a:r>
                <a:rPr lang="hu-HU" sz="1200" b="0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  <a:sym typeface="Wingdings" panose="05000000000000000000" pitchFamily="2" charset="2"/>
                </a:rPr>
                <a:t> </a:t>
              </a:r>
              <a:r>
                <a:rPr lang="en-US" sz="1300" b="1" u="sng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Module</a:t>
              </a:r>
              <a:r>
                <a:rPr lang="hu-HU" sz="1300" b="1" u="sng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en-US" sz="1300" b="1" u="sng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II</a:t>
              </a:r>
              <a:r>
                <a:rPr lang="hu-HU" sz="1300" b="1" u="sng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</a:t>
              </a:r>
              <a:r>
                <a:rPr lang="en-US" sz="1300" b="1" u="sng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en-US" sz="1300" b="1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- </a:t>
              </a:r>
              <a:r>
                <a:rPr lang="en-US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Pathological personality traits </a:t>
              </a:r>
            </a:p>
            <a:p>
              <a:pPr>
                <a:lnSpc>
                  <a:spcPct val="107000"/>
                </a:lnSpc>
              </a:pPr>
              <a:r>
                <a:rPr lang="hu-HU" sz="1200" b="0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  <a:sym typeface="Wingdings" panose="05000000000000000000" pitchFamily="2" charset="2"/>
                </a:rPr>
                <a:t> </a:t>
              </a:r>
              <a:r>
                <a:rPr lang="en-US" sz="1300" b="1" u="sng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Module</a:t>
              </a:r>
              <a:r>
                <a:rPr lang="hu-HU" sz="1300" b="1" u="sng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en-US" sz="1300" b="1" u="sng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III</a:t>
              </a:r>
              <a:r>
                <a:rPr lang="hu-HU" sz="1300" b="1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en-US" sz="1300" b="1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- </a:t>
              </a:r>
              <a:r>
                <a:rPr lang="en-US" sz="1300" kern="100" dirty="0">
                  <a:solidFill>
                    <a:schemeClr val="accent6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Dysfunctions and pathological personality traits associated with each personality disorder category</a:t>
              </a:r>
              <a:endParaRPr lang="hu-HU" sz="1300" kern="100" dirty="0">
                <a:solidFill>
                  <a:schemeClr val="accent6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endParaRPr>
            </a:p>
          </p:txBody>
        </p:sp>
        <p:sp>
          <p:nvSpPr>
            <p:cNvPr id="10" name="Nyíl: jobbra mutató 9">
              <a:extLst>
                <a:ext uri="{FF2B5EF4-FFF2-40B4-BE49-F238E27FC236}">
                  <a16:creationId xmlns:a16="http://schemas.microsoft.com/office/drawing/2014/main" id="{67FFB0F4-A416-4EFB-EB2E-E64675CB3EF0}"/>
                </a:ext>
              </a:extLst>
            </p:cNvPr>
            <p:cNvSpPr/>
            <p:nvPr/>
          </p:nvSpPr>
          <p:spPr>
            <a:xfrm>
              <a:off x="4386689" y="1118534"/>
              <a:ext cx="314960" cy="447040"/>
            </a:xfrm>
            <a:prstGeom prst="rightArrow">
              <a:avLst/>
            </a:prstGeom>
            <a:solidFill>
              <a:srgbClr val="9DA67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Nyíl: jobbra mutató 10">
              <a:extLst>
                <a:ext uri="{FF2B5EF4-FFF2-40B4-BE49-F238E27FC236}">
                  <a16:creationId xmlns:a16="http://schemas.microsoft.com/office/drawing/2014/main" id="{97A059D4-CEDA-EB6B-7521-4C49139AA9B9}"/>
                </a:ext>
              </a:extLst>
            </p:cNvPr>
            <p:cNvSpPr/>
            <p:nvPr/>
          </p:nvSpPr>
          <p:spPr>
            <a:xfrm>
              <a:off x="4385567" y="1798486"/>
              <a:ext cx="314960" cy="447040"/>
            </a:xfrm>
            <a:prstGeom prst="rightArrow">
              <a:avLst/>
            </a:prstGeom>
            <a:solidFill>
              <a:srgbClr val="9DA67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</p:grpSp>
      <p:sp>
        <p:nvSpPr>
          <p:cNvPr id="13" name="Téglalap 12">
            <a:extLst>
              <a:ext uri="{FF2B5EF4-FFF2-40B4-BE49-F238E27FC236}">
                <a16:creationId xmlns:a16="http://schemas.microsoft.com/office/drawing/2014/main" id="{0690E135-DCBB-8FE5-BC8B-140DF13B538C}"/>
              </a:ext>
            </a:extLst>
          </p:cNvPr>
          <p:cNvSpPr/>
          <p:nvPr/>
        </p:nvSpPr>
        <p:spPr>
          <a:xfrm>
            <a:off x="1380212" y="4594370"/>
            <a:ext cx="6432425" cy="450347"/>
          </a:xfrm>
          <a:prstGeom prst="rect">
            <a:avLst/>
          </a:prstGeom>
          <a:solidFill>
            <a:srgbClr val="9DA67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dirty="0" err="1">
                <a:latin typeface="Poppins" panose="00000500000000000000" pitchFamily="2" charset="-18"/>
                <a:cs typeface="Poppins" panose="00000500000000000000" pitchFamily="2" charset="-18"/>
              </a:rPr>
              <a:t>Internalised</a:t>
            </a:r>
            <a:r>
              <a:rPr lang="en-US" sz="1300" dirty="0">
                <a:latin typeface="Poppins" panose="00000500000000000000" pitchFamily="2" charset="-18"/>
                <a:cs typeface="Poppins" panose="00000500000000000000" pitchFamily="2" charset="-18"/>
              </a:rPr>
              <a:t> stigma</a:t>
            </a:r>
            <a:r>
              <a:rPr lang="hu-HU" sz="1300" dirty="0"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en-US" sz="1300" dirty="0">
                <a:latin typeface="Poppins" panose="00000500000000000000" pitchFamily="2" charset="-18"/>
                <a:cs typeface="Poppins" panose="00000500000000000000" pitchFamily="2" charset="-18"/>
              </a:rPr>
              <a:t>is a risk factor for a worse mental health prognosis.</a:t>
            </a:r>
            <a:endParaRPr lang="hu-HU" sz="1300" dirty="0"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r>
              <a:rPr lang="en-US" sz="1300" dirty="0">
                <a:latin typeface="Poppins" panose="00000500000000000000" pitchFamily="2" charset="-18"/>
                <a:cs typeface="Poppins" panose="00000500000000000000" pitchFamily="2" charset="-18"/>
              </a:rPr>
              <a:t>Dimensional models aid in exploring the background of</a:t>
            </a:r>
            <a:r>
              <a:rPr lang="hu-HU" sz="1300" dirty="0"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hu-HU" sz="1300" dirty="0" err="1">
                <a:latin typeface="Poppins" panose="00000500000000000000" pitchFamily="2" charset="-18"/>
                <a:cs typeface="Poppins" panose="00000500000000000000" pitchFamily="2" charset="-18"/>
              </a:rPr>
              <a:t>internalised</a:t>
            </a:r>
            <a:r>
              <a:rPr lang="en-US" sz="1300" dirty="0">
                <a:latin typeface="Poppins" panose="00000500000000000000" pitchFamily="2" charset="-18"/>
                <a:cs typeface="Poppins" panose="00000500000000000000" pitchFamily="2" charset="-18"/>
              </a:rPr>
              <a:t> stigma.</a:t>
            </a:r>
            <a:endParaRPr lang="hu-HU" sz="130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03AF72AE-E9A0-0A81-5157-39E9D5FAA693}"/>
              </a:ext>
            </a:extLst>
          </p:cNvPr>
          <p:cNvSpPr txBox="1"/>
          <p:nvPr/>
        </p:nvSpPr>
        <p:spPr>
          <a:xfrm>
            <a:off x="1880955" y="545944"/>
            <a:ext cx="53820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dirty="0">
                <a:solidFill>
                  <a:schemeClr val="tx2"/>
                </a:solidFill>
              </a:rPr>
              <a:t>The </a:t>
            </a:r>
            <a:r>
              <a:rPr lang="hu-HU" dirty="0" err="1">
                <a:solidFill>
                  <a:schemeClr val="tx2"/>
                </a:solidFill>
              </a:rPr>
              <a:t>transformation</a:t>
            </a:r>
            <a:r>
              <a:rPr lang="hu-HU" dirty="0">
                <a:solidFill>
                  <a:schemeClr val="tx2"/>
                </a:solidFill>
              </a:rPr>
              <a:t> of </a:t>
            </a:r>
            <a:r>
              <a:rPr lang="hu-HU" dirty="0" err="1">
                <a:solidFill>
                  <a:schemeClr val="tx2"/>
                </a:solidFill>
              </a:rPr>
              <a:t>the</a:t>
            </a:r>
            <a:r>
              <a:rPr lang="hu-HU" dirty="0">
                <a:solidFill>
                  <a:schemeClr val="tx2"/>
                </a:solidFill>
              </a:rPr>
              <a:t> </a:t>
            </a:r>
            <a:r>
              <a:rPr lang="hu-HU" dirty="0" err="1">
                <a:solidFill>
                  <a:schemeClr val="tx2"/>
                </a:solidFill>
              </a:rPr>
              <a:t>concept</a:t>
            </a:r>
            <a:r>
              <a:rPr lang="hu-HU" dirty="0">
                <a:solidFill>
                  <a:schemeClr val="tx2"/>
                </a:solidFill>
              </a:rPr>
              <a:t> of </a:t>
            </a:r>
            <a:r>
              <a:rPr lang="hu-HU" dirty="0" err="1">
                <a:solidFill>
                  <a:schemeClr val="tx2"/>
                </a:solidFill>
              </a:rPr>
              <a:t>personality</a:t>
            </a:r>
            <a:r>
              <a:rPr lang="hu-HU" dirty="0">
                <a:solidFill>
                  <a:schemeClr val="tx2"/>
                </a:solidFill>
              </a:rPr>
              <a:t> </a:t>
            </a:r>
            <a:r>
              <a:rPr lang="hu-HU" dirty="0" err="1">
                <a:solidFill>
                  <a:schemeClr val="tx2"/>
                </a:solidFill>
              </a:rPr>
              <a:t>disorders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779FB774-D0B6-EC94-5C0C-75D52C62FCDC}"/>
              </a:ext>
            </a:extLst>
          </p:cNvPr>
          <p:cNvSpPr txBox="1"/>
          <p:nvPr/>
        </p:nvSpPr>
        <p:spPr>
          <a:xfrm>
            <a:off x="1131127" y="789758"/>
            <a:ext cx="45758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dirty="0">
                <a:solidFill>
                  <a:schemeClr val="accent1"/>
                </a:solidFill>
              </a:rPr>
              <a:t>Classic </a:t>
            </a:r>
            <a:r>
              <a:rPr lang="hu-HU" dirty="0" err="1">
                <a:solidFill>
                  <a:schemeClr val="accent1"/>
                </a:solidFill>
              </a:rPr>
              <a:t>categorical</a:t>
            </a:r>
            <a:r>
              <a:rPr lang="hu-HU" dirty="0">
                <a:solidFill>
                  <a:schemeClr val="accent1"/>
                </a:solidFill>
              </a:rPr>
              <a:t> </a:t>
            </a:r>
            <a:r>
              <a:rPr lang="hu-HU" dirty="0" err="1">
                <a:solidFill>
                  <a:schemeClr val="accent1"/>
                </a:solidFill>
              </a:rPr>
              <a:t>approach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4BCEA0BB-38CC-96D0-A1FF-BD763DC59910}"/>
              </a:ext>
            </a:extLst>
          </p:cNvPr>
          <p:cNvSpPr txBox="1"/>
          <p:nvPr/>
        </p:nvSpPr>
        <p:spPr>
          <a:xfrm>
            <a:off x="4641598" y="781931"/>
            <a:ext cx="39476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dirty="0" err="1">
                <a:solidFill>
                  <a:schemeClr val="accent1"/>
                </a:solidFill>
              </a:rPr>
              <a:t>Dimensional</a:t>
            </a:r>
            <a:r>
              <a:rPr lang="hu-HU" dirty="0">
                <a:solidFill>
                  <a:schemeClr val="accent1"/>
                </a:solidFill>
              </a:rPr>
              <a:t> </a:t>
            </a:r>
            <a:r>
              <a:rPr lang="hu-HU" dirty="0" err="1">
                <a:solidFill>
                  <a:schemeClr val="accent1"/>
                </a:solidFill>
              </a:rPr>
              <a:t>models</a:t>
            </a:r>
            <a:endParaRPr lang="hu-H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32"/>
          <p:cNvSpPr txBox="1">
            <a:spLocks noGrp="1"/>
          </p:cNvSpPr>
          <p:nvPr>
            <p:ph type="title"/>
          </p:nvPr>
        </p:nvSpPr>
        <p:spPr>
          <a:xfrm>
            <a:off x="719999" y="17705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2800" b="1" kern="10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FBC053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Poppins ExtraBold" panose="00000900000000000000" pitchFamily="2" charset="-18"/>
                <a:ea typeface="Calibri" panose="020F0502020204030204" pitchFamily="34" charset="0"/>
                <a:cs typeface="Poppins ExtraBold" panose="00000900000000000000" pitchFamily="2" charset="-18"/>
              </a:rPr>
              <a:t>Methods</a:t>
            </a:r>
            <a:r>
              <a:rPr lang="en-US" sz="1800" b="1" kern="100" dirty="0">
                <a:ln>
                  <a:solidFill>
                    <a:srgbClr val="7030A0"/>
                  </a:solidFill>
                </a:ln>
                <a:solidFill>
                  <a:srgbClr val="FBC05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hu-HU" sz="1800" kern="100" dirty="0">
                <a:ln>
                  <a:solidFill>
                    <a:srgbClr val="7030A0"/>
                  </a:solidFill>
                </a:ln>
                <a:solidFill>
                  <a:srgbClr val="FBC0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dirty="0">
              <a:ln>
                <a:solidFill>
                  <a:srgbClr val="7030A0"/>
                </a:solidFill>
              </a:ln>
              <a:solidFill>
                <a:srgbClr val="FBC053"/>
              </a:solidFill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A7421B7C-2B75-5A09-89E0-4E2B84C664FD}"/>
              </a:ext>
            </a:extLst>
          </p:cNvPr>
          <p:cNvSpPr txBox="1"/>
          <p:nvPr/>
        </p:nvSpPr>
        <p:spPr>
          <a:xfrm>
            <a:off x="90845" y="2056900"/>
            <a:ext cx="5059680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The process of data collection:</a:t>
            </a:r>
            <a:endParaRPr lang="hu-HU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6" name="Google Shape;3820;p56">
            <a:extLst>
              <a:ext uri="{FF2B5EF4-FFF2-40B4-BE49-F238E27FC236}">
                <a16:creationId xmlns:a16="http://schemas.microsoft.com/office/drawing/2014/main" id="{8BE007D1-7B7F-371E-B599-98A82734431B}"/>
              </a:ext>
            </a:extLst>
          </p:cNvPr>
          <p:cNvGrpSpPr/>
          <p:nvPr/>
        </p:nvGrpSpPr>
        <p:grpSpPr>
          <a:xfrm>
            <a:off x="233648" y="2306114"/>
            <a:ext cx="8676704" cy="1936662"/>
            <a:chOff x="1249869" y="2075424"/>
            <a:chExt cx="6648477" cy="1463080"/>
          </a:xfrm>
        </p:grpSpPr>
        <p:sp>
          <p:nvSpPr>
            <p:cNvPr id="17" name="Google Shape;3821;p56">
              <a:extLst>
                <a:ext uri="{FF2B5EF4-FFF2-40B4-BE49-F238E27FC236}">
                  <a16:creationId xmlns:a16="http://schemas.microsoft.com/office/drawing/2014/main" id="{BDA64CDF-66DB-949E-A55B-13D65B4E47A0}"/>
                </a:ext>
              </a:extLst>
            </p:cNvPr>
            <p:cNvSpPr/>
            <p:nvPr/>
          </p:nvSpPr>
          <p:spPr>
            <a:xfrm>
              <a:off x="6393837" y="2075424"/>
              <a:ext cx="1407577" cy="1015369"/>
            </a:xfrm>
            <a:custGeom>
              <a:avLst/>
              <a:gdLst/>
              <a:ahLst/>
              <a:cxnLst/>
              <a:rect l="l" t="t" r="r" b="b"/>
              <a:pathLst>
                <a:path w="57767" h="50027" extrusionOk="0">
                  <a:moveTo>
                    <a:pt x="14439" y="0"/>
                  </a:moveTo>
                  <a:lnTo>
                    <a:pt x="0" y="25014"/>
                  </a:lnTo>
                  <a:lnTo>
                    <a:pt x="14439" y="50027"/>
                  </a:lnTo>
                  <a:lnTo>
                    <a:pt x="43329" y="50027"/>
                  </a:lnTo>
                  <a:lnTo>
                    <a:pt x="57767" y="25014"/>
                  </a:lnTo>
                  <a:lnTo>
                    <a:pt x="43329" y="0"/>
                  </a:lnTo>
                  <a:close/>
                </a:path>
              </a:pathLst>
            </a:custGeom>
            <a:solidFill>
              <a:srgbClr val="C29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-HU" b="1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ISMI-10 </a:t>
              </a:r>
              <a:r>
                <a:rPr lang="hu-HU" b="1" i="0" dirty="0" err="1">
                  <a:solidFill>
                    <a:schemeClr val="accent6"/>
                  </a:solidFill>
                  <a:effectLst/>
                  <a:latin typeface="Poppins" panose="00000500000000000000" pitchFamily="2" charset="-18"/>
                  <a:cs typeface="Poppins" panose="00000500000000000000" pitchFamily="2" charset="-18"/>
                </a:rPr>
                <a:t>self-report</a:t>
              </a:r>
              <a:r>
                <a:rPr lang="hu-HU" b="1" i="0" dirty="0">
                  <a:solidFill>
                    <a:schemeClr val="accent6"/>
                  </a:solidFill>
                  <a:effectLst/>
                  <a:latin typeface="Poppins" panose="00000500000000000000" pitchFamily="2" charset="-18"/>
                  <a:cs typeface="Poppins" panose="00000500000000000000" pitchFamily="2" charset="-18"/>
                </a:rPr>
                <a:t> </a:t>
              </a:r>
              <a:r>
                <a:rPr lang="hu-HU" b="1" i="0" dirty="0" err="1">
                  <a:solidFill>
                    <a:schemeClr val="accent6"/>
                  </a:solidFill>
                  <a:effectLst/>
                  <a:latin typeface="Poppins" panose="00000500000000000000" pitchFamily="2" charset="-18"/>
                  <a:cs typeface="Poppins" panose="00000500000000000000" pitchFamily="2" charset="-18"/>
                </a:rPr>
                <a:t>questionnaire</a:t>
              </a:r>
              <a:endParaRPr b="1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18" name="Google Shape;3822;p56">
              <a:extLst>
                <a:ext uri="{FF2B5EF4-FFF2-40B4-BE49-F238E27FC236}">
                  <a16:creationId xmlns:a16="http://schemas.microsoft.com/office/drawing/2014/main" id="{F137EFC5-E90A-4B5E-445F-6DAEA27009A4}"/>
                </a:ext>
              </a:extLst>
            </p:cNvPr>
            <p:cNvSpPr/>
            <p:nvPr/>
          </p:nvSpPr>
          <p:spPr>
            <a:xfrm>
              <a:off x="5173556" y="2503214"/>
              <a:ext cx="1346812" cy="1035290"/>
            </a:xfrm>
            <a:custGeom>
              <a:avLst/>
              <a:gdLst/>
              <a:ahLst/>
              <a:cxnLst/>
              <a:rect l="l" t="t" r="r" b="b"/>
              <a:pathLst>
                <a:path w="57768" h="50027" extrusionOk="0">
                  <a:moveTo>
                    <a:pt x="14439" y="0"/>
                  </a:moveTo>
                  <a:lnTo>
                    <a:pt x="1" y="25013"/>
                  </a:lnTo>
                  <a:lnTo>
                    <a:pt x="14439" y="50027"/>
                  </a:lnTo>
                  <a:lnTo>
                    <a:pt x="43329" y="50027"/>
                  </a:lnTo>
                  <a:lnTo>
                    <a:pt x="57767" y="25013"/>
                  </a:lnTo>
                  <a:lnTo>
                    <a:pt x="43329" y="0"/>
                  </a:lnTo>
                  <a:close/>
                </a:path>
              </a:pathLst>
            </a:custGeom>
            <a:solidFill>
              <a:srgbClr val="C29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-HU" sz="1400" b="1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SCID-5-PD </a:t>
              </a:r>
              <a:r>
                <a:rPr lang="hu-HU" sz="1400" b="1" dirty="0" err="1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structured</a:t>
              </a:r>
              <a:r>
                <a:rPr lang="hu-HU" sz="1400" b="1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 </a:t>
              </a:r>
              <a:r>
                <a:rPr lang="hu-HU" sz="1400" b="1" dirty="0" err="1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diagnostic</a:t>
              </a:r>
              <a:r>
                <a:rPr lang="hu-HU" sz="1400" b="1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 </a:t>
              </a:r>
              <a:r>
                <a:rPr lang="hu-HU" sz="1400" b="1" dirty="0" err="1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interview</a:t>
              </a:r>
              <a:r>
                <a:rPr lang="hu-HU" sz="1400" b="1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 </a:t>
              </a:r>
              <a:endParaRPr b="1" dirty="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19" name="Google Shape;3823;p56">
              <a:extLst>
                <a:ext uri="{FF2B5EF4-FFF2-40B4-BE49-F238E27FC236}">
                  <a16:creationId xmlns:a16="http://schemas.microsoft.com/office/drawing/2014/main" id="{7FCE53F5-1F30-D0A9-AAC7-AE4832099D3A}"/>
                </a:ext>
              </a:extLst>
            </p:cNvPr>
            <p:cNvSpPr/>
            <p:nvPr/>
          </p:nvSpPr>
          <p:spPr>
            <a:xfrm>
              <a:off x="1444064" y="2119111"/>
              <a:ext cx="1277203" cy="971684"/>
            </a:xfrm>
            <a:custGeom>
              <a:avLst/>
              <a:gdLst/>
              <a:ahLst/>
              <a:cxnLst/>
              <a:rect l="l" t="t" r="r" b="b"/>
              <a:pathLst>
                <a:path w="57768" h="50027" extrusionOk="0">
                  <a:moveTo>
                    <a:pt x="14439" y="0"/>
                  </a:moveTo>
                  <a:lnTo>
                    <a:pt x="1" y="25013"/>
                  </a:lnTo>
                  <a:lnTo>
                    <a:pt x="14439" y="50027"/>
                  </a:lnTo>
                  <a:lnTo>
                    <a:pt x="43329" y="50027"/>
                  </a:lnTo>
                  <a:lnTo>
                    <a:pt x="57768" y="25013"/>
                  </a:lnTo>
                  <a:lnTo>
                    <a:pt x="43329" y="0"/>
                  </a:lnTo>
                  <a:close/>
                </a:path>
              </a:pathLst>
            </a:custGeom>
            <a:solidFill>
              <a:srgbClr val="C29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-HU" b="1" dirty="0" err="1">
                  <a:solidFill>
                    <a:schemeClr val="accent6"/>
                  </a:solidFill>
                  <a:latin typeface="Poppins "/>
                </a:rPr>
                <a:t>Information</a:t>
              </a:r>
              <a:r>
                <a:rPr lang="hu-HU" b="1" dirty="0">
                  <a:solidFill>
                    <a:schemeClr val="accent6"/>
                  </a:solidFill>
                  <a:latin typeface="Poppins "/>
                </a:rPr>
                <a:t> + </a:t>
              </a:r>
              <a:r>
                <a:rPr lang="hu-HU" b="1" dirty="0" err="1">
                  <a:solidFill>
                    <a:schemeClr val="accent6"/>
                  </a:solidFill>
                  <a:latin typeface="Poppins "/>
                </a:rPr>
                <a:t>Declaration</a:t>
              </a:r>
              <a:r>
                <a:rPr lang="hu-HU" b="1" dirty="0">
                  <a:solidFill>
                    <a:schemeClr val="accent6"/>
                  </a:solidFill>
                  <a:latin typeface="Poppins "/>
                </a:rPr>
                <a:t> of </a:t>
              </a:r>
              <a:r>
                <a:rPr lang="hu-HU" b="1" dirty="0" err="1">
                  <a:solidFill>
                    <a:schemeClr val="accent6"/>
                  </a:solidFill>
                  <a:latin typeface="Poppins "/>
                </a:rPr>
                <a:t>consent</a:t>
              </a:r>
              <a:endParaRPr b="1" dirty="0">
                <a:solidFill>
                  <a:schemeClr val="accent6"/>
                </a:solidFill>
                <a:latin typeface="Poppins "/>
              </a:endParaRPr>
            </a:p>
          </p:txBody>
        </p:sp>
        <p:sp>
          <p:nvSpPr>
            <p:cNvPr id="20" name="Google Shape;3824;p56">
              <a:extLst>
                <a:ext uri="{FF2B5EF4-FFF2-40B4-BE49-F238E27FC236}">
                  <a16:creationId xmlns:a16="http://schemas.microsoft.com/office/drawing/2014/main" id="{6F2869E3-1BF7-6C2F-159B-2C24B6A22322}"/>
                </a:ext>
              </a:extLst>
            </p:cNvPr>
            <p:cNvSpPr/>
            <p:nvPr/>
          </p:nvSpPr>
          <p:spPr>
            <a:xfrm>
              <a:off x="2651202" y="2503214"/>
              <a:ext cx="1346812" cy="1035290"/>
            </a:xfrm>
            <a:custGeom>
              <a:avLst/>
              <a:gdLst/>
              <a:ahLst/>
              <a:cxnLst/>
              <a:rect l="l" t="t" r="r" b="b"/>
              <a:pathLst>
                <a:path w="57780" h="50027" extrusionOk="0">
                  <a:moveTo>
                    <a:pt x="14452" y="0"/>
                  </a:moveTo>
                  <a:lnTo>
                    <a:pt x="0" y="25013"/>
                  </a:lnTo>
                  <a:lnTo>
                    <a:pt x="14452" y="50027"/>
                  </a:lnTo>
                  <a:lnTo>
                    <a:pt x="43328" y="50027"/>
                  </a:lnTo>
                  <a:lnTo>
                    <a:pt x="57780" y="25013"/>
                  </a:lnTo>
                  <a:lnTo>
                    <a:pt x="43328" y="0"/>
                  </a:lnTo>
                  <a:close/>
                </a:path>
              </a:pathLst>
            </a:custGeom>
            <a:solidFill>
              <a:srgbClr val="C29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hu-HU" b="1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SCID-5-AMPD </a:t>
              </a:r>
              <a:r>
                <a:rPr lang="hu-HU" b="1" dirty="0" err="1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structured</a:t>
              </a:r>
              <a:r>
                <a:rPr lang="hu-HU" b="1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 </a:t>
              </a:r>
              <a:r>
                <a:rPr lang="hu-HU" b="1" dirty="0" err="1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diagnostic</a:t>
              </a:r>
              <a:r>
                <a:rPr lang="hu-HU" b="1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 </a:t>
              </a:r>
              <a:r>
                <a:rPr lang="hu-HU" b="1" dirty="0" err="1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interview</a:t>
              </a:r>
              <a:endParaRPr lang="hu-HU" b="1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21" name="Google Shape;3825;p56">
              <a:extLst>
                <a:ext uri="{FF2B5EF4-FFF2-40B4-BE49-F238E27FC236}">
                  <a16:creationId xmlns:a16="http://schemas.microsoft.com/office/drawing/2014/main" id="{81E3BDE1-6977-F9FB-73BB-A5B2857542D5}"/>
                </a:ext>
              </a:extLst>
            </p:cNvPr>
            <p:cNvSpPr/>
            <p:nvPr/>
          </p:nvSpPr>
          <p:spPr>
            <a:xfrm>
              <a:off x="3927949" y="2075425"/>
              <a:ext cx="1346812" cy="1015370"/>
            </a:xfrm>
            <a:custGeom>
              <a:avLst/>
              <a:gdLst/>
              <a:ahLst/>
              <a:cxnLst/>
              <a:rect l="l" t="t" r="r" b="b"/>
              <a:pathLst>
                <a:path w="57767" h="50027" extrusionOk="0">
                  <a:moveTo>
                    <a:pt x="14439" y="0"/>
                  </a:moveTo>
                  <a:lnTo>
                    <a:pt x="0" y="25013"/>
                  </a:lnTo>
                  <a:lnTo>
                    <a:pt x="14439" y="50027"/>
                  </a:lnTo>
                  <a:lnTo>
                    <a:pt x="43328" y="50027"/>
                  </a:lnTo>
                  <a:lnTo>
                    <a:pt x="57767" y="25013"/>
                  </a:lnTo>
                  <a:lnTo>
                    <a:pt x="43328" y="0"/>
                  </a:lnTo>
                  <a:close/>
                </a:path>
              </a:pathLst>
            </a:custGeom>
            <a:solidFill>
              <a:srgbClr val="C29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-HU" sz="1350" b="1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SCID-5-PD</a:t>
              </a:r>
              <a:r>
                <a:rPr lang="hu-HU" b="1" dirty="0">
                  <a:solidFill>
                    <a:schemeClr val="accent6"/>
                  </a:solidFill>
                  <a:latin typeface="Poppins" panose="00000500000000000000" pitchFamily="2" charset="-18"/>
                  <a:cs typeface="Poppins" panose="00000500000000000000" pitchFamily="2" charset="-18"/>
                </a:rPr>
                <a:t> </a:t>
              </a:r>
              <a:r>
                <a:rPr lang="hu-HU" b="1" i="0" dirty="0" err="1">
                  <a:solidFill>
                    <a:schemeClr val="accent6"/>
                  </a:solidFill>
                  <a:effectLst/>
                  <a:latin typeface="Poppins" panose="00000500000000000000" pitchFamily="2" charset="-18"/>
                  <a:cs typeface="Poppins" panose="00000500000000000000" pitchFamily="2" charset="-18"/>
                </a:rPr>
                <a:t>self-report</a:t>
              </a:r>
              <a:r>
                <a:rPr lang="hu-HU" b="1" i="0" dirty="0">
                  <a:solidFill>
                    <a:schemeClr val="accent6"/>
                  </a:solidFill>
                  <a:effectLst/>
                  <a:latin typeface="Poppins" panose="00000500000000000000" pitchFamily="2" charset="-18"/>
                  <a:cs typeface="Poppins" panose="00000500000000000000" pitchFamily="2" charset="-18"/>
                </a:rPr>
                <a:t> </a:t>
              </a:r>
              <a:r>
                <a:rPr lang="hu-HU" b="1" i="0" dirty="0" err="1">
                  <a:solidFill>
                    <a:schemeClr val="accent6"/>
                  </a:solidFill>
                  <a:effectLst/>
                  <a:latin typeface="Poppins" panose="00000500000000000000" pitchFamily="2" charset="-18"/>
                  <a:cs typeface="Poppins" panose="00000500000000000000" pitchFamily="2" charset="-18"/>
                </a:rPr>
                <a:t>screening</a:t>
              </a:r>
              <a:r>
                <a:rPr lang="hu-HU" b="1" i="0" dirty="0">
                  <a:solidFill>
                    <a:schemeClr val="accent6"/>
                  </a:solidFill>
                  <a:effectLst/>
                  <a:latin typeface="Poppins" panose="00000500000000000000" pitchFamily="2" charset="-18"/>
                  <a:cs typeface="Poppins" panose="00000500000000000000" pitchFamily="2" charset="-18"/>
                </a:rPr>
                <a:t> </a:t>
              </a:r>
              <a:r>
                <a:rPr lang="hu-HU" b="1" i="0" dirty="0" err="1">
                  <a:solidFill>
                    <a:schemeClr val="accent6"/>
                  </a:solidFill>
                  <a:effectLst/>
                  <a:latin typeface="Poppins" panose="00000500000000000000" pitchFamily="2" charset="-18"/>
                  <a:cs typeface="Poppins" panose="00000500000000000000" pitchFamily="2" charset="-18"/>
                </a:rPr>
                <a:t>questionnaire</a:t>
              </a:r>
              <a:endParaRPr b="1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22" name="Google Shape;3826;p56">
              <a:extLst>
                <a:ext uri="{FF2B5EF4-FFF2-40B4-BE49-F238E27FC236}">
                  <a16:creationId xmlns:a16="http://schemas.microsoft.com/office/drawing/2014/main" id="{2A0681EC-4416-1036-780F-8F4F74D80ECB}"/>
                </a:ext>
              </a:extLst>
            </p:cNvPr>
            <p:cNvSpPr/>
            <p:nvPr/>
          </p:nvSpPr>
          <p:spPr>
            <a:xfrm>
              <a:off x="1249869" y="2442242"/>
              <a:ext cx="6648477" cy="729445"/>
            </a:xfrm>
            <a:custGeom>
              <a:avLst/>
              <a:gdLst/>
              <a:ahLst/>
              <a:cxnLst/>
              <a:rect l="l" t="t" r="r" b="b"/>
              <a:pathLst>
                <a:path w="285373" h="31310" fill="none" extrusionOk="0">
                  <a:moveTo>
                    <a:pt x="285373" y="3317"/>
                  </a:moveTo>
                  <a:lnTo>
                    <a:pt x="269256" y="31309"/>
                  </a:lnTo>
                  <a:lnTo>
                    <a:pt x="233095" y="31309"/>
                  </a:lnTo>
                  <a:lnTo>
                    <a:pt x="215067" y="352"/>
                  </a:lnTo>
                  <a:lnTo>
                    <a:pt x="179426" y="352"/>
                  </a:lnTo>
                  <a:lnTo>
                    <a:pt x="161606" y="31218"/>
                  </a:lnTo>
                  <a:lnTo>
                    <a:pt x="125718" y="31309"/>
                  </a:lnTo>
                  <a:lnTo>
                    <a:pt x="107651" y="0"/>
                  </a:lnTo>
                  <a:lnTo>
                    <a:pt x="71490" y="0"/>
                  </a:lnTo>
                  <a:lnTo>
                    <a:pt x="53669" y="31075"/>
                  </a:lnTo>
                  <a:lnTo>
                    <a:pt x="18042" y="31075"/>
                  </a:lnTo>
                  <a:lnTo>
                    <a:pt x="0" y="118"/>
                  </a:lnTo>
                </a:path>
              </a:pathLst>
            </a:custGeom>
            <a:solidFill>
              <a:srgbClr val="FFCC00"/>
            </a:solidFill>
            <a:ln>
              <a:solidFill>
                <a:srgbClr val="FFCC00"/>
              </a:solidFill>
              <a:headEnd type="none" w="sm" len="sm"/>
              <a:tailEnd type="none" w="sm" len="sm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532E7C1F-FB6E-CD01-53F8-72AF18C8E285}"/>
              </a:ext>
            </a:extLst>
          </p:cNvPr>
          <p:cNvSpPr txBox="1"/>
          <p:nvPr/>
        </p:nvSpPr>
        <p:spPr>
          <a:xfrm>
            <a:off x="1935480" y="4317528"/>
            <a:ext cx="7208520" cy="738664"/>
          </a:xfrm>
          <a:prstGeom prst="rect">
            <a:avLst/>
          </a:prstGeom>
          <a:solidFill>
            <a:srgbClr val="F18668"/>
          </a:solidFill>
        </p:spPr>
        <p:txBody>
          <a:bodyPr wrap="square">
            <a:spAutoFit/>
          </a:bodyPr>
          <a:lstStyle/>
          <a:p>
            <a:r>
              <a:rPr lang="hu-HU" b="1" dirty="0" err="1">
                <a:solidFill>
                  <a:schemeClr val="accent6"/>
                </a:solidFill>
              </a:rPr>
              <a:t>Sample</a:t>
            </a:r>
            <a:r>
              <a:rPr lang="hu-HU" dirty="0">
                <a:solidFill>
                  <a:schemeClr val="accent6"/>
                </a:solidFill>
              </a:rPr>
              <a:t>: 62 </a:t>
            </a:r>
            <a:r>
              <a:rPr lang="hu-HU" dirty="0" err="1">
                <a:solidFill>
                  <a:schemeClr val="accent6"/>
                </a:solidFill>
              </a:rPr>
              <a:t>patients</a:t>
            </a:r>
            <a:r>
              <a:rPr lang="hu-HU" dirty="0">
                <a:solidFill>
                  <a:schemeClr val="accent6"/>
                </a:solidFill>
              </a:rPr>
              <a:t> </a:t>
            </a:r>
            <a:r>
              <a:rPr lang="hu-HU" dirty="0" err="1">
                <a:solidFill>
                  <a:schemeClr val="accent6"/>
                </a:solidFill>
              </a:rPr>
              <a:t>with</a:t>
            </a:r>
            <a:r>
              <a:rPr lang="hu-HU" dirty="0">
                <a:solidFill>
                  <a:schemeClr val="accent6"/>
                </a:solidFill>
              </a:rPr>
              <a:t> personality </a:t>
            </a:r>
            <a:r>
              <a:rPr lang="hu-HU" dirty="0" err="1">
                <a:solidFill>
                  <a:schemeClr val="accent6"/>
                </a:solidFill>
              </a:rPr>
              <a:t>disorders</a:t>
            </a:r>
            <a:r>
              <a:rPr lang="hu-HU" dirty="0">
                <a:solidFill>
                  <a:schemeClr val="accent6"/>
                </a:solidFill>
              </a:rPr>
              <a:t> </a:t>
            </a:r>
            <a:r>
              <a:rPr lang="hu-HU" dirty="0" err="1">
                <a:solidFill>
                  <a:schemeClr val="accent6"/>
                </a:solidFill>
              </a:rPr>
              <a:t>hospitalised</a:t>
            </a:r>
            <a:r>
              <a:rPr lang="hu-HU" dirty="0">
                <a:solidFill>
                  <a:schemeClr val="accent6"/>
                </a:solidFill>
              </a:rPr>
              <a:t> in an </a:t>
            </a:r>
            <a:r>
              <a:rPr lang="hu-HU" dirty="0" err="1">
                <a:solidFill>
                  <a:schemeClr val="accent6"/>
                </a:solidFill>
              </a:rPr>
              <a:t>acute</a:t>
            </a:r>
            <a:r>
              <a:rPr lang="hu-HU" dirty="0">
                <a:solidFill>
                  <a:schemeClr val="accent6"/>
                </a:solidFill>
              </a:rPr>
              <a:t> </a:t>
            </a:r>
            <a:r>
              <a:rPr lang="hu-HU" dirty="0" err="1">
                <a:solidFill>
                  <a:schemeClr val="accent6"/>
                </a:solidFill>
              </a:rPr>
              <a:t>psychiatric</a:t>
            </a:r>
            <a:r>
              <a:rPr lang="hu-HU" dirty="0">
                <a:solidFill>
                  <a:schemeClr val="accent6"/>
                </a:solidFill>
              </a:rPr>
              <a:t> </a:t>
            </a:r>
            <a:r>
              <a:rPr lang="hu-HU" dirty="0" err="1">
                <a:solidFill>
                  <a:schemeClr val="accent6"/>
                </a:solidFill>
              </a:rPr>
              <a:t>ward</a:t>
            </a:r>
            <a:endParaRPr lang="hu-HU" dirty="0">
              <a:solidFill>
                <a:schemeClr val="accent6"/>
              </a:solidFill>
            </a:endParaRPr>
          </a:p>
          <a:p>
            <a:r>
              <a:rPr lang="hu-HU" b="1" dirty="0" err="1">
                <a:solidFill>
                  <a:schemeClr val="accent6"/>
                </a:solidFill>
              </a:rPr>
              <a:t>Measures</a:t>
            </a:r>
            <a:r>
              <a:rPr lang="hu-HU" dirty="0">
                <a:solidFill>
                  <a:schemeClr val="accent6"/>
                </a:solidFill>
              </a:rPr>
              <a:t>: SCID-5-AMPD, SCID-5-PD, PDS-ICD-11, ISMI-10 </a:t>
            </a:r>
          </a:p>
          <a:p>
            <a:r>
              <a:rPr lang="hu-HU" b="1" dirty="0" err="1">
                <a:solidFill>
                  <a:schemeClr val="accent6"/>
                </a:solidFill>
              </a:rPr>
              <a:t>Statistical</a:t>
            </a:r>
            <a:r>
              <a:rPr lang="hu-HU" dirty="0">
                <a:solidFill>
                  <a:schemeClr val="accent6"/>
                </a:solidFill>
              </a:rPr>
              <a:t> </a:t>
            </a:r>
            <a:r>
              <a:rPr lang="hu-HU" b="1" dirty="0" err="1">
                <a:solidFill>
                  <a:schemeClr val="accent6"/>
                </a:solidFill>
              </a:rPr>
              <a:t>tests</a:t>
            </a:r>
            <a:r>
              <a:rPr lang="hu-HU" dirty="0">
                <a:solidFill>
                  <a:schemeClr val="accent6"/>
                </a:solidFill>
              </a:rPr>
              <a:t>: </a:t>
            </a:r>
            <a:r>
              <a:rPr lang="hu-HU" dirty="0" err="1">
                <a:solidFill>
                  <a:schemeClr val="accent6"/>
                </a:solidFill>
              </a:rPr>
              <a:t>correlation</a:t>
            </a:r>
            <a:r>
              <a:rPr lang="hu-HU" dirty="0">
                <a:solidFill>
                  <a:schemeClr val="accent6"/>
                </a:solidFill>
              </a:rPr>
              <a:t> </a:t>
            </a:r>
            <a:r>
              <a:rPr lang="hu-HU" dirty="0" err="1">
                <a:solidFill>
                  <a:schemeClr val="accent6"/>
                </a:solidFill>
              </a:rPr>
              <a:t>analysis</a:t>
            </a:r>
            <a:r>
              <a:rPr lang="hu-HU" dirty="0">
                <a:solidFill>
                  <a:schemeClr val="accent6"/>
                </a:solidFill>
              </a:rPr>
              <a:t>, </a:t>
            </a:r>
            <a:r>
              <a:rPr lang="hu-HU" dirty="0" err="1">
                <a:solidFill>
                  <a:schemeClr val="accent6"/>
                </a:solidFill>
              </a:rPr>
              <a:t>linear</a:t>
            </a:r>
            <a:r>
              <a:rPr lang="hu-HU" dirty="0">
                <a:solidFill>
                  <a:schemeClr val="accent6"/>
                </a:solidFill>
              </a:rPr>
              <a:t> </a:t>
            </a:r>
            <a:r>
              <a:rPr lang="hu-HU" dirty="0" err="1">
                <a:solidFill>
                  <a:schemeClr val="accent6"/>
                </a:solidFill>
              </a:rPr>
              <a:t>regression</a:t>
            </a:r>
            <a:r>
              <a:rPr lang="hu-HU" dirty="0">
                <a:solidFill>
                  <a:schemeClr val="accent6"/>
                </a:solidFill>
              </a:rPr>
              <a:t> </a:t>
            </a:r>
            <a:r>
              <a:rPr lang="hu-HU" dirty="0" err="1">
                <a:solidFill>
                  <a:schemeClr val="accent6"/>
                </a:solidFill>
              </a:rPr>
              <a:t>analysis</a:t>
            </a:r>
            <a:r>
              <a:rPr lang="hu-HU" dirty="0">
                <a:solidFill>
                  <a:schemeClr val="accent6"/>
                </a:solidFill>
              </a:rPr>
              <a:t>, </a:t>
            </a:r>
            <a:r>
              <a:rPr lang="hu-HU" dirty="0" err="1">
                <a:solidFill>
                  <a:schemeClr val="accent6"/>
                </a:solidFill>
              </a:rPr>
              <a:t>moderation</a:t>
            </a:r>
            <a:r>
              <a:rPr lang="hu-HU" dirty="0">
                <a:solidFill>
                  <a:schemeClr val="accent6"/>
                </a:solidFill>
              </a:rPr>
              <a:t> </a:t>
            </a:r>
            <a:r>
              <a:rPr lang="hu-HU" dirty="0" err="1">
                <a:solidFill>
                  <a:schemeClr val="accent6"/>
                </a:solidFill>
              </a:rPr>
              <a:t>models</a:t>
            </a:r>
            <a:endParaRPr lang="hu-HU" dirty="0">
              <a:solidFill>
                <a:schemeClr val="accent6"/>
              </a:solidFill>
            </a:endParaRPr>
          </a:p>
        </p:txBody>
      </p:sp>
      <p:sp>
        <p:nvSpPr>
          <p:cNvPr id="29" name="Google Shape;715;p30">
            <a:extLst>
              <a:ext uri="{FF2B5EF4-FFF2-40B4-BE49-F238E27FC236}">
                <a16:creationId xmlns:a16="http://schemas.microsoft.com/office/drawing/2014/main" id="{3D75923A-E4E6-0BF6-D478-121A14C69AE5}"/>
              </a:ext>
            </a:extLst>
          </p:cNvPr>
          <p:cNvSpPr txBox="1">
            <a:spLocks/>
          </p:cNvSpPr>
          <p:nvPr/>
        </p:nvSpPr>
        <p:spPr>
          <a:xfrm>
            <a:off x="933360" y="-112634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 b="0" i="0" u="none" strike="noStrike" cap="none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 b="0" i="0" u="none" strike="noStrike" cap="none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 b="0" i="0" u="none" strike="noStrike" cap="none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 b="0" i="0" u="none" strike="noStrike" cap="none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 b="0" i="0" u="none" strike="noStrike" cap="none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 b="0" i="0" u="none" strike="noStrike" cap="none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 b="0" i="0" u="none" strike="noStrike" cap="none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 b="0" i="0" u="none" strike="noStrike" cap="none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ExtraBold"/>
              <a:buNone/>
              <a:defRPr sz="3000" b="0" i="0" u="none" strike="noStrike" cap="none">
                <a:solidFill>
                  <a:schemeClr val="dk1"/>
                </a:solidFill>
                <a:latin typeface="Poppins ExtraBold"/>
                <a:ea typeface="Poppins ExtraBold"/>
                <a:cs typeface="Poppins ExtraBold"/>
                <a:sym typeface="Poppins ExtraBold"/>
              </a:defRPr>
            </a:lvl9pPr>
          </a:lstStyle>
          <a:p>
            <a:pPr algn="ctr"/>
            <a:r>
              <a:rPr lang="hu-HU" b="1" dirty="0" err="1">
                <a:ln w="12700">
                  <a:solidFill>
                    <a:srgbClr val="7030A0"/>
                  </a:solidFill>
                  <a:prstDash val="solid"/>
                </a:ln>
                <a:solidFill>
                  <a:srgbClr val="FBC05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Goals</a:t>
            </a:r>
            <a:r>
              <a:rPr lang="hu-HU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FBC05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of </a:t>
            </a:r>
            <a:r>
              <a:rPr lang="hu-HU" b="1" dirty="0" err="1">
                <a:ln w="12700">
                  <a:solidFill>
                    <a:srgbClr val="7030A0"/>
                  </a:solidFill>
                  <a:prstDash val="solid"/>
                </a:ln>
                <a:solidFill>
                  <a:srgbClr val="FBC05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the</a:t>
            </a:r>
            <a:r>
              <a:rPr lang="hu-HU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FBC05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hu-HU" b="1" dirty="0" err="1">
                <a:ln w="12700">
                  <a:solidFill>
                    <a:srgbClr val="7030A0"/>
                  </a:solidFill>
                  <a:prstDash val="solid"/>
                </a:ln>
                <a:solidFill>
                  <a:srgbClr val="FBC053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study</a:t>
            </a:r>
            <a:endParaRPr lang="hu-HU" b="1" dirty="0">
              <a:ln w="12700">
                <a:solidFill>
                  <a:srgbClr val="7030A0"/>
                </a:solidFill>
                <a:prstDash val="solid"/>
              </a:ln>
              <a:solidFill>
                <a:srgbClr val="FBC053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0" name="Téglalap 29">
            <a:extLst>
              <a:ext uri="{FF2B5EF4-FFF2-40B4-BE49-F238E27FC236}">
                <a16:creationId xmlns:a16="http://schemas.microsoft.com/office/drawing/2014/main" id="{F8468EB8-DE7E-55E2-ED75-60589BA46783}"/>
              </a:ext>
            </a:extLst>
          </p:cNvPr>
          <p:cNvSpPr/>
          <p:nvPr/>
        </p:nvSpPr>
        <p:spPr>
          <a:xfrm>
            <a:off x="233647" y="460066"/>
            <a:ext cx="8676703" cy="1414073"/>
          </a:xfrm>
          <a:prstGeom prst="rect">
            <a:avLst/>
          </a:prstGeom>
          <a:noFill/>
          <a:ln>
            <a:solidFill>
              <a:srgbClr val="FFCC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</a:pPr>
            <a:r>
              <a:rPr lang="en-US" sz="1400" b="1" kern="100" dirty="0">
                <a:solidFill>
                  <a:srgbClr val="F18668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T</a:t>
            </a:r>
            <a:r>
              <a:rPr lang="hu-HU" sz="1400" b="1" kern="100" dirty="0">
                <a:solidFill>
                  <a:srgbClr val="F18668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o e</a:t>
            </a:r>
            <a:r>
              <a:rPr lang="en-US" sz="1400" b="1" kern="100" dirty="0" err="1">
                <a:solidFill>
                  <a:srgbClr val="F18668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xplore</a:t>
            </a:r>
            <a:r>
              <a:rPr lang="hu-HU" sz="1400" b="1" kern="100" dirty="0">
                <a:solidFill>
                  <a:srgbClr val="F18668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:</a:t>
            </a:r>
            <a:endParaRPr lang="hu-HU" b="1" kern="100" dirty="0">
              <a:solidFill>
                <a:srgbClr val="F18668"/>
              </a:solidFill>
              <a:latin typeface="Poppins" panose="00000500000000000000" pitchFamily="2" charset="-18"/>
              <a:ea typeface="Calibri" panose="020F0502020204030204" pitchFamily="34" charset="0"/>
              <a:cs typeface="Poppins" panose="00000500000000000000" pitchFamily="2" charset="-18"/>
            </a:endParaRPr>
          </a:p>
          <a:p>
            <a:pPr algn="just">
              <a:lnSpc>
                <a:spcPct val="107000"/>
              </a:lnSpc>
            </a:pPr>
            <a:r>
              <a:rPr lang="hu-HU" kern="100" dirty="0">
                <a:ln>
                  <a:solidFill>
                    <a:srgbClr val="7030A0"/>
                  </a:solidFill>
                </a:ln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1.  </a:t>
            </a:r>
            <a:r>
              <a:rPr lang="hu-HU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T</a:t>
            </a:r>
            <a:r>
              <a:rPr lang="en-US" sz="1400" kern="100" dirty="0">
                <a:solidFill>
                  <a:srgbClr val="F18668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he correlation between the diagnoses obtained from the SCID-5-AMPD and SCID-5-PD structured diagnostic interviews</a:t>
            </a:r>
            <a:r>
              <a:rPr lang="hu-HU" sz="1400" kern="100" dirty="0">
                <a:solidFill>
                  <a:srgbClr val="F18668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.</a:t>
            </a:r>
          </a:p>
          <a:p>
            <a:pPr algn="just">
              <a:lnSpc>
                <a:spcPct val="107000"/>
              </a:lnSpc>
            </a:pPr>
            <a:r>
              <a:rPr lang="hu-HU" kern="100" dirty="0">
                <a:ln>
                  <a:solidFill>
                    <a:srgbClr val="7030A0"/>
                  </a:solidFill>
                </a:ln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2.  </a:t>
            </a:r>
            <a:r>
              <a:rPr lang="hu-HU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T</a:t>
            </a:r>
            <a:r>
              <a:rPr lang="en-US" sz="1400" kern="100" dirty="0">
                <a:solidFill>
                  <a:srgbClr val="F18668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he relationship between personality dysfunction and internalized stigma (ISMI-10)</a:t>
            </a:r>
            <a:r>
              <a:rPr lang="hu-HU" sz="1400" kern="100" dirty="0">
                <a:solidFill>
                  <a:srgbClr val="F18668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.</a:t>
            </a:r>
          </a:p>
          <a:p>
            <a:pPr algn="just">
              <a:lnSpc>
                <a:spcPct val="107000"/>
              </a:lnSpc>
            </a:pPr>
            <a:r>
              <a:rPr lang="hu-HU" kern="100" dirty="0">
                <a:ln>
                  <a:solidFill>
                    <a:srgbClr val="7030A0"/>
                  </a:solidFill>
                </a:ln>
                <a:solidFill>
                  <a:srgbClr val="F18668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3. </a:t>
            </a:r>
            <a:r>
              <a:rPr lang="hu-HU" kern="100" dirty="0">
                <a:solidFill>
                  <a:srgbClr val="F18668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The i</a:t>
            </a:r>
            <a:r>
              <a:rPr lang="en-US" kern="100" dirty="0" err="1">
                <a:solidFill>
                  <a:srgbClr val="F18668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mpact</a:t>
            </a:r>
            <a:r>
              <a:rPr lang="en-US" kern="100" dirty="0">
                <a:solidFill>
                  <a:srgbClr val="F18668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en-US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of </a:t>
            </a:r>
            <a:r>
              <a:rPr lang="hu-HU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d</a:t>
            </a:r>
            <a:r>
              <a:rPr lang="en-US" kern="100" dirty="0" err="1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emographic</a:t>
            </a:r>
            <a:r>
              <a:rPr lang="en-US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 </a:t>
            </a:r>
            <a:r>
              <a:rPr lang="hu-HU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c</a:t>
            </a:r>
            <a:r>
              <a:rPr lang="en-US" kern="100" dirty="0" err="1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haracteristics</a:t>
            </a:r>
            <a:r>
              <a:rPr lang="en-US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 on the </a:t>
            </a:r>
            <a:r>
              <a:rPr lang="hu-HU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r</a:t>
            </a:r>
            <a:r>
              <a:rPr lang="en-US" kern="100" dirty="0" err="1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elationship</a:t>
            </a:r>
            <a:r>
              <a:rPr lang="en-US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 between SCID-5-AMPD </a:t>
            </a:r>
            <a:r>
              <a:rPr lang="hu-HU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p</a:t>
            </a:r>
            <a:r>
              <a:rPr lang="en-US" kern="100" dirty="0" err="1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ersonality</a:t>
            </a:r>
            <a:r>
              <a:rPr lang="en-US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 </a:t>
            </a:r>
            <a:r>
              <a:rPr lang="hu-HU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d</a:t>
            </a:r>
            <a:r>
              <a:rPr lang="en-US" kern="100" dirty="0" err="1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ysfunction</a:t>
            </a:r>
            <a:r>
              <a:rPr lang="en-US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 </a:t>
            </a:r>
            <a:r>
              <a:rPr lang="hu-HU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l</a:t>
            </a:r>
            <a:r>
              <a:rPr lang="en-US" kern="100" dirty="0" err="1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evel</a:t>
            </a:r>
            <a:r>
              <a:rPr lang="en-US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 and </a:t>
            </a:r>
            <a:r>
              <a:rPr lang="hu-HU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i</a:t>
            </a:r>
            <a:r>
              <a:rPr lang="en-US" kern="100" dirty="0" err="1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nternalized</a:t>
            </a:r>
            <a:r>
              <a:rPr lang="en-US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 </a:t>
            </a:r>
            <a:r>
              <a:rPr lang="hu-HU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s</a:t>
            </a:r>
            <a:r>
              <a:rPr lang="en-US" kern="100" dirty="0" err="1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tigma</a:t>
            </a:r>
            <a:r>
              <a:rPr lang="hu-HU" kern="100" dirty="0">
                <a:solidFill>
                  <a:srgbClr val="F18668"/>
                </a:solidFill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.</a:t>
            </a:r>
            <a:endParaRPr lang="hu-HU" sz="1400" kern="100" dirty="0">
              <a:solidFill>
                <a:srgbClr val="F18668"/>
              </a:solidFill>
              <a:effectLst/>
              <a:latin typeface="Poppins" panose="00000500000000000000" pitchFamily="2" charset="-18"/>
              <a:ea typeface="Calibri" panose="020F0502020204030204" pitchFamily="34" charset="0"/>
              <a:cs typeface="Poppins" panose="00000500000000000000" pitchFamily="2" charset="-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>
            <a:extLst>
              <a:ext uri="{FF2B5EF4-FFF2-40B4-BE49-F238E27FC236}">
                <a16:creationId xmlns:a16="http://schemas.microsoft.com/office/drawing/2014/main" id="{146CA61D-3448-6B18-1141-E3836B6F6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20167"/>
            <a:ext cx="4945636" cy="1674354"/>
          </a:xfrm>
          <a:prstGeom prst="rect">
            <a:avLst/>
          </a:prstGeom>
        </p:spPr>
      </p:pic>
      <p:sp>
        <p:nvSpPr>
          <p:cNvPr id="788" name="Google Shape;788;p35"/>
          <p:cNvSpPr txBox="1">
            <a:spLocks noGrp="1"/>
          </p:cNvSpPr>
          <p:nvPr>
            <p:ph type="title"/>
          </p:nvPr>
        </p:nvSpPr>
        <p:spPr>
          <a:xfrm>
            <a:off x="4255570" y="-43312"/>
            <a:ext cx="46359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1" dirty="0" err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Results</a:t>
            </a:r>
            <a:endParaRPr sz="3600" b="1" spc="50" dirty="0">
              <a:ln w="12700">
                <a:solidFill>
                  <a:schemeClr val="bg2"/>
                </a:solidFill>
                <a:prstDash val="solid"/>
              </a:ln>
              <a:solidFill>
                <a:schemeClr val="accent4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aphicFrame>
        <p:nvGraphicFramePr>
          <p:cNvPr id="4" name="Google Shape;969;p44">
            <a:extLst>
              <a:ext uri="{FF2B5EF4-FFF2-40B4-BE49-F238E27FC236}">
                <a16:creationId xmlns:a16="http://schemas.microsoft.com/office/drawing/2014/main" id="{9D12626C-F977-285C-D2CC-4A8D73F896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8286211"/>
              </p:ext>
            </p:extLst>
          </p:nvPr>
        </p:nvGraphicFramePr>
        <p:xfrm>
          <a:off x="203535" y="116546"/>
          <a:ext cx="4003040" cy="2283532"/>
        </p:xfrm>
        <a:graphic>
          <a:graphicData uri="http://schemas.openxmlformats.org/drawingml/2006/table">
            <a:tbl>
              <a:tblPr>
                <a:noFill/>
                <a:tableStyleId>{FF999E98-85B1-4FE0-8701-256900E872D1}</a:tableStyleId>
              </a:tblPr>
              <a:tblGrid>
                <a:gridCol w="200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31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200" dirty="0">
                          <a:solidFill>
                            <a:schemeClr val="accent6"/>
                          </a:solidFill>
                          <a:latin typeface="Poppins ExtraBold"/>
                          <a:ea typeface="Poppins ExtraBold"/>
                          <a:cs typeface="Poppins ExtraBold"/>
                          <a:sym typeface="Poppins ExtraBold"/>
                        </a:rPr>
                        <a:t>Personality </a:t>
                      </a:r>
                      <a:r>
                        <a:rPr lang="hu-HU" sz="1200" dirty="0" err="1">
                          <a:solidFill>
                            <a:schemeClr val="accent6"/>
                          </a:solidFill>
                          <a:latin typeface="Poppins ExtraBold"/>
                          <a:ea typeface="Poppins ExtraBold"/>
                          <a:cs typeface="Poppins ExtraBold"/>
                          <a:sym typeface="Poppins ExtraBold"/>
                        </a:rPr>
                        <a:t>disorders</a:t>
                      </a:r>
                      <a:endParaRPr sz="1200" dirty="0">
                        <a:solidFill>
                          <a:schemeClr val="accent6"/>
                        </a:solidFill>
                        <a:latin typeface="Poppins ExtraBold"/>
                        <a:ea typeface="Poppins ExtraBold"/>
                        <a:cs typeface="Poppins ExtraBold"/>
                        <a:sym typeface="Poppins ExtraBold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u-HU" sz="1200" b="1">
                          <a:solidFill>
                            <a:schemeClr val="bg1"/>
                          </a:solidFill>
                          <a:latin typeface="Montserrat" panose="00000500000000000000" pitchFamily="2" charset="-18"/>
                        </a:rPr>
                        <a:t>p-value</a:t>
                      </a:r>
                      <a:endParaRPr lang="hu-HU" sz="1200" b="1" dirty="0">
                        <a:solidFill>
                          <a:schemeClr val="bg1"/>
                        </a:solidFill>
                        <a:latin typeface="Montserrat" panose="000005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u-HU" sz="1200" b="1" i="0" u="none" strike="noStrike" cap="none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r>
                        <a:rPr lang="hu-HU" sz="1200" b="1" i="0" u="none" strike="noStrike" cap="none" baseline="-250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tet</a:t>
                      </a:r>
                      <a:r>
                        <a:rPr lang="hu-HU" sz="1200" b="1" i="0" u="none" strike="noStrike" cap="none" baseline="-250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-18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hu-HU" sz="1200" b="0" dirty="0">
                          <a:solidFill>
                            <a:schemeClr val="bg1"/>
                          </a:solidFill>
                          <a:latin typeface="Montserrat" panose="00000500000000000000" pitchFamily="2" charset="-18"/>
                        </a:rPr>
                        <a:t>(</a:t>
                      </a:r>
                      <a:r>
                        <a:rPr lang="hu-HU" sz="1200" b="0" dirty="0" err="1">
                          <a:solidFill>
                            <a:schemeClr val="bg1"/>
                          </a:solidFill>
                          <a:latin typeface="Montserrat" panose="00000500000000000000" pitchFamily="2" charset="-18"/>
                        </a:rPr>
                        <a:t>correlation</a:t>
                      </a:r>
                      <a:r>
                        <a:rPr lang="hu-HU" sz="1200" b="0" dirty="0">
                          <a:solidFill>
                            <a:schemeClr val="bg1"/>
                          </a:solidFill>
                          <a:latin typeface="Montserrat" panose="00000500000000000000" pitchFamily="2" charset="-18"/>
                        </a:rPr>
                        <a:t> </a:t>
                      </a:r>
                      <a:r>
                        <a:rPr lang="hu-HU" sz="1200" b="0" dirty="0" err="1">
                          <a:solidFill>
                            <a:schemeClr val="bg1"/>
                          </a:solidFill>
                          <a:latin typeface="Montserrat" panose="00000500000000000000" pitchFamily="2" charset="-18"/>
                        </a:rPr>
                        <a:t>coefficient</a:t>
                      </a:r>
                      <a:r>
                        <a:rPr lang="hu-HU" sz="1200" b="0" dirty="0">
                          <a:solidFill>
                            <a:schemeClr val="bg1"/>
                          </a:solidFill>
                          <a:latin typeface="Montserrat" panose="00000500000000000000" pitchFamily="2" charset="-18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u-HU" sz="1000" b="1" dirty="0" err="1">
                          <a:solidFill>
                            <a:schemeClr val="bg2"/>
                          </a:solidFill>
                          <a:latin typeface="Poppins "/>
                          <a:cs typeface="Poppins ExtraBold" panose="00000900000000000000" pitchFamily="2" charset="-18"/>
                        </a:rPr>
                        <a:t>Avoidant</a:t>
                      </a:r>
                      <a:endParaRPr lang="hu-HU" sz="1000" b="1" dirty="0">
                        <a:solidFill>
                          <a:schemeClr val="bg2"/>
                        </a:solidFill>
                        <a:latin typeface="Poppins "/>
                        <a:cs typeface="Poppins ExtraBold" panose="00000900000000000000" pitchFamily="2" charset="-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50" b="0" i="0" u="none" strike="noStrike" cap="none">
                          <a:solidFill>
                            <a:schemeClr val="accent6"/>
                          </a:solidFill>
                          <a:effectLst/>
                          <a:latin typeface="Poppins ExtraBold" panose="00000900000000000000" pitchFamily="2" charset="-18"/>
                          <a:ea typeface="Arial"/>
                          <a:cs typeface="Poppins ExtraBold" panose="00000900000000000000" pitchFamily="2" charset="-18"/>
                          <a:sym typeface="Arial"/>
                        </a:rPr>
                        <a:t>0,033</a:t>
                      </a:r>
                      <a:endParaRPr sz="1050" dirty="0">
                        <a:solidFill>
                          <a:schemeClr val="accent6"/>
                        </a:solidFill>
                        <a:latin typeface="Poppins ExtraBold" panose="00000900000000000000" pitchFamily="2" charset="-18"/>
                        <a:cs typeface="Poppins ExtraBold" panose="000009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CC5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50" b="1" i="0" u="none" strike="noStrike" cap="none" dirty="0">
                          <a:solidFill>
                            <a:schemeClr val="accent6"/>
                          </a:solidFill>
                          <a:effectLst/>
                          <a:latin typeface="Poppins ExtraBold" panose="00000900000000000000" pitchFamily="2" charset="-18"/>
                          <a:ea typeface="Arial"/>
                          <a:cs typeface="Poppins ExtraBold" panose="00000900000000000000" pitchFamily="2" charset="-18"/>
                          <a:sym typeface="Arial"/>
                        </a:rPr>
                        <a:t>0,28*</a:t>
                      </a:r>
                      <a:endParaRPr sz="1050" b="1" dirty="0">
                        <a:solidFill>
                          <a:schemeClr val="accent6"/>
                        </a:solidFill>
                        <a:latin typeface="Poppins ExtraBold" panose="00000900000000000000" pitchFamily="2" charset="-18"/>
                        <a:cs typeface="Poppins ExtraBold" panose="000009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CC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703">
                <a:tc>
                  <a:txBody>
                    <a:bodyPr/>
                    <a:lstStyle/>
                    <a:p>
                      <a:pPr algn="l"/>
                      <a:r>
                        <a:rPr lang="hu-HU" sz="1000" b="1" dirty="0" err="1">
                          <a:solidFill>
                            <a:schemeClr val="bg2"/>
                          </a:solidFill>
                          <a:latin typeface="Poppins "/>
                          <a:cs typeface="Poppins ExtraBold" panose="00000900000000000000" pitchFamily="2" charset="-18"/>
                        </a:rPr>
                        <a:t>Obsessive-compulsive</a:t>
                      </a:r>
                      <a:endParaRPr lang="hu-HU" sz="1000" b="1" dirty="0">
                        <a:solidFill>
                          <a:schemeClr val="bg2"/>
                        </a:solidFill>
                        <a:latin typeface="Poppins "/>
                        <a:cs typeface="Poppins ExtraBold" panose="00000900000000000000" pitchFamily="2" charset="-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5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Poppins ExtraBold" panose="00000900000000000000" pitchFamily="2" charset="-18"/>
                          <a:cs typeface="Poppins ExtraBold" panose="00000900000000000000" pitchFamily="2" charset="-18"/>
                        </a:rPr>
                        <a:t>0,149</a:t>
                      </a:r>
                      <a:endParaRPr sz="105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Poppins ExtraBold" panose="00000900000000000000" pitchFamily="2" charset="-18"/>
                        <a:cs typeface="Poppins ExtraBold" panose="000009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5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Poppins ExtraBold" panose="00000900000000000000" pitchFamily="2" charset="-18"/>
                          <a:cs typeface="Poppins ExtraBold" panose="00000900000000000000" pitchFamily="2" charset="-18"/>
                        </a:rPr>
                        <a:t>0,19</a:t>
                      </a:r>
                      <a:endParaRPr sz="105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Poppins ExtraBold" panose="00000900000000000000" pitchFamily="2" charset="-18"/>
                        <a:cs typeface="Poppins ExtraBold" panose="000009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703">
                <a:tc>
                  <a:txBody>
                    <a:bodyPr/>
                    <a:lstStyle/>
                    <a:p>
                      <a:pPr algn="l"/>
                      <a:r>
                        <a:rPr lang="hu-HU" sz="1000" b="1" dirty="0" err="1">
                          <a:solidFill>
                            <a:schemeClr val="bg2"/>
                          </a:solidFill>
                          <a:latin typeface="Poppins "/>
                          <a:cs typeface="Poppins ExtraBold" panose="00000900000000000000" pitchFamily="2" charset="-18"/>
                        </a:rPr>
                        <a:t>Narcissistic</a:t>
                      </a:r>
                      <a:endParaRPr lang="hu-HU" sz="1000" b="1" dirty="0">
                        <a:solidFill>
                          <a:schemeClr val="bg2"/>
                        </a:solidFill>
                        <a:latin typeface="Poppins "/>
                        <a:cs typeface="Poppins ExtraBold" panose="00000900000000000000" pitchFamily="2" charset="-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5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Poppins ExtraBold" panose="00000900000000000000" pitchFamily="2" charset="-18"/>
                          <a:cs typeface="Poppins ExtraBold" panose="00000900000000000000" pitchFamily="2" charset="-18"/>
                        </a:rPr>
                        <a:t>0,733</a:t>
                      </a:r>
                      <a:endParaRPr sz="105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Poppins ExtraBold" panose="00000900000000000000" pitchFamily="2" charset="-18"/>
                        <a:cs typeface="Poppins ExtraBold" panose="000009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5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Poppins ExtraBold" panose="00000900000000000000" pitchFamily="2" charset="-18"/>
                          <a:cs typeface="Poppins ExtraBold" panose="00000900000000000000" pitchFamily="2" charset="-18"/>
                        </a:rPr>
                        <a:t>-0,03</a:t>
                      </a:r>
                      <a:endParaRPr sz="105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Poppins ExtraBold" panose="00000900000000000000" pitchFamily="2" charset="-18"/>
                        <a:cs typeface="Poppins ExtraBold" panose="000009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703">
                <a:tc>
                  <a:txBody>
                    <a:bodyPr/>
                    <a:lstStyle/>
                    <a:p>
                      <a:pPr algn="l"/>
                      <a:r>
                        <a:rPr lang="hu-HU" sz="1000" b="1" dirty="0" err="1">
                          <a:solidFill>
                            <a:schemeClr val="bg2"/>
                          </a:solidFill>
                          <a:latin typeface="Poppins "/>
                          <a:cs typeface="Poppins ExtraBold" panose="00000900000000000000" pitchFamily="2" charset="-18"/>
                        </a:rPr>
                        <a:t>Borderline</a:t>
                      </a:r>
                      <a:endParaRPr lang="hu-HU" sz="1000" b="1" dirty="0">
                        <a:solidFill>
                          <a:schemeClr val="bg2"/>
                        </a:solidFill>
                        <a:latin typeface="Poppins "/>
                        <a:cs typeface="Poppins ExtraBold" panose="00000900000000000000" pitchFamily="2" charset="-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50">
                          <a:solidFill>
                            <a:schemeClr val="accent6"/>
                          </a:solidFill>
                          <a:latin typeface="Poppins ExtraBold" panose="00000900000000000000" pitchFamily="2" charset="-18"/>
                          <a:cs typeface="Poppins ExtraBold" panose="00000900000000000000" pitchFamily="2" charset="-18"/>
                        </a:rPr>
                        <a:t>&lt;0,001</a:t>
                      </a:r>
                      <a:endParaRPr sz="1050" dirty="0">
                        <a:solidFill>
                          <a:schemeClr val="accent6"/>
                        </a:solidFill>
                        <a:latin typeface="Poppins ExtraBold" panose="00000900000000000000" pitchFamily="2" charset="-18"/>
                        <a:cs typeface="Poppins ExtraBold" panose="000009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50" b="1" dirty="0">
                          <a:solidFill>
                            <a:schemeClr val="accent6"/>
                          </a:solidFill>
                          <a:latin typeface="Poppins ExtraBold" panose="00000900000000000000" pitchFamily="2" charset="-18"/>
                          <a:cs typeface="Poppins ExtraBold" panose="00000900000000000000" pitchFamily="2" charset="-18"/>
                        </a:rPr>
                        <a:t>0,59**</a:t>
                      </a:r>
                      <a:endParaRPr sz="1050" b="1" dirty="0">
                        <a:solidFill>
                          <a:schemeClr val="accent6"/>
                        </a:solidFill>
                        <a:latin typeface="Poppins ExtraBold" panose="00000900000000000000" pitchFamily="2" charset="-18"/>
                        <a:cs typeface="Poppins ExtraBold" panose="000009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703">
                <a:tc>
                  <a:txBody>
                    <a:bodyPr/>
                    <a:lstStyle/>
                    <a:p>
                      <a:pPr algn="l"/>
                      <a:r>
                        <a:rPr lang="hu-HU" sz="1000" b="1" i="0" u="none" strike="noStrike" cap="none" dirty="0" err="1">
                          <a:solidFill>
                            <a:schemeClr val="bg2"/>
                          </a:solidFill>
                          <a:latin typeface="Poppins "/>
                          <a:cs typeface="Poppins ExtraBold" panose="00000900000000000000" pitchFamily="2" charset="-18"/>
                          <a:sym typeface="Arial"/>
                        </a:rPr>
                        <a:t>Antisocial</a:t>
                      </a:r>
                      <a:endParaRPr lang="hu-HU" sz="1000" b="1" i="0" u="none" strike="noStrike" cap="none" dirty="0">
                        <a:solidFill>
                          <a:schemeClr val="bg2"/>
                        </a:solidFill>
                        <a:latin typeface="Poppins "/>
                        <a:cs typeface="Poppins ExtraBold" panose="00000900000000000000" pitchFamily="2" charset="-18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5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Poppins ExtraBold" panose="00000900000000000000" pitchFamily="2" charset="-18"/>
                          <a:cs typeface="Poppins ExtraBold" panose="00000900000000000000" pitchFamily="2" charset="-18"/>
                        </a:rPr>
                        <a:t>0,855</a:t>
                      </a:r>
                      <a:endParaRPr sz="105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Poppins ExtraBold" panose="00000900000000000000" pitchFamily="2" charset="-18"/>
                        <a:cs typeface="Poppins ExtraBold" panose="000009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5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Poppins ExtraBold" panose="00000900000000000000" pitchFamily="2" charset="-18"/>
                          <a:cs typeface="Poppins ExtraBold" panose="00000900000000000000" pitchFamily="2" charset="-18"/>
                        </a:rPr>
                        <a:t>-0,02</a:t>
                      </a:r>
                      <a:endParaRPr sz="105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Poppins ExtraBold" panose="00000900000000000000" pitchFamily="2" charset="-18"/>
                        <a:cs typeface="Poppins ExtraBold" panose="000009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703">
                <a:tc>
                  <a:txBody>
                    <a:bodyPr/>
                    <a:lstStyle/>
                    <a:p>
                      <a:pPr algn="l"/>
                      <a:r>
                        <a:rPr lang="hu-HU" sz="1000" b="1" dirty="0" err="1">
                          <a:solidFill>
                            <a:schemeClr val="bg2"/>
                          </a:solidFill>
                          <a:latin typeface="Poppins "/>
                          <a:cs typeface="Poppins ExtraBold" panose="00000900000000000000" pitchFamily="2" charset="-18"/>
                        </a:rPr>
                        <a:t>Schizotypal</a:t>
                      </a:r>
                      <a:endParaRPr lang="hu-HU" sz="1000" b="1" dirty="0">
                        <a:solidFill>
                          <a:schemeClr val="bg2"/>
                        </a:solidFill>
                        <a:latin typeface="Poppins "/>
                        <a:cs typeface="Poppins ExtraBold" panose="00000900000000000000" pitchFamily="2" charset="-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50" dirty="0">
                          <a:solidFill>
                            <a:schemeClr val="accent6"/>
                          </a:solidFill>
                          <a:latin typeface="Poppins ExtraBold" panose="00000900000000000000" pitchFamily="2" charset="-18"/>
                          <a:cs typeface="Poppins ExtraBold" panose="00000900000000000000" pitchFamily="2" charset="-18"/>
                        </a:rPr>
                        <a:t>&lt;0,001</a:t>
                      </a:r>
                      <a:endParaRPr sz="1050" dirty="0">
                        <a:solidFill>
                          <a:schemeClr val="accent6"/>
                        </a:solidFill>
                        <a:latin typeface="Poppins ExtraBold" panose="00000900000000000000" pitchFamily="2" charset="-18"/>
                        <a:cs typeface="Poppins ExtraBold" panose="000009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050" b="1" dirty="0">
                          <a:solidFill>
                            <a:schemeClr val="accent6"/>
                          </a:solidFill>
                          <a:latin typeface="Poppins ExtraBold" panose="00000900000000000000" pitchFamily="2" charset="-18"/>
                          <a:cs typeface="Poppins ExtraBold" panose="00000900000000000000" pitchFamily="2" charset="-18"/>
                        </a:rPr>
                        <a:t>0,69**</a:t>
                      </a:r>
                      <a:endParaRPr sz="1050" b="1" dirty="0">
                        <a:solidFill>
                          <a:schemeClr val="accent6"/>
                        </a:solidFill>
                        <a:latin typeface="Poppins ExtraBold" panose="00000900000000000000" pitchFamily="2" charset="-18"/>
                        <a:cs typeface="Poppins ExtraBold" panose="00000900000000000000" pitchFamily="2" charset="-1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77" name="Szövegdoboz 776">
            <a:extLst>
              <a:ext uri="{FF2B5EF4-FFF2-40B4-BE49-F238E27FC236}">
                <a16:creationId xmlns:a16="http://schemas.microsoft.com/office/drawing/2014/main" id="{029A7E95-03D1-C482-8562-6776C226C483}"/>
              </a:ext>
            </a:extLst>
          </p:cNvPr>
          <p:cNvSpPr txBox="1"/>
          <p:nvPr/>
        </p:nvSpPr>
        <p:spPr>
          <a:xfrm>
            <a:off x="115370" y="2381042"/>
            <a:ext cx="435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Table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1.: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Tetrachoric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correlation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between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SCID-5-AMPD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Module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III. personality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disorder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categories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and SCID-5-PD personality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disorder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categories</a:t>
            </a:r>
            <a:endParaRPr lang="hu-HU" sz="9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*p&lt;0.05; **p&lt;0.001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colours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are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used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as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visual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indication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strength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correlation</a:t>
            </a:r>
            <a:endParaRPr lang="hu-HU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79" name="Szövegdoboz 778">
            <a:extLst>
              <a:ext uri="{FF2B5EF4-FFF2-40B4-BE49-F238E27FC236}">
                <a16:creationId xmlns:a16="http://schemas.microsoft.com/office/drawing/2014/main" id="{291916FF-2684-468E-522C-04241A003F8A}"/>
              </a:ext>
            </a:extLst>
          </p:cNvPr>
          <p:cNvSpPr txBox="1"/>
          <p:nvPr/>
        </p:nvSpPr>
        <p:spPr>
          <a:xfrm>
            <a:off x="4302760" y="3542166"/>
            <a:ext cx="52425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Figure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1: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Linear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regression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analysis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for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 err="1">
                <a:solidFill>
                  <a:schemeClr val="accent2">
                    <a:lumMod val="75000"/>
                  </a:schemeClr>
                </a:solidFill>
              </a:rPr>
              <a:t>internalised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 stigma total score</a:t>
            </a:r>
          </a:p>
        </p:txBody>
      </p:sp>
      <p:sp>
        <p:nvSpPr>
          <p:cNvPr id="781" name="Szövegdoboz 780">
            <a:extLst>
              <a:ext uri="{FF2B5EF4-FFF2-40B4-BE49-F238E27FC236}">
                <a16:creationId xmlns:a16="http://schemas.microsoft.com/office/drawing/2014/main" id="{E6498400-8977-873D-6076-FF46ED6324D0}"/>
              </a:ext>
            </a:extLst>
          </p:cNvPr>
          <p:cNvSpPr txBox="1"/>
          <p:nvPr/>
        </p:nvSpPr>
        <p:spPr>
          <a:xfrm>
            <a:off x="0" y="4774168"/>
            <a:ext cx="5242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Figure 2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.:</a:t>
            </a: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900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sz="900" dirty="0" err="1">
                <a:solidFill>
                  <a:schemeClr val="accent2">
                    <a:lumMod val="75000"/>
                  </a:schemeClr>
                </a:solidFill>
              </a:rPr>
              <a:t>oderation</a:t>
            </a: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 analysis: the effect of demographic characteristics on the relationship between level of personality functioning and </a:t>
            </a:r>
            <a:r>
              <a:rPr lang="en-US" sz="900" dirty="0" err="1">
                <a:solidFill>
                  <a:schemeClr val="accent2">
                    <a:lumMod val="75000"/>
                  </a:schemeClr>
                </a:solidFill>
              </a:rPr>
              <a:t>internalised</a:t>
            </a: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 stigma</a:t>
            </a:r>
            <a:endParaRPr lang="hu-HU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llipszis 2">
            <a:extLst>
              <a:ext uri="{FF2B5EF4-FFF2-40B4-BE49-F238E27FC236}">
                <a16:creationId xmlns:a16="http://schemas.microsoft.com/office/drawing/2014/main" id="{4D3AD474-63B8-0EE8-F96E-152174D36D29}"/>
              </a:ext>
            </a:extLst>
          </p:cNvPr>
          <p:cNvSpPr/>
          <p:nvPr/>
        </p:nvSpPr>
        <p:spPr>
          <a:xfrm>
            <a:off x="8417560" y="4287791"/>
            <a:ext cx="1127760" cy="10134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0E8780AC-1994-7A83-FB64-F4F783529F30}"/>
              </a:ext>
            </a:extLst>
          </p:cNvPr>
          <p:cNvSpPr/>
          <p:nvPr/>
        </p:nvSpPr>
        <p:spPr>
          <a:xfrm>
            <a:off x="7853680" y="4452104"/>
            <a:ext cx="1127760" cy="1013460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4D50AD45-248E-6792-2C1B-0C5EA9D21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3570" y="559516"/>
            <a:ext cx="4770430" cy="30523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>
            <a:extLst>
              <a:ext uri="{FF2B5EF4-FFF2-40B4-BE49-F238E27FC236}">
                <a16:creationId xmlns:a16="http://schemas.microsoft.com/office/drawing/2014/main" id="{03C87DCE-9868-EB13-5412-D9E8F183F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61840"/>
            <a:ext cx="7704000" cy="572700"/>
          </a:xfrm>
        </p:spPr>
        <p:txBody>
          <a:bodyPr/>
          <a:lstStyle/>
          <a:p>
            <a:pPr algn="ctr"/>
            <a:r>
              <a:rPr lang="hu-HU" sz="3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Conclusion</a:t>
            </a:r>
            <a:endParaRPr lang="hu-HU" sz="3600" dirty="0"/>
          </a:p>
        </p:txBody>
      </p:sp>
      <p:sp>
        <p:nvSpPr>
          <p:cNvPr id="30" name="Téglalap 29">
            <a:extLst>
              <a:ext uri="{FF2B5EF4-FFF2-40B4-BE49-F238E27FC236}">
                <a16:creationId xmlns:a16="http://schemas.microsoft.com/office/drawing/2014/main" id="{EDD015E7-9F24-4941-A756-9C44AC248DF7}"/>
              </a:ext>
            </a:extLst>
          </p:cNvPr>
          <p:cNvSpPr/>
          <p:nvPr/>
        </p:nvSpPr>
        <p:spPr>
          <a:xfrm>
            <a:off x="312420" y="993043"/>
            <a:ext cx="8519160" cy="2824480"/>
          </a:xfrm>
          <a:prstGeom prst="rect">
            <a:avLst/>
          </a:prstGeom>
          <a:solidFill>
            <a:srgbClr val="C296C4"/>
          </a:solidFill>
          <a:ln>
            <a:solidFill>
              <a:srgbClr val="C3586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6"/>
                </a:solidFill>
                <a:effectLst/>
                <a:latin typeface="Poppins" panose="00000500000000000000" pitchFamily="2" charset="-18"/>
                <a:ea typeface="Calibri" panose="020F0502020204030204" pitchFamily="34" charset="0"/>
                <a:cs typeface="Poppins" panose="00000500000000000000" pitchFamily="2" charset="-18"/>
              </a:rPr>
              <a:t>The dimensional measures are considered to be indicative of the severity of personality disorders and can provide valuable but partly different diagnostic information</a:t>
            </a:r>
            <a:endParaRPr lang="hu-HU" dirty="0">
              <a:solidFill>
                <a:schemeClr val="accent6"/>
              </a:solidFill>
              <a:effectLst/>
              <a:latin typeface="Poppins" panose="00000500000000000000" pitchFamily="2" charset="-18"/>
              <a:ea typeface="Calibri" panose="020F0502020204030204" pitchFamily="34" charset="0"/>
              <a:cs typeface="Poppins" panose="00000500000000000000" pitchFamily="2" charset="-1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accent6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Clinical significance:</a:t>
            </a:r>
          </a:p>
          <a:p>
            <a:pPr lvl="0" algn="l" rtl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The inclusion of dimensional measures can improve </a:t>
            </a:r>
            <a:r>
              <a:rPr lang="hu-HU" dirty="0" err="1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the</a:t>
            </a:r>
            <a:r>
              <a:rPr lang="hu-HU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en-US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effectiveness of treatment by</a:t>
            </a:r>
            <a:r>
              <a:rPr lang="hu-HU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:</a:t>
            </a:r>
          </a:p>
          <a:p>
            <a:pPr lvl="0" algn="l" rtl="0">
              <a:spcBef>
                <a:spcPts val="0"/>
              </a:spcBef>
              <a:spcAft>
                <a:spcPts val="600"/>
              </a:spcAft>
            </a:pPr>
            <a:r>
              <a:rPr lang="hu-HU" b="0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  <a:t> I</a:t>
            </a:r>
            <a:r>
              <a:rPr lang="en-US" dirty="0" err="1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dentifying</a:t>
            </a:r>
            <a:r>
              <a:rPr lang="en-US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the pathological traits that underlie the disorder and the areas of impairment in personality functioning </a:t>
            </a:r>
            <a:r>
              <a:rPr lang="hu-HU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	</a:t>
            </a:r>
            <a:r>
              <a:rPr lang="en-US" dirty="0" err="1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personalised</a:t>
            </a:r>
            <a:r>
              <a:rPr lang="en-US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psychotherapy</a:t>
            </a:r>
            <a:endParaRPr lang="hu-HU" dirty="0">
              <a:solidFill>
                <a:schemeClr val="accent6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lvl="0" algn="l" rtl="0">
              <a:spcBef>
                <a:spcPts val="0"/>
              </a:spcBef>
              <a:spcAft>
                <a:spcPts val="600"/>
              </a:spcAft>
            </a:pPr>
            <a:r>
              <a:rPr lang="hu-HU" b="0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  <a:sym typeface="Wingdings" panose="05000000000000000000" pitchFamily="2" charset="2"/>
              </a:rPr>
              <a:t> B</a:t>
            </a:r>
            <a:r>
              <a:rPr lang="en-US" dirty="0" err="1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etter</a:t>
            </a:r>
            <a:r>
              <a:rPr lang="en-US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capturing the underlying stigma caused by personality disorders</a:t>
            </a:r>
            <a:endParaRPr lang="hu-HU" dirty="0">
              <a:solidFill>
                <a:schemeClr val="accent6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u-HU" b="1" dirty="0">
              <a:solidFill>
                <a:schemeClr val="accent6"/>
              </a:solidFill>
              <a:latin typeface="Poppins" panose="00000500000000000000" pitchFamily="2" charset="-18"/>
              <a:cs typeface="Poppins" panose="00000500000000000000" pitchFamily="2" charset="-18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Future plans: </a:t>
            </a:r>
            <a:r>
              <a:rPr lang="en-US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comparison</a:t>
            </a:r>
            <a:r>
              <a:rPr lang="hu-HU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of </a:t>
            </a:r>
            <a:r>
              <a:rPr lang="hu-HU" dirty="0" err="1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dimensional</a:t>
            </a:r>
            <a:r>
              <a:rPr lang="hu-HU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r>
              <a:rPr lang="hu-HU" dirty="0" err="1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models</a:t>
            </a:r>
            <a:r>
              <a:rPr lang="en-US" dirty="0">
                <a:solidFill>
                  <a:schemeClr val="accent6"/>
                </a:solidFill>
                <a:latin typeface="Poppins" panose="00000500000000000000" pitchFamily="2" charset="-18"/>
                <a:cs typeface="Poppins" panose="00000500000000000000" pitchFamily="2" charset="-18"/>
              </a:rPr>
              <a:t> with other personality pathology concepts</a:t>
            </a:r>
            <a:endParaRPr lang="en-US" dirty="0">
              <a:solidFill>
                <a:schemeClr val="accent6"/>
              </a:solidFill>
              <a:latin typeface="Poppins" panose="00000500000000000000" pitchFamily="2" charset="-18"/>
              <a:ea typeface="Inter"/>
              <a:cs typeface="Poppins" panose="00000500000000000000" pitchFamily="2" charset="-18"/>
              <a:sym typeface="Inter"/>
            </a:endParaRPr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99322A9E-B35F-B6FF-BB05-88D5BDC1F937}"/>
              </a:ext>
            </a:extLst>
          </p:cNvPr>
          <p:cNvSpPr/>
          <p:nvPr/>
        </p:nvSpPr>
        <p:spPr>
          <a:xfrm>
            <a:off x="2672080" y="4123611"/>
            <a:ext cx="3799840" cy="284480"/>
          </a:xfrm>
          <a:prstGeom prst="rect">
            <a:avLst/>
          </a:prstGeom>
          <a:solidFill>
            <a:srgbClr val="C3586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ppins" panose="00000500000000000000" pitchFamily="2" charset="-18"/>
                <a:cs typeface="Poppins" panose="00000500000000000000" pitchFamily="2" charset="-18"/>
              </a:rPr>
              <a:t>Thank you for your attention</a:t>
            </a:r>
            <a:r>
              <a:rPr lang="hu-HU" dirty="0">
                <a:latin typeface="Poppins" panose="00000500000000000000" pitchFamily="2" charset="-18"/>
                <a:cs typeface="Poppins" panose="00000500000000000000" pitchFamily="2" charset="-18"/>
              </a:rPr>
              <a:t>!</a:t>
            </a:r>
            <a:r>
              <a:rPr lang="en-US" dirty="0">
                <a:latin typeface="Poppins" panose="00000500000000000000" pitchFamily="2" charset="-18"/>
                <a:cs typeface="Poppins" panose="00000500000000000000" pitchFamily="2" charset="-18"/>
              </a:rPr>
              <a:t> </a:t>
            </a:r>
            <a:endParaRPr lang="hu-HU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A82B6AD9-20C9-6AE6-44DD-0956A2FDC5B7}"/>
              </a:ext>
            </a:extLst>
          </p:cNvPr>
          <p:cNvSpPr txBox="1"/>
          <p:nvPr/>
        </p:nvSpPr>
        <p:spPr>
          <a:xfrm>
            <a:off x="8644890" y="0"/>
            <a:ext cx="52349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400" b="1" i="0" u="none" strike="noStrike" cap="none" dirty="0">
                <a:solidFill>
                  <a:schemeClr val="accent6"/>
                </a:solidFill>
                <a:effectLst/>
                <a:latin typeface="Poppins ExtraBold" panose="00000900000000000000" pitchFamily="2" charset="-18"/>
                <a:ea typeface="Arial"/>
                <a:cs typeface="Poppins ExtraBold" panose="00000900000000000000" pitchFamily="2" charset="-18"/>
                <a:sym typeface="Arial"/>
              </a:rPr>
              <a:t>P18</a:t>
            </a:r>
            <a:endParaRPr lang="hu-HU" dirty="0"/>
          </a:p>
        </p:txBody>
      </p:sp>
      <p:sp>
        <p:nvSpPr>
          <p:cNvPr id="4" name="Nyíl: jobbra mutató 3">
            <a:extLst>
              <a:ext uri="{FF2B5EF4-FFF2-40B4-BE49-F238E27FC236}">
                <a16:creationId xmlns:a16="http://schemas.microsoft.com/office/drawing/2014/main" id="{08871E86-0930-705E-576F-003ACE735444}"/>
              </a:ext>
            </a:extLst>
          </p:cNvPr>
          <p:cNvSpPr/>
          <p:nvPr/>
        </p:nvSpPr>
        <p:spPr>
          <a:xfrm>
            <a:off x="2640373" y="2612752"/>
            <a:ext cx="370841" cy="16197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9D1B66CD-DCCD-A7D3-F085-D90F0AD738DB}"/>
              </a:ext>
            </a:extLst>
          </p:cNvPr>
          <p:cNvSpPr/>
          <p:nvPr/>
        </p:nvSpPr>
        <p:spPr>
          <a:xfrm>
            <a:off x="312420" y="4666594"/>
            <a:ext cx="7814704" cy="46902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err="1">
                <a:latin typeface="Montserrat "/>
                <a:cs typeface="Mongolian Baiti" panose="03000500000000000000" pitchFamily="66" charset="0"/>
              </a:rPr>
              <a:t>Acknowledgement</a:t>
            </a:r>
            <a:r>
              <a:rPr lang="hu-HU" sz="1200" dirty="0">
                <a:latin typeface="Montserrat "/>
                <a:cs typeface="Mongolian Baiti" panose="03000500000000000000" pitchFamily="66" charset="0"/>
              </a:rPr>
              <a:t> </a:t>
            </a:r>
            <a:r>
              <a:rPr lang="hu-HU" sz="1200" dirty="0" err="1">
                <a:latin typeface="Montserrat "/>
                <a:cs typeface="Mongolian Baiti" panose="03000500000000000000" pitchFamily="66" charset="0"/>
              </a:rPr>
              <a:t>to</a:t>
            </a:r>
            <a:r>
              <a:rPr lang="hu-HU" sz="1200" dirty="0">
                <a:latin typeface="Montserrat "/>
                <a:cs typeface="Mongolian Baiti" panose="03000500000000000000" pitchFamily="66" charset="0"/>
              </a:rPr>
              <a:t>: Dr. </a:t>
            </a:r>
            <a:r>
              <a:rPr lang="hu-HU" sz="1200" dirty="0" err="1">
                <a:latin typeface="Montserrat "/>
                <a:cs typeface="Mongolian Baiti" panose="03000500000000000000" pitchFamily="66" charset="0"/>
              </a:rPr>
              <a:t>Xenia</a:t>
            </a:r>
            <a:r>
              <a:rPr lang="hu-HU" sz="1200" dirty="0">
                <a:latin typeface="Montserrat "/>
                <a:cs typeface="Mongolian Baiti" panose="03000500000000000000" pitchFamily="66" charset="0"/>
              </a:rPr>
              <a:t> Gonda</a:t>
            </a:r>
            <a:r>
              <a:rPr lang="hu-HU" sz="1200" dirty="0">
                <a:solidFill>
                  <a:schemeClr val="bg1"/>
                </a:solidFill>
                <a:latin typeface="Montserrat "/>
                <a:cs typeface="Mongolian Baiti" panose="03000500000000000000" pitchFamily="66" charset="0"/>
              </a:rPr>
              <a:t>, Tamara </a:t>
            </a:r>
            <a:r>
              <a:rPr lang="hu-HU" sz="1200" dirty="0" err="1">
                <a:solidFill>
                  <a:schemeClr val="bg1"/>
                </a:solidFill>
                <a:latin typeface="Montserrat "/>
                <a:cs typeface="Mongolian Baiti" panose="03000500000000000000" pitchFamily="66" charset="0"/>
              </a:rPr>
              <a:t>Aniko</a:t>
            </a:r>
            <a:r>
              <a:rPr lang="hu-HU" sz="1200" dirty="0">
                <a:solidFill>
                  <a:schemeClr val="bg1"/>
                </a:solidFill>
                <a:latin typeface="Montserrat "/>
                <a:cs typeface="Mongolian Baiti" panose="03000500000000000000" pitchFamily="66" charset="0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Montserrat "/>
                <a:cs typeface="Mongolian Baiti" panose="03000500000000000000" pitchFamily="66" charset="0"/>
              </a:rPr>
              <a:t>Renko</a:t>
            </a:r>
            <a:r>
              <a:rPr lang="hu-HU" sz="1200" dirty="0">
                <a:solidFill>
                  <a:schemeClr val="bg1"/>
                </a:solidFill>
                <a:latin typeface="Montserrat "/>
                <a:cs typeface="Mongolian Baiti" panose="03000500000000000000" pitchFamily="66" charset="0"/>
              </a:rPr>
              <a:t>, Dr. Gabriella Vizin</a:t>
            </a:r>
            <a:endParaRPr lang="hu-HU" sz="1200" dirty="0">
              <a:latin typeface="Montserrat "/>
              <a:cs typeface="Mongolian Baiti" panose="03000500000000000000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Inspiration Portfolio by Slidesgo">
  <a:themeElements>
    <a:clrScheme name="Simple Light">
      <a:dk1>
        <a:srgbClr val="3E3434"/>
      </a:dk1>
      <a:lt1>
        <a:srgbClr val="FFF3F4"/>
      </a:lt1>
      <a:dk2>
        <a:srgbClr val="F18668"/>
      </a:dk2>
      <a:lt2>
        <a:srgbClr val="C296C4"/>
      </a:lt2>
      <a:accent1>
        <a:srgbClr val="FBC053"/>
      </a:accent1>
      <a:accent2>
        <a:srgbClr val="C35865"/>
      </a:accent2>
      <a:accent3>
        <a:srgbClr val="9DA671"/>
      </a:accent3>
      <a:accent4>
        <a:srgbClr val="FFFFFF"/>
      </a:accent4>
      <a:accent5>
        <a:srgbClr val="FFFFFF"/>
      </a:accent5>
      <a:accent6>
        <a:srgbClr val="FFFFFF"/>
      </a:accent6>
      <a:hlink>
        <a:srgbClr val="3E343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6580</TotalTime>
  <Words>592</Words>
  <Application>Microsoft Office PowerPoint</Application>
  <PresentationFormat>Diavetítés a képernyőre (16:9 oldalarány)</PresentationFormat>
  <Paragraphs>75</Paragraphs>
  <Slides>5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7" baseType="lpstr">
      <vt:lpstr>Nunito Light</vt:lpstr>
      <vt:lpstr>Poppins ExtraBold</vt:lpstr>
      <vt:lpstr>Montserrat</vt:lpstr>
      <vt:lpstr>Raleway</vt:lpstr>
      <vt:lpstr>Archivo</vt:lpstr>
      <vt:lpstr>Calibri</vt:lpstr>
      <vt:lpstr>Poppins</vt:lpstr>
      <vt:lpstr>Arial</vt:lpstr>
      <vt:lpstr>Montserrat </vt:lpstr>
      <vt:lpstr>Poppins </vt:lpstr>
      <vt:lpstr>Anaheim</vt:lpstr>
      <vt:lpstr>Design Inspiration Portfolio by Slidesgo</vt:lpstr>
      <vt:lpstr> Examining the possible correlation among personality dysfunction, pathological traits and internalized stigma in individuals diagnosed with personality disorders</vt:lpstr>
      <vt:lpstr>PowerPoint-bemutató</vt:lpstr>
      <vt:lpstr>Methods  </vt:lpstr>
      <vt:lpstr>Results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THE POSSIBLE CORRELATION AMONG PERSONALITY DYSFUNCTION, PATHOLOGICAL TRAITS, AND INTERNALIZED STIGMA IN INDIVIDUALS DIAGNOSED WITH PERSONALITY DISORDERS</dc:title>
  <dc:creator>admin</dc:creator>
  <cp:lastModifiedBy>Pribula Viktória</cp:lastModifiedBy>
  <cp:revision>12</cp:revision>
  <dcterms:modified xsi:type="dcterms:W3CDTF">2024-02-25T20:50:34Z</dcterms:modified>
</cp:coreProperties>
</file>