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al" panose="020B0604020202020204" pitchFamily="34" charset="0"/>
      <p:regular r:id="rId7"/>
    </p:embeddedFont>
    <p:embeddedFont>
      <p:font typeface="Arial Bold" panose="020B0802020202020204" pitchFamily="34" charset="0"/>
      <p:regular r:id="rId8"/>
      <p:bold r:id="rId9"/>
    </p:embeddedFont>
    <p:embeddedFont>
      <p:font typeface="Arial Italics" panose="020B050202020209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0"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0" y="-226359"/>
            <a:ext cx="19866142" cy="3431459"/>
            <a:chOff x="0" y="0"/>
            <a:chExt cx="5232235" cy="903759"/>
          </a:xfrm>
        </p:grpSpPr>
        <p:sp>
          <p:nvSpPr>
            <p:cNvPr id="3" name="Freeform 3"/>
            <p:cNvSpPr/>
            <p:nvPr/>
          </p:nvSpPr>
          <p:spPr>
            <a:xfrm>
              <a:off x="0" y="0"/>
              <a:ext cx="5232235" cy="903759"/>
            </a:xfrm>
            <a:custGeom>
              <a:avLst/>
              <a:gdLst/>
              <a:ahLst/>
              <a:cxnLst/>
              <a:rect l="l" t="t" r="r" b="b"/>
              <a:pathLst>
                <a:path w="5232235" h="903759">
                  <a:moveTo>
                    <a:pt x="0" y="0"/>
                  </a:moveTo>
                  <a:lnTo>
                    <a:pt x="5232235" y="0"/>
                  </a:lnTo>
                  <a:lnTo>
                    <a:pt x="5232235" y="903759"/>
                  </a:lnTo>
                  <a:lnTo>
                    <a:pt x="0" y="903759"/>
                  </a:lnTo>
                  <a:close/>
                </a:path>
              </a:pathLst>
            </a:custGeom>
            <a:solidFill>
              <a:srgbClr val="8ED7E8">
                <a:alpha val="37647"/>
              </a:srgbClr>
            </a:solidFill>
          </p:spPr>
        </p:sp>
        <p:sp>
          <p:nvSpPr>
            <p:cNvPr id="4" name="TextBox 4"/>
            <p:cNvSpPr txBox="1"/>
            <p:nvPr/>
          </p:nvSpPr>
          <p:spPr>
            <a:xfrm>
              <a:off x="0" y="-38100"/>
              <a:ext cx="5232235" cy="941859"/>
            </a:xfrm>
            <a:prstGeom prst="rect">
              <a:avLst/>
            </a:prstGeom>
          </p:spPr>
          <p:txBody>
            <a:bodyPr lIns="50800" tIns="50800" rIns="50800" bIns="50800" rtlCol="0" anchor="ctr"/>
            <a:lstStyle/>
            <a:p>
              <a:pPr algn="ctr">
                <a:lnSpc>
                  <a:spcPts val="2756"/>
                </a:lnSpc>
              </a:pPr>
              <a:endParaRPr/>
            </a:p>
          </p:txBody>
        </p:sp>
      </p:grpSp>
      <p:sp>
        <p:nvSpPr>
          <p:cNvPr id="5" name="Freeform 5"/>
          <p:cNvSpPr/>
          <p:nvPr/>
        </p:nvSpPr>
        <p:spPr>
          <a:xfrm>
            <a:off x="15587802" y="1235621"/>
            <a:ext cx="1671498" cy="1671498"/>
          </a:xfrm>
          <a:custGeom>
            <a:avLst/>
            <a:gdLst/>
            <a:ahLst/>
            <a:cxnLst/>
            <a:rect l="l" t="t" r="r" b="b"/>
            <a:pathLst>
              <a:path w="1671498" h="1671498">
                <a:moveTo>
                  <a:pt x="0" y="0"/>
                </a:moveTo>
                <a:lnTo>
                  <a:pt x="1671498" y="0"/>
                </a:lnTo>
                <a:lnTo>
                  <a:pt x="1671498" y="1671498"/>
                </a:lnTo>
                <a:lnTo>
                  <a:pt x="0" y="1671498"/>
                </a:lnTo>
                <a:lnTo>
                  <a:pt x="0" y="0"/>
                </a:lnTo>
                <a:close/>
              </a:path>
            </a:pathLst>
          </a:custGeom>
          <a:blipFill>
            <a:blip r:embed="rId2"/>
            <a:stretch>
              <a:fillRect/>
            </a:stretch>
          </a:blipFill>
        </p:spPr>
      </p:sp>
      <p:sp>
        <p:nvSpPr>
          <p:cNvPr id="6" name="Freeform 6"/>
          <p:cNvSpPr/>
          <p:nvPr/>
        </p:nvSpPr>
        <p:spPr>
          <a:xfrm>
            <a:off x="16272164" y="9517491"/>
            <a:ext cx="995595" cy="282500"/>
          </a:xfrm>
          <a:custGeom>
            <a:avLst/>
            <a:gdLst/>
            <a:ahLst/>
            <a:cxnLst/>
            <a:rect l="l" t="t" r="r" b="b"/>
            <a:pathLst>
              <a:path w="995595" h="282500">
                <a:moveTo>
                  <a:pt x="0" y="0"/>
                </a:moveTo>
                <a:lnTo>
                  <a:pt x="995595" y="0"/>
                </a:lnTo>
                <a:lnTo>
                  <a:pt x="995595" y="282500"/>
                </a:lnTo>
                <a:lnTo>
                  <a:pt x="0" y="282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28700" y="904875"/>
            <a:ext cx="14738698" cy="1166495"/>
          </a:xfrm>
          <a:prstGeom prst="rect">
            <a:avLst/>
          </a:prstGeom>
        </p:spPr>
        <p:txBody>
          <a:bodyPr lIns="0" tIns="0" rIns="0" bIns="0" rtlCol="0" anchor="t">
            <a:spAutoFit/>
          </a:bodyPr>
          <a:lstStyle/>
          <a:p>
            <a:pPr>
              <a:lnSpc>
                <a:spcPts val="4479"/>
              </a:lnSpc>
            </a:pPr>
            <a:r>
              <a:rPr lang="en-US" sz="3199">
                <a:solidFill>
                  <a:srgbClr val="000000"/>
                </a:solidFill>
                <a:latin typeface="Arial Bold"/>
              </a:rPr>
              <a:t>THE ROLE OF BIOMARKERS IN THE TREATMENT RESPONSE TO CLOZAPINE AND RISPERIDONE IN SCHIZOPHRENIA</a:t>
            </a:r>
          </a:p>
        </p:txBody>
      </p:sp>
      <p:sp>
        <p:nvSpPr>
          <p:cNvPr id="8" name="TextBox 8"/>
          <p:cNvSpPr txBox="1"/>
          <p:nvPr/>
        </p:nvSpPr>
        <p:spPr>
          <a:xfrm>
            <a:off x="1028700" y="2079342"/>
            <a:ext cx="6660776" cy="917575"/>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Arial Italics"/>
              </a:rPr>
              <a:t>Kalogirou C.  , Zacharopoulou V. , Patrinos G.</a:t>
            </a:r>
          </a:p>
          <a:p>
            <a:pPr algn="ctr">
              <a:lnSpc>
                <a:spcPts val="3500"/>
              </a:lnSpc>
              <a:spcBef>
                <a:spcPct val="0"/>
              </a:spcBef>
            </a:pPr>
            <a:r>
              <a:rPr lang="en-US" sz="2500">
                <a:solidFill>
                  <a:srgbClr val="000000"/>
                </a:solidFill>
                <a:latin typeface="Arial Italics"/>
              </a:rPr>
              <a:t>Department of Pharmacy,University of Patras</a:t>
            </a:r>
          </a:p>
        </p:txBody>
      </p:sp>
      <p:sp>
        <p:nvSpPr>
          <p:cNvPr id="9" name="TextBox 9"/>
          <p:cNvSpPr txBox="1"/>
          <p:nvPr/>
        </p:nvSpPr>
        <p:spPr>
          <a:xfrm>
            <a:off x="1031604" y="4114381"/>
            <a:ext cx="4811364" cy="973455"/>
          </a:xfrm>
          <a:prstGeom prst="rect">
            <a:avLst/>
          </a:prstGeom>
        </p:spPr>
        <p:txBody>
          <a:bodyPr lIns="0" tIns="0" rIns="0" bIns="0" rtlCol="0" anchor="t">
            <a:spAutoFit/>
          </a:bodyPr>
          <a:lstStyle/>
          <a:p>
            <a:pPr algn="just">
              <a:lnSpc>
                <a:spcPts val="2520"/>
              </a:lnSpc>
              <a:spcBef>
                <a:spcPct val="0"/>
              </a:spcBef>
            </a:pPr>
            <a:r>
              <a:rPr lang="en-US" sz="1800">
                <a:solidFill>
                  <a:srgbClr val="000000"/>
                </a:solidFill>
                <a:latin typeface="Arial"/>
              </a:rPr>
              <a:t>Schizophrenia affects 1% of the global population and presents with positive, negative, and cognitive symptoms.</a:t>
            </a:r>
          </a:p>
        </p:txBody>
      </p:sp>
      <p:sp>
        <p:nvSpPr>
          <p:cNvPr id="10" name="TextBox 10"/>
          <p:cNvSpPr txBox="1"/>
          <p:nvPr/>
        </p:nvSpPr>
        <p:spPr>
          <a:xfrm>
            <a:off x="1031604" y="7847983"/>
            <a:ext cx="4811364" cy="973455"/>
          </a:xfrm>
          <a:prstGeom prst="rect">
            <a:avLst/>
          </a:prstGeom>
        </p:spPr>
        <p:txBody>
          <a:bodyPr lIns="0" tIns="0" rIns="0" bIns="0" rtlCol="0" anchor="t">
            <a:spAutoFit/>
          </a:bodyPr>
          <a:lstStyle/>
          <a:p>
            <a:pPr algn="just">
              <a:lnSpc>
                <a:spcPts val="2520"/>
              </a:lnSpc>
              <a:spcBef>
                <a:spcPct val="0"/>
              </a:spcBef>
            </a:pPr>
            <a:r>
              <a:rPr lang="en-US" sz="1800" u="sng">
                <a:solidFill>
                  <a:srgbClr val="000000"/>
                </a:solidFill>
                <a:latin typeface="Arial"/>
              </a:rPr>
              <a:t>Risperidone </a:t>
            </a:r>
            <a:r>
              <a:rPr lang="en-US" sz="1800">
                <a:solidFill>
                  <a:srgbClr val="000000"/>
                </a:solidFill>
                <a:latin typeface="Arial"/>
              </a:rPr>
              <a:t>is an atypical antipsychotic indicated for the treatment of schizophrenia, as well as for other therapeutic purposes. </a:t>
            </a:r>
          </a:p>
        </p:txBody>
      </p:sp>
      <p:sp>
        <p:nvSpPr>
          <p:cNvPr id="11" name="TextBox 11"/>
          <p:cNvSpPr txBox="1"/>
          <p:nvPr/>
        </p:nvSpPr>
        <p:spPr>
          <a:xfrm>
            <a:off x="6744000" y="3824464"/>
            <a:ext cx="4811364" cy="2230755"/>
          </a:xfrm>
          <a:prstGeom prst="rect">
            <a:avLst/>
          </a:prstGeom>
        </p:spPr>
        <p:txBody>
          <a:bodyPr lIns="0" tIns="0" rIns="0" bIns="0" rtlCol="0" anchor="t">
            <a:spAutoFit/>
          </a:bodyPr>
          <a:lstStyle/>
          <a:p>
            <a:pPr algn="just">
              <a:lnSpc>
                <a:spcPts val="2520"/>
              </a:lnSpc>
              <a:spcBef>
                <a:spcPct val="0"/>
              </a:spcBef>
            </a:pPr>
            <a:r>
              <a:rPr lang="en-US" sz="1800" u="sng">
                <a:solidFill>
                  <a:srgbClr val="000000"/>
                </a:solidFill>
                <a:latin typeface="Arial"/>
              </a:rPr>
              <a:t>Clozapine</a:t>
            </a:r>
            <a:r>
              <a:rPr lang="en-US" sz="1800">
                <a:solidFill>
                  <a:srgbClr val="000000"/>
                </a:solidFill>
                <a:latin typeface="Arial"/>
              </a:rPr>
              <a:t>, an atypical antipsychotic, targets treatment-resistant schizophrenia characterized by persistent delusions or hallucinations following two failed antipsychotic trials. It's also sanctioned for schizophrenia-associated suicide prevention, albeit its extensive adverse effects. </a:t>
            </a:r>
          </a:p>
        </p:txBody>
      </p:sp>
      <p:sp>
        <p:nvSpPr>
          <p:cNvPr id="12" name="TextBox 12"/>
          <p:cNvSpPr txBox="1"/>
          <p:nvPr/>
        </p:nvSpPr>
        <p:spPr>
          <a:xfrm>
            <a:off x="6738318" y="6291915"/>
            <a:ext cx="1146125" cy="5549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Arial Bold"/>
              </a:rPr>
              <a:t>Goals:</a:t>
            </a:r>
          </a:p>
        </p:txBody>
      </p:sp>
      <p:sp>
        <p:nvSpPr>
          <p:cNvPr id="13" name="TextBox 13"/>
          <p:cNvSpPr txBox="1"/>
          <p:nvPr/>
        </p:nvSpPr>
        <p:spPr>
          <a:xfrm>
            <a:off x="12456395" y="3872525"/>
            <a:ext cx="4811364" cy="2859405"/>
          </a:xfrm>
          <a:prstGeom prst="rect">
            <a:avLst/>
          </a:prstGeom>
        </p:spPr>
        <p:txBody>
          <a:bodyPr lIns="0" tIns="0" rIns="0" bIns="0" rtlCol="0" anchor="t">
            <a:spAutoFit/>
          </a:bodyPr>
          <a:lstStyle/>
          <a:p>
            <a:pPr algn="just">
              <a:lnSpc>
                <a:spcPts val="2520"/>
              </a:lnSpc>
              <a:spcBef>
                <a:spcPct val="0"/>
              </a:spcBef>
            </a:pPr>
            <a:r>
              <a:rPr lang="en-US" sz="1800">
                <a:solidFill>
                  <a:srgbClr val="000000"/>
                </a:solidFill>
                <a:latin typeface="Arial"/>
              </a:rPr>
              <a:t>Biomarkers are one area of research in biological psychiatry that could meet and possibly overcome the challenges posed by the complex interactions between biological, psychological, and social factors in psychiatric disorders, offering the potential for more accurate diagnosis, effective treatment targeting dysfunctional pathways, and personalized psychiatry approaches.</a:t>
            </a:r>
          </a:p>
        </p:txBody>
      </p:sp>
      <p:sp>
        <p:nvSpPr>
          <p:cNvPr id="14" name="TextBox 14"/>
          <p:cNvSpPr txBox="1"/>
          <p:nvPr/>
        </p:nvSpPr>
        <p:spPr>
          <a:xfrm>
            <a:off x="1031604" y="5301553"/>
            <a:ext cx="4811364" cy="2545080"/>
          </a:xfrm>
          <a:prstGeom prst="rect">
            <a:avLst/>
          </a:prstGeom>
        </p:spPr>
        <p:txBody>
          <a:bodyPr lIns="0" tIns="0" rIns="0" bIns="0" rtlCol="0" anchor="t">
            <a:spAutoFit/>
          </a:bodyPr>
          <a:lstStyle/>
          <a:p>
            <a:pPr algn="just">
              <a:lnSpc>
                <a:spcPts val="2520"/>
              </a:lnSpc>
            </a:pPr>
            <a:r>
              <a:rPr lang="en-US" sz="1800">
                <a:solidFill>
                  <a:srgbClr val="000000"/>
                </a:solidFill>
                <a:latin typeface="Arial"/>
              </a:rPr>
              <a:t>The introduction of antipsychotic medications in the 1950s offered opportunities for treatment and rehabilitation. However, their efficacy in alleviating psychotic symptoms varied, with rates of symptom reduction ranging from 66% for individuals experiencing their first episode to 47% for those with chronic conditions.</a:t>
            </a:r>
          </a:p>
          <a:p>
            <a:pPr algn="just">
              <a:lnSpc>
                <a:spcPts val="2520"/>
              </a:lnSpc>
              <a:spcBef>
                <a:spcPct val="0"/>
              </a:spcBef>
            </a:pPr>
            <a:endParaRPr lang="en-US" sz="1800">
              <a:solidFill>
                <a:srgbClr val="000000"/>
              </a:solidFill>
              <a:latin typeface="Arial"/>
            </a:endParaRPr>
          </a:p>
        </p:txBody>
      </p:sp>
      <p:sp>
        <p:nvSpPr>
          <p:cNvPr id="15" name="TextBox 15"/>
          <p:cNvSpPr txBox="1"/>
          <p:nvPr/>
        </p:nvSpPr>
        <p:spPr>
          <a:xfrm>
            <a:off x="6738318" y="6770705"/>
            <a:ext cx="4811364" cy="2230755"/>
          </a:xfrm>
          <a:prstGeom prst="rect">
            <a:avLst/>
          </a:prstGeom>
        </p:spPr>
        <p:txBody>
          <a:bodyPr lIns="0" tIns="0" rIns="0" bIns="0" rtlCol="0" anchor="t">
            <a:spAutoFit/>
          </a:bodyPr>
          <a:lstStyle/>
          <a:p>
            <a:pPr algn="just">
              <a:lnSpc>
                <a:spcPts val="2520"/>
              </a:lnSpc>
              <a:spcBef>
                <a:spcPct val="0"/>
              </a:spcBef>
            </a:pPr>
            <a:r>
              <a:rPr lang="en-US" sz="1800">
                <a:solidFill>
                  <a:srgbClr val="000000"/>
                </a:solidFill>
                <a:latin typeface="Arial"/>
              </a:rPr>
              <a:t>This study aimed to investigate the association between biomarkers and treatment response to clozapine and risperidone in patients diagnosed with schizophrenia. We also sought to delineate potential differences in biomarker profiles between clozapine and risperidone responders.</a:t>
            </a:r>
          </a:p>
        </p:txBody>
      </p:sp>
      <p:sp>
        <p:nvSpPr>
          <p:cNvPr id="16" name="TextBox 16"/>
          <p:cNvSpPr txBox="1"/>
          <p:nvPr/>
        </p:nvSpPr>
        <p:spPr>
          <a:xfrm>
            <a:off x="1028700" y="3566019"/>
            <a:ext cx="2270894" cy="5549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Arial Bold"/>
              </a:rPr>
              <a:t>Introduction:</a:t>
            </a:r>
          </a:p>
        </p:txBody>
      </p:sp>
      <p:sp>
        <p:nvSpPr>
          <p:cNvPr id="17" name="TextBox 17"/>
          <p:cNvSpPr txBox="1"/>
          <p:nvPr/>
        </p:nvSpPr>
        <p:spPr>
          <a:xfrm>
            <a:off x="12445032" y="7452536"/>
            <a:ext cx="4811364" cy="1916430"/>
          </a:xfrm>
          <a:prstGeom prst="rect">
            <a:avLst/>
          </a:prstGeom>
        </p:spPr>
        <p:txBody>
          <a:bodyPr lIns="0" tIns="0" rIns="0" bIns="0" rtlCol="0" anchor="t">
            <a:spAutoFit/>
          </a:bodyPr>
          <a:lstStyle/>
          <a:p>
            <a:pPr algn="just">
              <a:lnSpc>
                <a:spcPts val="2520"/>
              </a:lnSpc>
              <a:spcBef>
                <a:spcPct val="0"/>
              </a:spcBef>
            </a:pPr>
            <a:r>
              <a:rPr lang="en-US" sz="1800">
                <a:solidFill>
                  <a:srgbClr val="000000"/>
                </a:solidFill>
                <a:latin typeface="Arial"/>
              </a:rPr>
              <a:t>A review of existing literature was conducted to identify studies investigating genetic, neurochemical, neuroimaging and inflammatory biomarkers associated with treatment response to clozapine and risperidone in schizophrenia.</a:t>
            </a:r>
          </a:p>
        </p:txBody>
      </p:sp>
      <p:sp>
        <p:nvSpPr>
          <p:cNvPr id="18" name="TextBox 18"/>
          <p:cNvSpPr txBox="1"/>
          <p:nvPr/>
        </p:nvSpPr>
        <p:spPr>
          <a:xfrm>
            <a:off x="12447936" y="6973746"/>
            <a:ext cx="2563464" cy="505908"/>
          </a:xfrm>
          <a:prstGeom prst="rect">
            <a:avLst/>
          </a:prstGeom>
        </p:spPr>
        <p:txBody>
          <a:bodyPr wrap="square" lIns="0" tIns="0" rIns="0" bIns="0" rtlCol="0" anchor="t">
            <a:spAutoFit/>
          </a:bodyPr>
          <a:lstStyle/>
          <a:p>
            <a:pPr algn="ctr">
              <a:lnSpc>
                <a:spcPts val="4060"/>
              </a:lnSpc>
              <a:spcBef>
                <a:spcPct val="0"/>
              </a:spcBef>
            </a:pPr>
            <a:r>
              <a:rPr lang="en-US" sz="2900" dirty="0">
                <a:solidFill>
                  <a:srgbClr val="000000"/>
                </a:solidFill>
                <a:latin typeface="Arial Bold"/>
              </a:rPr>
              <a:t>Methodology: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9538141" y="1955462"/>
            <a:ext cx="7602168" cy="4027166"/>
            <a:chOff x="0" y="0"/>
            <a:chExt cx="10136223" cy="5369554"/>
          </a:xfrm>
        </p:grpSpPr>
        <p:grpSp>
          <p:nvGrpSpPr>
            <p:cNvPr id="3" name="Group 3"/>
            <p:cNvGrpSpPr/>
            <p:nvPr/>
          </p:nvGrpSpPr>
          <p:grpSpPr>
            <a:xfrm>
              <a:off x="0" y="0"/>
              <a:ext cx="10136223" cy="5369554"/>
              <a:chOff x="0" y="0"/>
              <a:chExt cx="2003269" cy="1061210"/>
            </a:xfrm>
          </p:grpSpPr>
          <p:sp>
            <p:nvSpPr>
              <p:cNvPr id="4" name="Freeform 4"/>
              <p:cNvSpPr/>
              <p:nvPr/>
            </p:nvSpPr>
            <p:spPr>
              <a:xfrm>
                <a:off x="0" y="0"/>
                <a:ext cx="2003269" cy="1061210"/>
              </a:xfrm>
              <a:custGeom>
                <a:avLst/>
                <a:gdLst/>
                <a:ahLst/>
                <a:cxnLst/>
                <a:rect l="l" t="t" r="r" b="b"/>
                <a:pathLst>
                  <a:path w="2003269" h="1061210">
                    <a:moveTo>
                      <a:pt x="51938" y="0"/>
                    </a:moveTo>
                    <a:lnTo>
                      <a:pt x="1951331" y="0"/>
                    </a:lnTo>
                    <a:cubicBezTo>
                      <a:pt x="1965106" y="0"/>
                      <a:pt x="1978316" y="5472"/>
                      <a:pt x="1988057" y="15212"/>
                    </a:cubicBezTo>
                    <a:cubicBezTo>
                      <a:pt x="1997797" y="24952"/>
                      <a:pt x="2003269" y="38163"/>
                      <a:pt x="2003269" y="51938"/>
                    </a:cubicBezTo>
                    <a:lnTo>
                      <a:pt x="2003269" y="1009272"/>
                    </a:lnTo>
                    <a:cubicBezTo>
                      <a:pt x="2003269" y="1023047"/>
                      <a:pt x="1997797" y="1036257"/>
                      <a:pt x="1988057" y="1045998"/>
                    </a:cubicBezTo>
                    <a:cubicBezTo>
                      <a:pt x="1978316" y="1055738"/>
                      <a:pt x="1965106" y="1061210"/>
                      <a:pt x="1951331" y="1061210"/>
                    </a:cubicBezTo>
                    <a:lnTo>
                      <a:pt x="51938" y="1061210"/>
                    </a:lnTo>
                    <a:cubicBezTo>
                      <a:pt x="38163" y="1061210"/>
                      <a:pt x="24952" y="1055738"/>
                      <a:pt x="15212" y="1045998"/>
                    </a:cubicBezTo>
                    <a:cubicBezTo>
                      <a:pt x="5472" y="1036257"/>
                      <a:pt x="0" y="1023047"/>
                      <a:pt x="0" y="1009272"/>
                    </a:cubicBezTo>
                    <a:lnTo>
                      <a:pt x="0" y="51938"/>
                    </a:lnTo>
                    <a:cubicBezTo>
                      <a:pt x="0" y="38163"/>
                      <a:pt x="5472" y="24952"/>
                      <a:pt x="15212" y="15212"/>
                    </a:cubicBezTo>
                    <a:cubicBezTo>
                      <a:pt x="24952" y="5472"/>
                      <a:pt x="38163" y="0"/>
                      <a:pt x="51938" y="0"/>
                    </a:cubicBezTo>
                    <a:close/>
                  </a:path>
                </a:pathLst>
              </a:custGeom>
              <a:solidFill>
                <a:srgbClr val="91DFB1">
                  <a:alpha val="22745"/>
                </a:srgbClr>
              </a:solidFill>
            </p:spPr>
          </p:sp>
          <p:sp>
            <p:nvSpPr>
              <p:cNvPr id="5" name="TextBox 5"/>
              <p:cNvSpPr txBox="1"/>
              <p:nvPr/>
            </p:nvSpPr>
            <p:spPr>
              <a:xfrm>
                <a:off x="0" y="-38100"/>
                <a:ext cx="2003269" cy="1099310"/>
              </a:xfrm>
              <a:prstGeom prst="rect">
                <a:avLst/>
              </a:prstGeom>
            </p:spPr>
            <p:txBody>
              <a:bodyPr lIns="50773" tIns="50773" rIns="50773" bIns="50773" rtlCol="0" anchor="ctr"/>
              <a:lstStyle/>
              <a:p>
                <a:pPr algn="ctr">
                  <a:lnSpc>
                    <a:spcPts val="2756"/>
                  </a:lnSpc>
                </a:pPr>
                <a:endParaRPr/>
              </a:p>
            </p:txBody>
          </p:sp>
        </p:grpSp>
        <p:sp>
          <p:nvSpPr>
            <p:cNvPr id="6" name="TextBox 6"/>
            <p:cNvSpPr txBox="1"/>
            <p:nvPr/>
          </p:nvSpPr>
          <p:spPr>
            <a:xfrm>
              <a:off x="3337448" y="124883"/>
              <a:ext cx="3461327" cy="478156"/>
            </a:xfrm>
            <a:prstGeom prst="rect">
              <a:avLst/>
            </a:prstGeom>
          </p:spPr>
          <p:txBody>
            <a:bodyPr lIns="0" tIns="0" rIns="0" bIns="0" rtlCol="0" anchor="t">
              <a:spAutoFit/>
            </a:bodyPr>
            <a:lstStyle/>
            <a:p>
              <a:pPr algn="ctr">
                <a:lnSpc>
                  <a:spcPts val="2798"/>
                </a:lnSpc>
                <a:spcBef>
                  <a:spcPct val="0"/>
                </a:spcBef>
              </a:pPr>
              <a:r>
                <a:rPr lang="en-US" sz="1998">
                  <a:solidFill>
                    <a:srgbClr val="000000"/>
                  </a:solidFill>
                  <a:latin typeface="Arial Bold"/>
                </a:rPr>
                <a:t>Hyperprolactinemia</a:t>
              </a:r>
            </a:p>
          </p:txBody>
        </p:sp>
        <p:sp>
          <p:nvSpPr>
            <p:cNvPr id="7" name="TextBox 7"/>
            <p:cNvSpPr txBox="1"/>
            <p:nvPr/>
          </p:nvSpPr>
          <p:spPr>
            <a:xfrm>
              <a:off x="473215" y="701348"/>
              <a:ext cx="9169212" cy="4061689"/>
            </a:xfrm>
            <a:prstGeom prst="rect">
              <a:avLst/>
            </a:prstGeom>
          </p:spPr>
          <p:txBody>
            <a:bodyPr lIns="0" tIns="0" rIns="0" bIns="0" rtlCol="0" anchor="t">
              <a:spAutoFit/>
            </a:bodyPr>
            <a:lstStyle/>
            <a:p>
              <a:pPr algn="just">
                <a:lnSpc>
                  <a:spcPts val="2238"/>
                </a:lnSpc>
                <a:spcBef>
                  <a:spcPct val="0"/>
                </a:spcBef>
              </a:pPr>
              <a:r>
                <a:rPr lang="en-US" sz="1599">
                  <a:solidFill>
                    <a:srgbClr val="000000"/>
                  </a:solidFill>
                  <a:latin typeface="Arial"/>
                </a:rPr>
                <a:t>Hyperprolactinemia can arise from antipsychotic drugs binding to dopamine D2 receptors. Medications like risperidone and amisulpride, with strong D2 binding, significantly elevate prolactin (PRL) levels, while olanzapine induces modest increases; however, clozapine and quetiapine, with lower D2 binding, do not cause hyperprolactinemia. A prospective study involving 102 schizophrenia patients found that a prolactin increase of over 20% indicated a better response to risperidone therapy.(</a:t>
              </a:r>
              <a:r>
                <a:rPr lang="en-US" sz="1599">
                  <a:solidFill>
                    <a:srgbClr val="000000"/>
                  </a:solidFill>
                  <a:latin typeface="Arial Italics"/>
                </a:rPr>
                <a:t>Alladi Charan et al</a:t>
              </a:r>
              <a:r>
                <a:rPr lang="en-US" sz="1599">
                  <a:solidFill>
                    <a:srgbClr val="000000"/>
                  </a:solidFill>
                  <a:latin typeface="Arial"/>
                </a:rPr>
                <a:t>., 2016) On the other hand a study in 27 acute psychotic inpatients who completed a 12 week trial of risperidone, concluded that the changes in serum PRL levels were not significantly correlated with clinical efficacy of risperidone.(</a:t>
              </a:r>
              <a:r>
                <a:rPr lang="en-US" sz="1599">
                  <a:solidFill>
                    <a:srgbClr val="000000"/>
                  </a:solidFill>
                  <a:latin typeface="Arial Italics"/>
                </a:rPr>
                <a:t>Bun-Hee Lee et al.</a:t>
              </a:r>
              <a:r>
                <a:rPr lang="en-US" sz="1599">
                  <a:solidFill>
                    <a:srgbClr val="000000"/>
                  </a:solidFill>
                  <a:latin typeface="Arial"/>
                </a:rPr>
                <a:t>, 2006)</a:t>
              </a:r>
            </a:p>
          </p:txBody>
        </p:sp>
      </p:grpSp>
      <p:grpSp>
        <p:nvGrpSpPr>
          <p:cNvPr id="8" name="Group 8"/>
          <p:cNvGrpSpPr/>
          <p:nvPr/>
        </p:nvGrpSpPr>
        <p:grpSpPr>
          <a:xfrm>
            <a:off x="0" y="-360829"/>
            <a:ext cx="19866142" cy="1389529"/>
            <a:chOff x="0" y="0"/>
            <a:chExt cx="5232235" cy="365967"/>
          </a:xfrm>
        </p:grpSpPr>
        <p:sp>
          <p:nvSpPr>
            <p:cNvPr id="9" name="Freeform 9"/>
            <p:cNvSpPr/>
            <p:nvPr/>
          </p:nvSpPr>
          <p:spPr>
            <a:xfrm>
              <a:off x="0" y="0"/>
              <a:ext cx="5232235" cy="365967"/>
            </a:xfrm>
            <a:custGeom>
              <a:avLst/>
              <a:gdLst/>
              <a:ahLst/>
              <a:cxnLst/>
              <a:rect l="l" t="t" r="r" b="b"/>
              <a:pathLst>
                <a:path w="5232235" h="365967">
                  <a:moveTo>
                    <a:pt x="0" y="0"/>
                  </a:moveTo>
                  <a:lnTo>
                    <a:pt x="5232235" y="0"/>
                  </a:lnTo>
                  <a:lnTo>
                    <a:pt x="5232235" y="365967"/>
                  </a:lnTo>
                  <a:lnTo>
                    <a:pt x="0" y="365967"/>
                  </a:lnTo>
                  <a:close/>
                </a:path>
              </a:pathLst>
            </a:custGeom>
            <a:solidFill>
              <a:srgbClr val="8ED7E8">
                <a:alpha val="37647"/>
              </a:srgbClr>
            </a:solidFill>
          </p:spPr>
        </p:sp>
        <p:sp>
          <p:nvSpPr>
            <p:cNvPr id="10" name="TextBox 10"/>
            <p:cNvSpPr txBox="1"/>
            <p:nvPr/>
          </p:nvSpPr>
          <p:spPr>
            <a:xfrm>
              <a:off x="0" y="-38100"/>
              <a:ext cx="5232235" cy="404067"/>
            </a:xfrm>
            <a:prstGeom prst="rect">
              <a:avLst/>
            </a:prstGeom>
          </p:spPr>
          <p:txBody>
            <a:bodyPr lIns="50800" tIns="50800" rIns="50800" bIns="50800" rtlCol="0" anchor="ctr"/>
            <a:lstStyle/>
            <a:p>
              <a:pPr algn="ctr">
                <a:lnSpc>
                  <a:spcPts val="2756"/>
                </a:lnSpc>
              </a:pPr>
              <a:endParaRPr/>
            </a:p>
          </p:txBody>
        </p:sp>
      </p:grpSp>
      <p:sp>
        <p:nvSpPr>
          <p:cNvPr id="11" name="TextBox 11"/>
          <p:cNvSpPr txBox="1"/>
          <p:nvPr/>
        </p:nvSpPr>
        <p:spPr>
          <a:xfrm>
            <a:off x="8394948" y="1117375"/>
            <a:ext cx="1498105" cy="5619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rial Bold"/>
              </a:rPr>
              <a:t>Results </a:t>
            </a:r>
          </a:p>
        </p:txBody>
      </p:sp>
      <p:sp>
        <p:nvSpPr>
          <p:cNvPr id="12" name="Freeform 12"/>
          <p:cNvSpPr/>
          <p:nvPr/>
        </p:nvSpPr>
        <p:spPr>
          <a:xfrm>
            <a:off x="16272164" y="9517491"/>
            <a:ext cx="995595" cy="282500"/>
          </a:xfrm>
          <a:custGeom>
            <a:avLst/>
            <a:gdLst/>
            <a:ahLst/>
            <a:cxnLst/>
            <a:rect l="l" t="t" r="r" b="b"/>
            <a:pathLst>
              <a:path w="995595" h="282500">
                <a:moveTo>
                  <a:pt x="0" y="0"/>
                </a:moveTo>
                <a:lnTo>
                  <a:pt x="995595" y="0"/>
                </a:lnTo>
                <a:lnTo>
                  <a:pt x="995595" y="282500"/>
                </a:lnTo>
                <a:lnTo>
                  <a:pt x="0" y="282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1028700" y="1955462"/>
            <a:ext cx="7860399" cy="5268902"/>
            <a:chOff x="0" y="0"/>
            <a:chExt cx="10480532" cy="7441711"/>
          </a:xfrm>
        </p:grpSpPr>
        <p:grpSp>
          <p:nvGrpSpPr>
            <p:cNvPr id="14" name="Group 14"/>
            <p:cNvGrpSpPr/>
            <p:nvPr/>
          </p:nvGrpSpPr>
          <p:grpSpPr>
            <a:xfrm>
              <a:off x="0" y="0"/>
              <a:ext cx="10480532" cy="6998329"/>
              <a:chOff x="0" y="0"/>
              <a:chExt cx="2070229" cy="1382386"/>
            </a:xfrm>
          </p:grpSpPr>
          <p:sp>
            <p:nvSpPr>
              <p:cNvPr id="15" name="Freeform 15"/>
              <p:cNvSpPr/>
              <p:nvPr/>
            </p:nvSpPr>
            <p:spPr>
              <a:xfrm>
                <a:off x="0" y="0"/>
                <a:ext cx="2070229" cy="1382386"/>
              </a:xfrm>
              <a:custGeom>
                <a:avLst/>
                <a:gdLst/>
                <a:ahLst/>
                <a:cxnLst/>
                <a:rect l="l" t="t" r="r" b="b"/>
                <a:pathLst>
                  <a:path w="2070229" h="1382386">
                    <a:moveTo>
                      <a:pt x="50231" y="0"/>
                    </a:moveTo>
                    <a:lnTo>
                      <a:pt x="2019997" y="0"/>
                    </a:lnTo>
                    <a:cubicBezTo>
                      <a:pt x="2047739" y="0"/>
                      <a:pt x="2070229" y="22489"/>
                      <a:pt x="2070229" y="50231"/>
                    </a:cubicBezTo>
                    <a:lnTo>
                      <a:pt x="2070229" y="1332155"/>
                    </a:lnTo>
                    <a:cubicBezTo>
                      <a:pt x="2070229" y="1359897"/>
                      <a:pt x="2047739" y="1382386"/>
                      <a:pt x="2019997" y="1382386"/>
                    </a:cubicBezTo>
                    <a:lnTo>
                      <a:pt x="50231" y="1382386"/>
                    </a:lnTo>
                    <a:cubicBezTo>
                      <a:pt x="22489" y="1382386"/>
                      <a:pt x="0" y="1359897"/>
                      <a:pt x="0" y="1332155"/>
                    </a:cubicBezTo>
                    <a:lnTo>
                      <a:pt x="0" y="50231"/>
                    </a:lnTo>
                    <a:cubicBezTo>
                      <a:pt x="0" y="22489"/>
                      <a:pt x="22489" y="0"/>
                      <a:pt x="50231" y="0"/>
                    </a:cubicBezTo>
                    <a:close/>
                  </a:path>
                </a:pathLst>
              </a:custGeom>
              <a:solidFill>
                <a:srgbClr val="FF8379">
                  <a:alpha val="22745"/>
                </a:srgbClr>
              </a:solidFill>
            </p:spPr>
          </p:sp>
          <p:sp>
            <p:nvSpPr>
              <p:cNvPr id="16" name="TextBox 16"/>
              <p:cNvSpPr txBox="1"/>
              <p:nvPr/>
            </p:nvSpPr>
            <p:spPr>
              <a:xfrm>
                <a:off x="0" y="-38100"/>
                <a:ext cx="2070229" cy="1420486"/>
              </a:xfrm>
              <a:prstGeom prst="rect">
                <a:avLst/>
              </a:prstGeom>
            </p:spPr>
            <p:txBody>
              <a:bodyPr lIns="50800" tIns="50800" rIns="50800" bIns="50800" rtlCol="0" anchor="ctr"/>
              <a:lstStyle/>
              <a:p>
                <a:pPr algn="ctr">
                  <a:lnSpc>
                    <a:spcPts val="2756"/>
                  </a:lnSpc>
                </a:pPr>
                <a:endParaRPr/>
              </a:p>
            </p:txBody>
          </p:sp>
        </p:grpSp>
        <p:sp>
          <p:nvSpPr>
            <p:cNvPr id="17" name="TextBox 17"/>
            <p:cNvSpPr txBox="1"/>
            <p:nvPr/>
          </p:nvSpPr>
          <p:spPr>
            <a:xfrm>
              <a:off x="428924" y="701347"/>
              <a:ext cx="9622685" cy="6740364"/>
            </a:xfrm>
            <a:prstGeom prst="rect">
              <a:avLst/>
            </a:prstGeom>
          </p:spPr>
          <p:txBody>
            <a:bodyPr lIns="0" tIns="0" rIns="0" bIns="0" rtlCol="0" anchor="t">
              <a:spAutoFit/>
            </a:bodyPr>
            <a:lstStyle/>
            <a:p>
              <a:pPr algn="just">
                <a:lnSpc>
                  <a:spcPts val="2240"/>
                </a:lnSpc>
              </a:pPr>
              <a:r>
                <a:rPr lang="en-US" sz="1600" dirty="0">
                  <a:solidFill>
                    <a:srgbClr val="000000"/>
                  </a:solidFill>
                  <a:latin typeface="Arial"/>
                </a:rPr>
                <a:t>MiRNAs are small non-coding RNA molecules that post-transcriptionally regulate gene expression by binding to the 3' untranslated region of target mRNAs, leading to mRNA degradation or translational repression. They play essential roles in various biological processes, including neuronal development, synaptic plasticity, and neurotransmitter signaling. Dysregulation of miRNA expression has been implicated in the pathophysiology of psychiatric disorders, making them attractive targets for biomarker discovery. For instance, a study found that upregulation of miR-132 and downregulation of miR-134 were associated with better response to risperidone in patients with schizophrenia. (</a:t>
              </a:r>
              <a:r>
                <a:rPr lang="en-US" sz="1600" dirty="0">
                  <a:solidFill>
                    <a:srgbClr val="000000"/>
                  </a:solidFill>
                  <a:latin typeface="Arial Italics"/>
                </a:rPr>
                <a:t>Yu H. C et al.</a:t>
              </a:r>
              <a:r>
                <a:rPr lang="en-US" sz="1600" dirty="0">
                  <a:solidFill>
                    <a:srgbClr val="000000"/>
                  </a:solidFill>
                  <a:latin typeface="Arial"/>
                </a:rPr>
                <a:t> 2015 )Similarly,  Yu </a:t>
              </a:r>
              <a:r>
                <a:rPr lang="en-US" sz="1600" dirty="0" err="1">
                  <a:solidFill>
                    <a:srgbClr val="000000"/>
                  </a:solidFill>
                  <a:latin typeface="Arial"/>
                </a:rPr>
                <a:t>Funahashi</a:t>
              </a:r>
              <a:r>
                <a:rPr lang="en-US" sz="1600" dirty="0">
                  <a:solidFill>
                    <a:srgbClr val="000000"/>
                  </a:solidFill>
                  <a:latin typeface="Arial"/>
                </a:rPr>
                <a:t> et al. (2023) reported that global miRNA changes in plasma EXO derived from patients with SCZ that were relevant to neuronal functions, among which, hsa-miR-675-3p expression was upregulated by clozapine treatment. These findings suggest that miRNA expression profiles may serve as biomarkers for predicting individual response to antipsychotic medications.</a:t>
              </a:r>
            </a:p>
            <a:p>
              <a:pPr algn="just">
                <a:lnSpc>
                  <a:spcPts val="2240"/>
                </a:lnSpc>
              </a:pPr>
              <a:endParaRPr lang="en-US" sz="1600" dirty="0">
                <a:solidFill>
                  <a:srgbClr val="000000"/>
                </a:solidFill>
                <a:latin typeface="Arial"/>
              </a:endParaRPr>
            </a:p>
            <a:p>
              <a:pPr algn="just">
                <a:lnSpc>
                  <a:spcPts val="2240"/>
                </a:lnSpc>
                <a:spcBef>
                  <a:spcPct val="0"/>
                </a:spcBef>
              </a:pPr>
              <a:endParaRPr lang="en-US" sz="1600" dirty="0">
                <a:solidFill>
                  <a:srgbClr val="000000"/>
                </a:solidFill>
                <a:latin typeface="Arial"/>
              </a:endParaRPr>
            </a:p>
          </p:txBody>
        </p:sp>
        <p:sp>
          <p:nvSpPr>
            <p:cNvPr id="18" name="TextBox 18"/>
            <p:cNvSpPr txBox="1"/>
            <p:nvPr/>
          </p:nvSpPr>
          <p:spPr>
            <a:xfrm>
              <a:off x="2089935" y="124883"/>
              <a:ext cx="5948573"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miRNAs</a:t>
              </a:r>
            </a:p>
          </p:txBody>
        </p:sp>
      </p:grpSp>
      <p:grpSp>
        <p:nvGrpSpPr>
          <p:cNvPr id="19" name="Group 19"/>
          <p:cNvGrpSpPr/>
          <p:nvPr/>
        </p:nvGrpSpPr>
        <p:grpSpPr>
          <a:xfrm>
            <a:off x="1028700" y="7228512"/>
            <a:ext cx="16230600" cy="1970906"/>
            <a:chOff x="0" y="0"/>
            <a:chExt cx="21640800" cy="2627875"/>
          </a:xfrm>
        </p:grpSpPr>
        <p:grpSp>
          <p:nvGrpSpPr>
            <p:cNvPr id="20" name="Group 20"/>
            <p:cNvGrpSpPr/>
            <p:nvPr/>
          </p:nvGrpSpPr>
          <p:grpSpPr>
            <a:xfrm>
              <a:off x="0" y="0"/>
              <a:ext cx="21640800" cy="2627875"/>
              <a:chOff x="0" y="0"/>
              <a:chExt cx="4274726" cy="519086"/>
            </a:xfrm>
          </p:grpSpPr>
          <p:sp>
            <p:nvSpPr>
              <p:cNvPr id="21" name="Freeform 21"/>
              <p:cNvSpPr/>
              <p:nvPr/>
            </p:nvSpPr>
            <p:spPr>
              <a:xfrm>
                <a:off x="0" y="0"/>
                <a:ext cx="4274726" cy="519086"/>
              </a:xfrm>
              <a:custGeom>
                <a:avLst/>
                <a:gdLst/>
                <a:ahLst/>
                <a:cxnLst/>
                <a:rect l="l" t="t" r="r" b="b"/>
                <a:pathLst>
                  <a:path w="4274726" h="519086">
                    <a:moveTo>
                      <a:pt x="24327" y="0"/>
                    </a:moveTo>
                    <a:lnTo>
                      <a:pt x="4250399" y="0"/>
                    </a:lnTo>
                    <a:cubicBezTo>
                      <a:pt x="4263834" y="0"/>
                      <a:pt x="4274726" y="10891"/>
                      <a:pt x="4274726" y="24327"/>
                    </a:cubicBezTo>
                    <a:lnTo>
                      <a:pt x="4274726" y="494760"/>
                    </a:lnTo>
                    <a:cubicBezTo>
                      <a:pt x="4274726" y="501212"/>
                      <a:pt x="4272163" y="507399"/>
                      <a:pt x="4267601" y="511961"/>
                    </a:cubicBezTo>
                    <a:cubicBezTo>
                      <a:pt x="4263039" y="516524"/>
                      <a:pt x="4256851" y="519086"/>
                      <a:pt x="4250399" y="519086"/>
                    </a:cubicBezTo>
                    <a:lnTo>
                      <a:pt x="24327" y="519086"/>
                    </a:lnTo>
                    <a:cubicBezTo>
                      <a:pt x="10891" y="519086"/>
                      <a:pt x="0" y="508195"/>
                      <a:pt x="0" y="494760"/>
                    </a:cubicBezTo>
                    <a:lnTo>
                      <a:pt x="0" y="24327"/>
                    </a:lnTo>
                    <a:cubicBezTo>
                      <a:pt x="0" y="10891"/>
                      <a:pt x="10891" y="0"/>
                      <a:pt x="24327" y="0"/>
                    </a:cubicBezTo>
                    <a:close/>
                  </a:path>
                </a:pathLst>
              </a:custGeom>
              <a:solidFill>
                <a:srgbClr val="8ED7E8">
                  <a:alpha val="22745"/>
                </a:srgbClr>
              </a:solidFill>
            </p:spPr>
          </p:sp>
          <p:sp>
            <p:nvSpPr>
              <p:cNvPr id="22" name="TextBox 22"/>
              <p:cNvSpPr txBox="1"/>
              <p:nvPr/>
            </p:nvSpPr>
            <p:spPr>
              <a:xfrm>
                <a:off x="0" y="-38100"/>
                <a:ext cx="4274726" cy="557186"/>
              </a:xfrm>
              <a:prstGeom prst="rect">
                <a:avLst/>
              </a:prstGeom>
            </p:spPr>
            <p:txBody>
              <a:bodyPr lIns="50800" tIns="50800" rIns="50800" bIns="50800" rtlCol="0" anchor="ctr"/>
              <a:lstStyle/>
              <a:p>
                <a:pPr algn="ctr">
                  <a:lnSpc>
                    <a:spcPts val="2756"/>
                  </a:lnSpc>
                </a:pPr>
                <a:endParaRPr/>
              </a:p>
            </p:txBody>
          </p:sp>
        </p:grpSp>
        <p:sp>
          <p:nvSpPr>
            <p:cNvPr id="23" name="TextBox 23"/>
            <p:cNvSpPr txBox="1"/>
            <p:nvPr/>
          </p:nvSpPr>
          <p:spPr>
            <a:xfrm>
              <a:off x="7354431" y="278789"/>
              <a:ext cx="6326552"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Genetic biomarkers</a:t>
              </a:r>
            </a:p>
          </p:txBody>
        </p:sp>
        <p:sp>
          <p:nvSpPr>
            <p:cNvPr id="24" name="TextBox 24"/>
            <p:cNvSpPr txBox="1"/>
            <p:nvPr/>
          </p:nvSpPr>
          <p:spPr>
            <a:xfrm>
              <a:off x="804921" y="824254"/>
              <a:ext cx="19425573" cy="1485688"/>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Pharmacogenomic studies have identified specific genetic biomarkers associated with treatment response to risperidone and clozapine. For instance, Wang X. et al. (2024) found that genetic variants in the CYP2D6 gene were predictive of individual differences in plasma levels of risperidone and its active metabolite, as well as treatment response and tolerability. Similarly, Arranz MJ et. (1998) reported associations between genetic polymorphisms in serotonin receptor genes and clozapine response in patients with schizophrenia.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360829"/>
            <a:ext cx="19866142" cy="1389529"/>
            <a:chOff x="0" y="0"/>
            <a:chExt cx="5232235" cy="365967"/>
          </a:xfrm>
        </p:grpSpPr>
        <p:sp>
          <p:nvSpPr>
            <p:cNvPr id="3" name="Freeform 3"/>
            <p:cNvSpPr/>
            <p:nvPr/>
          </p:nvSpPr>
          <p:spPr>
            <a:xfrm>
              <a:off x="0" y="0"/>
              <a:ext cx="5232235" cy="365967"/>
            </a:xfrm>
            <a:custGeom>
              <a:avLst/>
              <a:gdLst/>
              <a:ahLst/>
              <a:cxnLst/>
              <a:rect l="l" t="t" r="r" b="b"/>
              <a:pathLst>
                <a:path w="5232235" h="365967">
                  <a:moveTo>
                    <a:pt x="0" y="0"/>
                  </a:moveTo>
                  <a:lnTo>
                    <a:pt x="5232235" y="0"/>
                  </a:lnTo>
                  <a:lnTo>
                    <a:pt x="5232235" y="365967"/>
                  </a:lnTo>
                  <a:lnTo>
                    <a:pt x="0" y="365967"/>
                  </a:lnTo>
                  <a:close/>
                </a:path>
              </a:pathLst>
            </a:custGeom>
            <a:solidFill>
              <a:srgbClr val="8ED7E8">
                <a:alpha val="37647"/>
              </a:srgbClr>
            </a:solidFill>
          </p:spPr>
        </p:sp>
        <p:sp>
          <p:nvSpPr>
            <p:cNvPr id="4" name="TextBox 4"/>
            <p:cNvSpPr txBox="1"/>
            <p:nvPr/>
          </p:nvSpPr>
          <p:spPr>
            <a:xfrm>
              <a:off x="0" y="-38100"/>
              <a:ext cx="5232235" cy="404067"/>
            </a:xfrm>
            <a:prstGeom prst="rect">
              <a:avLst/>
            </a:prstGeom>
          </p:spPr>
          <p:txBody>
            <a:bodyPr lIns="50800" tIns="50800" rIns="50800" bIns="50800" rtlCol="0" anchor="ctr"/>
            <a:lstStyle/>
            <a:p>
              <a:pPr algn="ctr">
                <a:lnSpc>
                  <a:spcPts val="2756"/>
                </a:lnSpc>
              </a:pPr>
              <a:endParaRPr/>
            </a:p>
          </p:txBody>
        </p:sp>
      </p:grpSp>
      <p:sp>
        <p:nvSpPr>
          <p:cNvPr id="5" name="TextBox 5"/>
          <p:cNvSpPr txBox="1"/>
          <p:nvPr/>
        </p:nvSpPr>
        <p:spPr>
          <a:xfrm>
            <a:off x="8122613" y="1081729"/>
            <a:ext cx="2042773" cy="5619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rial Bold"/>
              </a:rPr>
              <a:t>Results (2)</a:t>
            </a:r>
          </a:p>
        </p:txBody>
      </p:sp>
      <p:grpSp>
        <p:nvGrpSpPr>
          <p:cNvPr id="6" name="Group 6"/>
          <p:cNvGrpSpPr/>
          <p:nvPr/>
        </p:nvGrpSpPr>
        <p:grpSpPr>
          <a:xfrm>
            <a:off x="9441477" y="4895769"/>
            <a:ext cx="7817823" cy="3485351"/>
            <a:chOff x="0" y="0"/>
            <a:chExt cx="10423765" cy="4647135"/>
          </a:xfrm>
        </p:grpSpPr>
        <p:grpSp>
          <p:nvGrpSpPr>
            <p:cNvPr id="7" name="Group 7"/>
            <p:cNvGrpSpPr/>
            <p:nvPr/>
          </p:nvGrpSpPr>
          <p:grpSpPr>
            <a:xfrm>
              <a:off x="0" y="0"/>
              <a:ext cx="10423765" cy="4647135"/>
              <a:chOff x="0" y="0"/>
              <a:chExt cx="2059015" cy="917953"/>
            </a:xfrm>
          </p:grpSpPr>
          <p:sp>
            <p:nvSpPr>
              <p:cNvPr id="8" name="Freeform 8"/>
              <p:cNvSpPr/>
              <p:nvPr/>
            </p:nvSpPr>
            <p:spPr>
              <a:xfrm>
                <a:off x="0" y="0"/>
                <a:ext cx="2059015" cy="917953"/>
              </a:xfrm>
              <a:custGeom>
                <a:avLst/>
                <a:gdLst/>
                <a:ahLst/>
                <a:cxnLst/>
                <a:rect l="l" t="t" r="r" b="b"/>
                <a:pathLst>
                  <a:path w="2059015" h="917953">
                    <a:moveTo>
                      <a:pt x="50505" y="0"/>
                    </a:moveTo>
                    <a:lnTo>
                      <a:pt x="2008510" y="0"/>
                    </a:lnTo>
                    <a:cubicBezTo>
                      <a:pt x="2036403" y="0"/>
                      <a:pt x="2059015" y="22612"/>
                      <a:pt x="2059015" y="50505"/>
                    </a:cubicBezTo>
                    <a:lnTo>
                      <a:pt x="2059015" y="867448"/>
                    </a:lnTo>
                    <a:cubicBezTo>
                      <a:pt x="2059015" y="895341"/>
                      <a:pt x="2036403" y="917953"/>
                      <a:pt x="2008510" y="917953"/>
                    </a:cubicBezTo>
                    <a:lnTo>
                      <a:pt x="50505" y="917953"/>
                    </a:lnTo>
                    <a:cubicBezTo>
                      <a:pt x="22612" y="917953"/>
                      <a:pt x="0" y="895341"/>
                      <a:pt x="0" y="867448"/>
                    </a:cubicBezTo>
                    <a:lnTo>
                      <a:pt x="0" y="50505"/>
                    </a:lnTo>
                    <a:cubicBezTo>
                      <a:pt x="0" y="22612"/>
                      <a:pt x="22612" y="0"/>
                      <a:pt x="50505" y="0"/>
                    </a:cubicBezTo>
                    <a:close/>
                  </a:path>
                </a:pathLst>
              </a:custGeom>
              <a:solidFill>
                <a:srgbClr val="91DFB1">
                  <a:alpha val="22745"/>
                </a:srgbClr>
              </a:solidFill>
            </p:spPr>
          </p:sp>
          <p:sp>
            <p:nvSpPr>
              <p:cNvPr id="9" name="TextBox 9"/>
              <p:cNvSpPr txBox="1"/>
              <p:nvPr/>
            </p:nvSpPr>
            <p:spPr>
              <a:xfrm>
                <a:off x="0" y="-38100"/>
                <a:ext cx="2059015" cy="956053"/>
              </a:xfrm>
              <a:prstGeom prst="rect">
                <a:avLst/>
              </a:prstGeom>
            </p:spPr>
            <p:txBody>
              <a:bodyPr lIns="50800" tIns="50800" rIns="50800" bIns="50800" rtlCol="0" anchor="ctr"/>
              <a:lstStyle/>
              <a:p>
                <a:pPr algn="ctr">
                  <a:lnSpc>
                    <a:spcPts val="2756"/>
                  </a:lnSpc>
                </a:pPr>
                <a:endParaRPr/>
              </a:p>
            </p:txBody>
          </p:sp>
        </p:grpSp>
        <p:sp>
          <p:nvSpPr>
            <p:cNvPr id="10" name="TextBox 10"/>
            <p:cNvSpPr txBox="1"/>
            <p:nvPr/>
          </p:nvSpPr>
          <p:spPr>
            <a:xfrm>
              <a:off x="344922" y="651337"/>
              <a:ext cx="9623526" cy="3695488"/>
            </a:xfrm>
            <a:prstGeom prst="rect">
              <a:avLst/>
            </a:prstGeom>
          </p:spPr>
          <p:txBody>
            <a:bodyPr lIns="0" tIns="0" rIns="0" bIns="0" rtlCol="0" anchor="t">
              <a:spAutoFit/>
            </a:bodyPr>
            <a:lstStyle/>
            <a:p>
              <a:pPr algn="just">
                <a:lnSpc>
                  <a:spcPts val="2239"/>
                </a:lnSpc>
                <a:spcBef>
                  <a:spcPct val="0"/>
                </a:spcBef>
              </a:pPr>
              <a:r>
                <a:rPr lang="en-US" sz="1599">
                  <a:solidFill>
                    <a:srgbClr val="000000"/>
                  </a:solidFill>
                  <a:latin typeface="Arial"/>
                </a:rPr>
                <a:t>Antipsychotic medications produce therapeutic and adverse effects by antagonizing the dopamine D2 receptor (DRD2). Variations in genetic forms of this receptor may account for individual differences in response to neuroleptic drugs and could be valuable in forecasting treatment outcomes. A research conducted in 125 schizophrenic in-patients found that genetic variations in the dopamine D2 receptor influence responses to antipsychotic drugs like risperidone. The A-241G polymorphism in the DRD2 promoter was linked to therapeutic outcomes in those patients. Carriers of the x241A allele responded better to risperidone, but further studies with larger samples are needed for conclusive evidence.(</a:t>
              </a:r>
              <a:r>
                <a:rPr lang="en-US" sz="1599">
                  <a:solidFill>
                    <a:srgbClr val="000000"/>
                  </a:solidFill>
                  <a:latin typeface="Arial Italics"/>
                </a:rPr>
                <a:t>Qinghe Xing et al.,</a:t>
              </a:r>
              <a:r>
                <a:rPr lang="en-US" sz="1599">
                  <a:solidFill>
                    <a:srgbClr val="000000"/>
                  </a:solidFill>
                  <a:latin typeface="Arial"/>
                </a:rPr>
                <a:t> 2007)</a:t>
              </a:r>
            </a:p>
          </p:txBody>
        </p:sp>
        <p:sp>
          <p:nvSpPr>
            <p:cNvPr id="11" name="TextBox 11"/>
            <p:cNvSpPr txBox="1"/>
            <p:nvPr/>
          </p:nvSpPr>
          <p:spPr>
            <a:xfrm>
              <a:off x="2244859" y="105872"/>
              <a:ext cx="5770342"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The dopamine D2 receptor</a:t>
              </a:r>
            </a:p>
          </p:txBody>
        </p:sp>
      </p:grpSp>
      <p:grpSp>
        <p:nvGrpSpPr>
          <p:cNvPr id="12" name="Group 12"/>
          <p:cNvGrpSpPr/>
          <p:nvPr/>
        </p:nvGrpSpPr>
        <p:grpSpPr>
          <a:xfrm>
            <a:off x="1028700" y="4895769"/>
            <a:ext cx="7842192" cy="4762972"/>
            <a:chOff x="0" y="0"/>
            <a:chExt cx="10456256" cy="6350630"/>
          </a:xfrm>
        </p:grpSpPr>
        <p:grpSp>
          <p:nvGrpSpPr>
            <p:cNvPr id="13" name="Group 13"/>
            <p:cNvGrpSpPr/>
            <p:nvPr/>
          </p:nvGrpSpPr>
          <p:grpSpPr>
            <a:xfrm>
              <a:off x="0" y="0"/>
              <a:ext cx="10456256" cy="6350630"/>
              <a:chOff x="0" y="0"/>
              <a:chExt cx="2065433" cy="1254445"/>
            </a:xfrm>
          </p:grpSpPr>
          <p:sp>
            <p:nvSpPr>
              <p:cNvPr id="14" name="Freeform 14"/>
              <p:cNvSpPr/>
              <p:nvPr/>
            </p:nvSpPr>
            <p:spPr>
              <a:xfrm>
                <a:off x="0" y="0"/>
                <a:ext cx="2065433" cy="1254445"/>
              </a:xfrm>
              <a:custGeom>
                <a:avLst/>
                <a:gdLst/>
                <a:ahLst/>
                <a:cxnLst/>
                <a:rect l="l" t="t" r="r" b="b"/>
                <a:pathLst>
                  <a:path w="2065433" h="1254445">
                    <a:moveTo>
                      <a:pt x="50348" y="0"/>
                    </a:moveTo>
                    <a:lnTo>
                      <a:pt x="2015085" y="0"/>
                    </a:lnTo>
                    <a:cubicBezTo>
                      <a:pt x="2042892" y="0"/>
                      <a:pt x="2065433" y="22542"/>
                      <a:pt x="2065433" y="50348"/>
                    </a:cubicBezTo>
                    <a:lnTo>
                      <a:pt x="2065433" y="1204098"/>
                    </a:lnTo>
                    <a:cubicBezTo>
                      <a:pt x="2065433" y="1217451"/>
                      <a:pt x="2060129" y="1230257"/>
                      <a:pt x="2050687" y="1239699"/>
                    </a:cubicBezTo>
                    <a:cubicBezTo>
                      <a:pt x="2041245" y="1249141"/>
                      <a:pt x="2028438" y="1254445"/>
                      <a:pt x="2015085" y="1254445"/>
                    </a:cubicBezTo>
                    <a:lnTo>
                      <a:pt x="50348" y="1254445"/>
                    </a:lnTo>
                    <a:cubicBezTo>
                      <a:pt x="22542" y="1254445"/>
                      <a:pt x="0" y="1231904"/>
                      <a:pt x="0" y="1204098"/>
                    </a:cubicBezTo>
                    <a:lnTo>
                      <a:pt x="0" y="50348"/>
                    </a:lnTo>
                    <a:cubicBezTo>
                      <a:pt x="0" y="36995"/>
                      <a:pt x="5304" y="24189"/>
                      <a:pt x="14747" y="14747"/>
                    </a:cubicBezTo>
                    <a:cubicBezTo>
                      <a:pt x="24189" y="5304"/>
                      <a:pt x="36995" y="0"/>
                      <a:pt x="50348" y="0"/>
                    </a:cubicBezTo>
                    <a:close/>
                  </a:path>
                </a:pathLst>
              </a:custGeom>
              <a:solidFill>
                <a:srgbClr val="8ED7E8">
                  <a:alpha val="22745"/>
                </a:srgbClr>
              </a:solidFill>
            </p:spPr>
          </p:sp>
          <p:sp>
            <p:nvSpPr>
              <p:cNvPr id="15" name="TextBox 15"/>
              <p:cNvSpPr txBox="1"/>
              <p:nvPr/>
            </p:nvSpPr>
            <p:spPr>
              <a:xfrm>
                <a:off x="0" y="-38100"/>
                <a:ext cx="2065433" cy="1292545"/>
              </a:xfrm>
              <a:prstGeom prst="rect">
                <a:avLst/>
              </a:prstGeom>
            </p:spPr>
            <p:txBody>
              <a:bodyPr lIns="50800" tIns="50800" rIns="50800" bIns="50800" rtlCol="0" anchor="ctr"/>
              <a:lstStyle/>
              <a:p>
                <a:pPr algn="ctr">
                  <a:lnSpc>
                    <a:spcPts val="2756"/>
                  </a:lnSpc>
                </a:pPr>
                <a:endParaRPr/>
              </a:p>
            </p:txBody>
          </p:sp>
        </p:grpSp>
        <p:sp>
          <p:nvSpPr>
            <p:cNvPr id="16" name="TextBox 16"/>
            <p:cNvSpPr txBox="1"/>
            <p:nvPr/>
          </p:nvSpPr>
          <p:spPr>
            <a:xfrm>
              <a:off x="444717" y="792721"/>
              <a:ext cx="9429886" cy="5168688"/>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The dysregulation of the glutamate/GABA system in schizophrenia is increasingly recognized alongside dopaminergic dysfunction, with several studies implicating elevated glutamate levels in treatment resistance. Higher glutamate metabolite levels, particularly in the anterior cingulate cortex, are associated with poorer antipsychotic responses and adverse effects upon re-initiating antipsychotic therapy. Additionally, the involvement of inhibitory GABAergic system dysfunction, particularly in treatment-resistant schizophrenia, suggests its role in cognitive impairment, underscoring the complex interplay between neurotransmitter systems in schizophrenia pathophysiology. Furthermore, investigations into specific genes such as GRIN2B, GRM3, GAD1, and GABBR2 provide insights into potential genetic markers and their associations with treatment resistance, warranting further research to elucidate their roles in schizophrenia treatment response.(</a:t>
              </a:r>
              <a:r>
                <a:rPr lang="en-US" sz="1600">
                  <a:solidFill>
                    <a:srgbClr val="000000"/>
                  </a:solidFill>
                  <a:latin typeface="Arial Italics"/>
                </a:rPr>
                <a:t>Jiao et al.</a:t>
              </a:r>
              <a:r>
                <a:rPr lang="en-US" sz="1600">
                  <a:solidFill>
                    <a:srgbClr val="000000"/>
                  </a:solidFill>
                  <a:latin typeface="Arial"/>
                </a:rPr>
                <a:t>, 2022)</a:t>
              </a:r>
            </a:p>
          </p:txBody>
        </p:sp>
        <p:sp>
          <p:nvSpPr>
            <p:cNvPr id="17" name="TextBox 17"/>
            <p:cNvSpPr txBox="1"/>
            <p:nvPr/>
          </p:nvSpPr>
          <p:spPr>
            <a:xfrm>
              <a:off x="2503298" y="247256"/>
              <a:ext cx="5312724"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 The glutamate/GABA system</a:t>
              </a:r>
            </a:p>
          </p:txBody>
        </p:sp>
      </p:grpSp>
      <p:grpSp>
        <p:nvGrpSpPr>
          <p:cNvPr id="18" name="Group 18"/>
          <p:cNvGrpSpPr/>
          <p:nvPr/>
        </p:nvGrpSpPr>
        <p:grpSpPr>
          <a:xfrm>
            <a:off x="1037159" y="1838598"/>
            <a:ext cx="16230600" cy="2727303"/>
            <a:chOff x="0" y="0"/>
            <a:chExt cx="21640800" cy="3636404"/>
          </a:xfrm>
        </p:grpSpPr>
        <p:grpSp>
          <p:nvGrpSpPr>
            <p:cNvPr id="19" name="Group 19"/>
            <p:cNvGrpSpPr/>
            <p:nvPr/>
          </p:nvGrpSpPr>
          <p:grpSpPr>
            <a:xfrm>
              <a:off x="0" y="0"/>
              <a:ext cx="21640800" cy="3466470"/>
              <a:chOff x="0" y="0"/>
              <a:chExt cx="4274726" cy="684735"/>
            </a:xfrm>
          </p:grpSpPr>
          <p:sp>
            <p:nvSpPr>
              <p:cNvPr id="20" name="Freeform 20"/>
              <p:cNvSpPr/>
              <p:nvPr/>
            </p:nvSpPr>
            <p:spPr>
              <a:xfrm>
                <a:off x="0" y="0"/>
                <a:ext cx="4274726" cy="684735"/>
              </a:xfrm>
              <a:custGeom>
                <a:avLst/>
                <a:gdLst/>
                <a:ahLst/>
                <a:cxnLst/>
                <a:rect l="l" t="t" r="r" b="b"/>
                <a:pathLst>
                  <a:path w="4274726" h="684735">
                    <a:moveTo>
                      <a:pt x="24327" y="0"/>
                    </a:moveTo>
                    <a:lnTo>
                      <a:pt x="4250399" y="0"/>
                    </a:lnTo>
                    <a:cubicBezTo>
                      <a:pt x="4263834" y="0"/>
                      <a:pt x="4274726" y="10891"/>
                      <a:pt x="4274726" y="24327"/>
                    </a:cubicBezTo>
                    <a:lnTo>
                      <a:pt x="4274726" y="660408"/>
                    </a:lnTo>
                    <a:cubicBezTo>
                      <a:pt x="4274726" y="666860"/>
                      <a:pt x="4272163" y="673048"/>
                      <a:pt x="4267601" y="677610"/>
                    </a:cubicBezTo>
                    <a:cubicBezTo>
                      <a:pt x="4263039" y="682172"/>
                      <a:pt x="4256851" y="684735"/>
                      <a:pt x="4250399" y="684735"/>
                    </a:cubicBezTo>
                    <a:lnTo>
                      <a:pt x="24327" y="684735"/>
                    </a:lnTo>
                    <a:cubicBezTo>
                      <a:pt x="10891" y="684735"/>
                      <a:pt x="0" y="673843"/>
                      <a:pt x="0" y="660408"/>
                    </a:cubicBezTo>
                    <a:lnTo>
                      <a:pt x="0" y="24327"/>
                    </a:lnTo>
                    <a:cubicBezTo>
                      <a:pt x="0" y="10891"/>
                      <a:pt x="10891" y="0"/>
                      <a:pt x="24327" y="0"/>
                    </a:cubicBezTo>
                    <a:close/>
                  </a:path>
                </a:pathLst>
              </a:custGeom>
              <a:solidFill>
                <a:srgbClr val="FF8379">
                  <a:alpha val="22745"/>
                </a:srgbClr>
              </a:solidFill>
            </p:spPr>
          </p:sp>
          <p:sp>
            <p:nvSpPr>
              <p:cNvPr id="21" name="TextBox 21"/>
              <p:cNvSpPr txBox="1"/>
              <p:nvPr/>
            </p:nvSpPr>
            <p:spPr>
              <a:xfrm>
                <a:off x="0" y="-38100"/>
                <a:ext cx="4274726" cy="722835"/>
              </a:xfrm>
              <a:prstGeom prst="rect">
                <a:avLst/>
              </a:prstGeom>
            </p:spPr>
            <p:txBody>
              <a:bodyPr lIns="50800" tIns="50800" rIns="50800" bIns="50800" rtlCol="0" anchor="ctr"/>
              <a:lstStyle/>
              <a:p>
                <a:pPr algn="ctr">
                  <a:lnSpc>
                    <a:spcPts val="2756"/>
                  </a:lnSpc>
                </a:pPr>
                <a:endParaRPr/>
              </a:p>
            </p:txBody>
          </p:sp>
        </p:grpSp>
        <p:sp>
          <p:nvSpPr>
            <p:cNvPr id="22" name="TextBox 22"/>
            <p:cNvSpPr txBox="1"/>
            <p:nvPr/>
          </p:nvSpPr>
          <p:spPr>
            <a:xfrm>
              <a:off x="8012415" y="146503"/>
              <a:ext cx="5615969"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Neuroimaging techniques</a:t>
              </a:r>
            </a:p>
          </p:txBody>
        </p:sp>
        <p:sp>
          <p:nvSpPr>
            <p:cNvPr id="23" name="TextBox 23"/>
            <p:cNvSpPr txBox="1"/>
            <p:nvPr/>
          </p:nvSpPr>
          <p:spPr>
            <a:xfrm>
              <a:off x="701810" y="677516"/>
              <a:ext cx="20368345" cy="2958888"/>
            </a:xfrm>
            <a:prstGeom prst="rect">
              <a:avLst/>
            </a:prstGeom>
          </p:spPr>
          <p:txBody>
            <a:bodyPr lIns="0" tIns="0" rIns="0" bIns="0" rtlCol="0" anchor="t">
              <a:spAutoFit/>
            </a:bodyPr>
            <a:lstStyle/>
            <a:p>
              <a:pPr algn="just">
                <a:lnSpc>
                  <a:spcPts val="2240"/>
                </a:lnSpc>
              </a:pPr>
              <a:r>
                <a:rPr lang="en-US" sz="1600">
                  <a:solidFill>
                    <a:srgbClr val="000000"/>
                  </a:solidFill>
                  <a:latin typeface="Arial"/>
                </a:rPr>
                <a:t>Neuroimaging stands out as a promising avenue for biomarker advancement in schizophrenia. It provides flexibility in assessing various pathophysiological mechanisms, encompassing deficits in brain structural integrity, functional connectivity, and disruptions in neurotransmitter systems. Neurochemical imaging techniques, including magnetic resonance spectroscopy (MRS) and PET imaging with radiotracers targeting specific neurotransmitter systems, offer insights into the neurochemical changes associated with treatment response. Studies have investigated alterations in gamma-aminobutyric acid (GABA), glutamate, and dopamine levels in response to risperidone and clozapine treatment. These neurochemical changes may serve as biomarkers of treatment response and could potentially inform treatment selection and optimization.For instance, changes in the default mode network (DMN) connectivity or striatal dopamine receptor occupancy have been linked to treatment response in schizophrenia patients receiving these medications. </a:t>
              </a:r>
            </a:p>
            <a:p>
              <a:pPr algn="just">
                <a:lnSpc>
                  <a:spcPts val="2240"/>
                </a:lnSpc>
                <a:spcBef>
                  <a:spcPct val="0"/>
                </a:spcBef>
              </a:pPr>
              <a:endParaRPr lang="en-US" sz="1600">
                <a:solidFill>
                  <a:srgbClr val="000000"/>
                </a:solidFill>
                <a:latin typeface="Arial"/>
              </a:endParaRPr>
            </a:p>
          </p:txBody>
        </p:sp>
      </p:grpSp>
      <p:sp>
        <p:nvSpPr>
          <p:cNvPr id="24" name="Freeform 24"/>
          <p:cNvSpPr/>
          <p:nvPr/>
        </p:nvSpPr>
        <p:spPr>
          <a:xfrm>
            <a:off x="16272164" y="9517491"/>
            <a:ext cx="995595" cy="282500"/>
          </a:xfrm>
          <a:custGeom>
            <a:avLst/>
            <a:gdLst/>
            <a:ahLst/>
            <a:cxnLst/>
            <a:rect l="l" t="t" r="r" b="b"/>
            <a:pathLst>
              <a:path w="995595" h="282500">
                <a:moveTo>
                  <a:pt x="0" y="0"/>
                </a:moveTo>
                <a:lnTo>
                  <a:pt x="995595" y="0"/>
                </a:lnTo>
                <a:lnTo>
                  <a:pt x="995595" y="282500"/>
                </a:lnTo>
                <a:lnTo>
                  <a:pt x="0" y="282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360829"/>
            <a:ext cx="19866142" cy="1389529"/>
            <a:chOff x="0" y="0"/>
            <a:chExt cx="5232235" cy="365967"/>
          </a:xfrm>
        </p:grpSpPr>
        <p:sp>
          <p:nvSpPr>
            <p:cNvPr id="3" name="Freeform 3"/>
            <p:cNvSpPr/>
            <p:nvPr/>
          </p:nvSpPr>
          <p:spPr>
            <a:xfrm>
              <a:off x="0" y="0"/>
              <a:ext cx="5232235" cy="365967"/>
            </a:xfrm>
            <a:custGeom>
              <a:avLst/>
              <a:gdLst/>
              <a:ahLst/>
              <a:cxnLst/>
              <a:rect l="l" t="t" r="r" b="b"/>
              <a:pathLst>
                <a:path w="5232235" h="365967">
                  <a:moveTo>
                    <a:pt x="0" y="0"/>
                  </a:moveTo>
                  <a:lnTo>
                    <a:pt x="5232235" y="0"/>
                  </a:lnTo>
                  <a:lnTo>
                    <a:pt x="5232235" y="365967"/>
                  </a:lnTo>
                  <a:lnTo>
                    <a:pt x="0" y="365967"/>
                  </a:lnTo>
                  <a:close/>
                </a:path>
              </a:pathLst>
            </a:custGeom>
            <a:solidFill>
              <a:srgbClr val="8ED7E8">
                <a:alpha val="37647"/>
              </a:srgbClr>
            </a:solidFill>
          </p:spPr>
        </p:sp>
        <p:sp>
          <p:nvSpPr>
            <p:cNvPr id="4" name="TextBox 4"/>
            <p:cNvSpPr txBox="1"/>
            <p:nvPr/>
          </p:nvSpPr>
          <p:spPr>
            <a:xfrm>
              <a:off x="0" y="-38100"/>
              <a:ext cx="5232235" cy="404067"/>
            </a:xfrm>
            <a:prstGeom prst="rect">
              <a:avLst/>
            </a:prstGeom>
          </p:spPr>
          <p:txBody>
            <a:bodyPr lIns="50800" tIns="50800" rIns="50800" bIns="50800" rtlCol="0" anchor="ctr"/>
            <a:lstStyle/>
            <a:p>
              <a:pPr algn="ctr">
                <a:lnSpc>
                  <a:spcPts val="2756"/>
                </a:lnSpc>
              </a:pPr>
              <a:endParaRPr/>
            </a:p>
          </p:txBody>
        </p:sp>
      </p:grpSp>
      <p:sp>
        <p:nvSpPr>
          <p:cNvPr id="5" name="TextBox 5"/>
          <p:cNvSpPr txBox="1"/>
          <p:nvPr/>
        </p:nvSpPr>
        <p:spPr>
          <a:xfrm>
            <a:off x="8176461" y="1108271"/>
            <a:ext cx="1935077" cy="5619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Arial Bold"/>
              </a:rPr>
              <a:t>Results(3) </a:t>
            </a:r>
          </a:p>
        </p:txBody>
      </p:sp>
      <p:sp>
        <p:nvSpPr>
          <p:cNvPr id="6" name="Freeform 6"/>
          <p:cNvSpPr/>
          <p:nvPr/>
        </p:nvSpPr>
        <p:spPr>
          <a:xfrm>
            <a:off x="16272164" y="9517491"/>
            <a:ext cx="995595" cy="282500"/>
          </a:xfrm>
          <a:custGeom>
            <a:avLst/>
            <a:gdLst/>
            <a:ahLst/>
            <a:cxnLst/>
            <a:rect l="l" t="t" r="r" b="b"/>
            <a:pathLst>
              <a:path w="995595" h="282500">
                <a:moveTo>
                  <a:pt x="0" y="0"/>
                </a:moveTo>
                <a:lnTo>
                  <a:pt x="995595" y="0"/>
                </a:lnTo>
                <a:lnTo>
                  <a:pt x="995595" y="282500"/>
                </a:lnTo>
                <a:lnTo>
                  <a:pt x="0" y="282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028700" y="7289709"/>
            <a:ext cx="16230600" cy="1925271"/>
            <a:chOff x="0" y="0"/>
            <a:chExt cx="21640800" cy="2567028"/>
          </a:xfrm>
        </p:grpSpPr>
        <p:grpSp>
          <p:nvGrpSpPr>
            <p:cNvPr id="8" name="Group 8"/>
            <p:cNvGrpSpPr/>
            <p:nvPr/>
          </p:nvGrpSpPr>
          <p:grpSpPr>
            <a:xfrm>
              <a:off x="0" y="0"/>
              <a:ext cx="21640800" cy="2567028"/>
              <a:chOff x="0" y="0"/>
              <a:chExt cx="4274726" cy="507067"/>
            </a:xfrm>
          </p:grpSpPr>
          <p:sp>
            <p:nvSpPr>
              <p:cNvPr id="9" name="Freeform 9"/>
              <p:cNvSpPr/>
              <p:nvPr/>
            </p:nvSpPr>
            <p:spPr>
              <a:xfrm>
                <a:off x="0" y="0"/>
                <a:ext cx="4274726" cy="507067"/>
              </a:xfrm>
              <a:custGeom>
                <a:avLst/>
                <a:gdLst/>
                <a:ahLst/>
                <a:cxnLst/>
                <a:rect l="l" t="t" r="r" b="b"/>
                <a:pathLst>
                  <a:path w="4274726" h="507067">
                    <a:moveTo>
                      <a:pt x="24327" y="0"/>
                    </a:moveTo>
                    <a:lnTo>
                      <a:pt x="4250399" y="0"/>
                    </a:lnTo>
                    <a:cubicBezTo>
                      <a:pt x="4263834" y="0"/>
                      <a:pt x="4274726" y="10891"/>
                      <a:pt x="4274726" y="24327"/>
                    </a:cubicBezTo>
                    <a:lnTo>
                      <a:pt x="4274726" y="482740"/>
                    </a:lnTo>
                    <a:cubicBezTo>
                      <a:pt x="4274726" y="496176"/>
                      <a:pt x="4263834" y="507067"/>
                      <a:pt x="4250399" y="507067"/>
                    </a:cubicBezTo>
                    <a:lnTo>
                      <a:pt x="24327" y="507067"/>
                    </a:lnTo>
                    <a:cubicBezTo>
                      <a:pt x="10891" y="507067"/>
                      <a:pt x="0" y="496176"/>
                      <a:pt x="0" y="482740"/>
                    </a:cubicBezTo>
                    <a:lnTo>
                      <a:pt x="0" y="24327"/>
                    </a:lnTo>
                    <a:cubicBezTo>
                      <a:pt x="0" y="10891"/>
                      <a:pt x="10891" y="0"/>
                      <a:pt x="24327" y="0"/>
                    </a:cubicBezTo>
                    <a:close/>
                  </a:path>
                </a:pathLst>
              </a:custGeom>
              <a:solidFill>
                <a:srgbClr val="8ED7E8">
                  <a:alpha val="22745"/>
                </a:srgbClr>
              </a:solidFill>
            </p:spPr>
          </p:sp>
          <p:sp>
            <p:nvSpPr>
              <p:cNvPr id="10" name="TextBox 10"/>
              <p:cNvSpPr txBox="1"/>
              <p:nvPr/>
            </p:nvSpPr>
            <p:spPr>
              <a:xfrm>
                <a:off x="0" y="-38100"/>
                <a:ext cx="4274726" cy="545167"/>
              </a:xfrm>
              <a:prstGeom prst="rect">
                <a:avLst/>
              </a:prstGeom>
            </p:spPr>
            <p:txBody>
              <a:bodyPr lIns="50800" tIns="50800" rIns="50800" bIns="50800" rtlCol="0" anchor="ctr"/>
              <a:lstStyle/>
              <a:p>
                <a:pPr algn="ctr">
                  <a:lnSpc>
                    <a:spcPts val="2756"/>
                  </a:lnSpc>
                </a:pPr>
                <a:endParaRPr/>
              </a:p>
            </p:txBody>
          </p:sp>
        </p:grpSp>
        <p:sp>
          <p:nvSpPr>
            <p:cNvPr id="11" name="TextBox 11"/>
            <p:cNvSpPr txBox="1"/>
            <p:nvPr/>
          </p:nvSpPr>
          <p:spPr>
            <a:xfrm>
              <a:off x="443914" y="684749"/>
              <a:ext cx="20533156" cy="1485688"/>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Several studies have investigated metabolic biomarkers associated with treatment response to risperidone and clozapine. For example, Tsai HP et al., (2021) found that changes in plasma levels of glucose, insulin, and lipid metabolites were predictive of treatment response in patients receiving risperidone. Similarly,</a:t>
              </a:r>
              <a:r>
                <a:rPr lang="en-US" sz="1600">
                  <a:solidFill>
                    <a:srgbClr val="000000"/>
                  </a:solidFill>
                  <a:latin typeface="Arial Bold"/>
                </a:rPr>
                <a:t> </a:t>
              </a:r>
              <a:r>
                <a:rPr lang="en-US" sz="1600">
                  <a:solidFill>
                    <a:srgbClr val="000000"/>
                  </a:solidFill>
                  <a:latin typeface="Arial"/>
                </a:rPr>
                <a:t>Procyshyn RM et. al (2007) reported that alterations in serum levels of certain amino acids and lipid species were associated with treatment response to clozapine. These findings suggest that metabolic profiling may offer valuable insights into the mechanisms underlying individual differences in treatment response.</a:t>
              </a:r>
            </a:p>
          </p:txBody>
        </p:sp>
        <p:sp>
          <p:nvSpPr>
            <p:cNvPr id="12" name="TextBox 12"/>
            <p:cNvSpPr txBox="1"/>
            <p:nvPr/>
          </p:nvSpPr>
          <p:spPr>
            <a:xfrm>
              <a:off x="7085831" y="139284"/>
              <a:ext cx="7469137"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Metabolic biomarkers</a:t>
              </a:r>
            </a:p>
          </p:txBody>
        </p:sp>
      </p:grpSp>
      <p:grpSp>
        <p:nvGrpSpPr>
          <p:cNvPr id="13" name="Group 13"/>
          <p:cNvGrpSpPr/>
          <p:nvPr/>
        </p:nvGrpSpPr>
        <p:grpSpPr>
          <a:xfrm>
            <a:off x="9279910" y="2067694"/>
            <a:ext cx="7987850" cy="4771286"/>
            <a:chOff x="0" y="0"/>
            <a:chExt cx="10650466" cy="6361715"/>
          </a:xfrm>
        </p:grpSpPr>
        <p:grpSp>
          <p:nvGrpSpPr>
            <p:cNvPr id="14" name="Group 14"/>
            <p:cNvGrpSpPr/>
            <p:nvPr/>
          </p:nvGrpSpPr>
          <p:grpSpPr>
            <a:xfrm>
              <a:off x="0" y="0"/>
              <a:ext cx="10650466" cy="6361715"/>
              <a:chOff x="0" y="0"/>
              <a:chExt cx="2103796" cy="1256635"/>
            </a:xfrm>
          </p:grpSpPr>
          <p:sp>
            <p:nvSpPr>
              <p:cNvPr id="15" name="Freeform 15"/>
              <p:cNvSpPr/>
              <p:nvPr/>
            </p:nvSpPr>
            <p:spPr>
              <a:xfrm>
                <a:off x="0" y="0"/>
                <a:ext cx="2103796" cy="1256635"/>
              </a:xfrm>
              <a:custGeom>
                <a:avLst/>
                <a:gdLst/>
                <a:ahLst/>
                <a:cxnLst/>
                <a:rect l="l" t="t" r="r" b="b"/>
                <a:pathLst>
                  <a:path w="2103796" h="1256635">
                    <a:moveTo>
                      <a:pt x="49430" y="0"/>
                    </a:moveTo>
                    <a:lnTo>
                      <a:pt x="2054366" y="0"/>
                    </a:lnTo>
                    <a:cubicBezTo>
                      <a:pt x="2081665" y="0"/>
                      <a:pt x="2103796" y="22130"/>
                      <a:pt x="2103796" y="49430"/>
                    </a:cubicBezTo>
                    <a:lnTo>
                      <a:pt x="2103796" y="1207205"/>
                    </a:lnTo>
                    <a:cubicBezTo>
                      <a:pt x="2103796" y="1220315"/>
                      <a:pt x="2098588" y="1232887"/>
                      <a:pt x="2089318" y="1242157"/>
                    </a:cubicBezTo>
                    <a:cubicBezTo>
                      <a:pt x="2080048" y="1251427"/>
                      <a:pt x="2067476" y="1256635"/>
                      <a:pt x="2054366" y="1256635"/>
                    </a:cubicBezTo>
                    <a:lnTo>
                      <a:pt x="49430" y="1256635"/>
                    </a:lnTo>
                    <a:cubicBezTo>
                      <a:pt x="22130" y="1256635"/>
                      <a:pt x="0" y="1234504"/>
                      <a:pt x="0" y="1207205"/>
                    </a:cubicBezTo>
                    <a:lnTo>
                      <a:pt x="0" y="49430"/>
                    </a:lnTo>
                    <a:cubicBezTo>
                      <a:pt x="0" y="22130"/>
                      <a:pt x="22130" y="0"/>
                      <a:pt x="49430" y="0"/>
                    </a:cubicBezTo>
                    <a:close/>
                  </a:path>
                </a:pathLst>
              </a:custGeom>
              <a:solidFill>
                <a:srgbClr val="FF8379">
                  <a:alpha val="22745"/>
                </a:srgbClr>
              </a:solidFill>
            </p:spPr>
          </p:sp>
          <p:sp>
            <p:nvSpPr>
              <p:cNvPr id="16" name="TextBox 16"/>
              <p:cNvSpPr txBox="1"/>
              <p:nvPr/>
            </p:nvSpPr>
            <p:spPr>
              <a:xfrm>
                <a:off x="0" y="-38100"/>
                <a:ext cx="2103796" cy="1294735"/>
              </a:xfrm>
              <a:prstGeom prst="rect">
                <a:avLst/>
              </a:prstGeom>
            </p:spPr>
            <p:txBody>
              <a:bodyPr lIns="50800" tIns="50800" rIns="50800" bIns="50800" rtlCol="0" anchor="ctr"/>
              <a:lstStyle/>
              <a:p>
                <a:pPr algn="ctr">
                  <a:lnSpc>
                    <a:spcPts val="2756"/>
                  </a:lnSpc>
                </a:pPr>
                <a:endParaRPr/>
              </a:p>
            </p:txBody>
          </p:sp>
        </p:grpSp>
        <p:sp>
          <p:nvSpPr>
            <p:cNvPr id="17" name="TextBox 17"/>
            <p:cNvSpPr txBox="1"/>
            <p:nvPr/>
          </p:nvSpPr>
          <p:spPr>
            <a:xfrm>
              <a:off x="435878" y="832837"/>
              <a:ext cx="9778710" cy="5168688"/>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Current hypotheses suggest that treatment-resistant schizophrenia (TRS) may stem from differences in dopamine functioning, alterations in glutamate levels, or disruptions in other pathways, with inflammation emerging as a key contributor to resistance. Elevated levels of inflammation, indicated by increased cytokine levels in peripheral blood and cerebrospinal fluid, particularly characterize TRS, with neuroinflammation in early life potentially contributing to TRS development. The frequency of treatment-resistant schizophrenia (TRS) and ultra-treatment-resistant schizophrenia (UTRS) patients was 20% and 7.7%, respectively, defined by elevated levels of interleukin (IL)-12/IL-23p40, IL-17A, IL-10, and beta 2 microglobulin (B2M) for TRS, and IL-12/IL-23p40, IL-17A, IL-6, IL-10, IFNγ, and B2M for UTRS. These findings suggest that TRS and UTRS may be associated with pro-inflammatory molecules, particularly from the T helper 17 pathway, highlighting the potential of the IL-23/IL-17 pathway as a therapeutic target for antipsychotic-resistant patients. (</a:t>
              </a:r>
              <a:r>
                <a:rPr lang="en-US" sz="1600">
                  <a:solidFill>
                    <a:srgbClr val="000000"/>
                  </a:solidFill>
                  <a:latin typeface="Arial Italics"/>
                </a:rPr>
                <a:t>Leboyer M. et al.</a:t>
              </a:r>
              <a:r>
                <a:rPr lang="en-US" sz="1600">
                  <a:solidFill>
                    <a:srgbClr val="000000"/>
                  </a:solidFill>
                  <a:latin typeface="Arial"/>
                </a:rPr>
                <a:t> 2021)</a:t>
              </a:r>
            </a:p>
          </p:txBody>
        </p:sp>
        <p:sp>
          <p:nvSpPr>
            <p:cNvPr id="18" name="TextBox 18"/>
            <p:cNvSpPr txBox="1"/>
            <p:nvPr/>
          </p:nvSpPr>
          <p:spPr>
            <a:xfrm>
              <a:off x="3506804" y="177451"/>
              <a:ext cx="3636858"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Inflammation</a:t>
              </a:r>
            </a:p>
          </p:txBody>
        </p:sp>
      </p:grpSp>
      <p:grpSp>
        <p:nvGrpSpPr>
          <p:cNvPr id="19" name="Group 19"/>
          <p:cNvGrpSpPr/>
          <p:nvPr/>
        </p:nvGrpSpPr>
        <p:grpSpPr>
          <a:xfrm>
            <a:off x="1156150" y="2067694"/>
            <a:ext cx="7987850" cy="4865303"/>
            <a:chOff x="0" y="0"/>
            <a:chExt cx="10650466" cy="6487071"/>
          </a:xfrm>
        </p:grpSpPr>
        <p:grpSp>
          <p:nvGrpSpPr>
            <p:cNvPr id="20" name="Group 20"/>
            <p:cNvGrpSpPr/>
            <p:nvPr/>
          </p:nvGrpSpPr>
          <p:grpSpPr>
            <a:xfrm>
              <a:off x="0" y="0"/>
              <a:ext cx="10650466" cy="6487071"/>
              <a:chOff x="0" y="0"/>
              <a:chExt cx="2103796" cy="1281397"/>
            </a:xfrm>
          </p:grpSpPr>
          <p:sp>
            <p:nvSpPr>
              <p:cNvPr id="21" name="Freeform 21"/>
              <p:cNvSpPr/>
              <p:nvPr/>
            </p:nvSpPr>
            <p:spPr>
              <a:xfrm>
                <a:off x="0" y="0"/>
                <a:ext cx="2103796" cy="1281397"/>
              </a:xfrm>
              <a:custGeom>
                <a:avLst/>
                <a:gdLst/>
                <a:ahLst/>
                <a:cxnLst/>
                <a:rect l="l" t="t" r="r" b="b"/>
                <a:pathLst>
                  <a:path w="2103796" h="1281397">
                    <a:moveTo>
                      <a:pt x="49430" y="0"/>
                    </a:moveTo>
                    <a:lnTo>
                      <a:pt x="2054366" y="0"/>
                    </a:lnTo>
                    <a:cubicBezTo>
                      <a:pt x="2081665" y="0"/>
                      <a:pt x="2103796" y="22130"/>
                      <a:pt x="2103796" y="49430"/>
                    </a:cubicBezTo>
                    <a:lnTo>
                      <a:pt x="2103796" y="1231967"/>
                    </a:lnTo>
                    <a:cubicBezTo>
                      <a:pt x="2103796" y="1259266"/>
                      <a:pt x="2081665" y="1281397"/>
                      <a:pt x="2054366" y="1281397"/>
                    </a:cubicBezTo>
                    <a:lnTo>
                      <a:pt x="49430" y="1281397"/>
                    </a:lnTo>
                    <a:cubicBezTo>
                      <a:pt x="22130" y="1281397"/>
                      <a:pt x="0" y="1259266"/>
                      <a:pt x="0" y="1231967"/>
                    </a:cubicBezTo>
                    <a:lnTo>
                      <a:pt x="0" y="49430"/>
                    </a:lnTo>
                    <a:cubicBezTo>
                      <a:pt x="0" y="22130"/>
                      <a:pt x="22130" y="0"/>
                      <a:pt x="49430" y="0"/>
                    </a:cubicBezTo>
                    <a:close/>
                  </a:path>
                </a:pathLst>
              </a:custGeom>
              <a:solidFill>
                <a:srgbClr val="91DFB1">
                  <a:alpha val="22745"/>
                </a:srgbClr>
              </a:solidFill>
            </p:spPr>
          </p:sp>
          <p:sp>
            <p:nvSpPr>
              <p:cNvPr id="22" name="TextBox 22"/>
              <p:cNvSpPr txBox="1"/>
              <p:nvPr/>
            </p:nvSpPr>
            <p:spPr>
              <a:xfrm>
                <a:off x="0" y="-38100"/>
                <a:ext cx="2103796" cy="1319497"/>
              </a:xfrm>
              <a:prstGeom prst="rect">
                <a:avLst/>
              </a:prstGeom>
            </p:spPr>
            <p:txBody>
              <a:bodyPr lIns="50800" tIns="50800" rIns="50800" bIns="50800" rtlCol="0" anchor="ctr"/>
              <a:lstStyle/>
              <a:p>
                <a:pPr algn="ctr">
                  <a:lnSpc>
                    <a:spcPts val="2756"/>
                  </a:lnSpc>
                </a:pPr>
                <a:endParaRPr/>
              </a:p>
            </p:txBody>
          </p:sp>
        </p:grpSp>
        <p:sp>
          <p:nvSpPr>
            <p:cNvPr id="23" name="TextBox 23"/>
            <p:cNvSpPr txBox="1"/>
            <p:nvPr/>
          </p:nvSpPr>
          <p:spPr>
            <a:xfrm>
              <a:off x="435878" y="702588"/>
              <a:ext cx="9778710" cy="5536988"/>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Treatment-resistant schizophrenia (TRS) refers to the lack of response to at least two first-line antipsychotic treatments, affecting around 30% of schizophrenia patients. Clozapine (CLZ) is the only evidence-based treatment for TRS, but its use is delayed. Ultra TRS (UTRS) involves cases failing to respond to CLZ and represents a significant subgroup within TRS patients. About 30% of schizophrenia patients refractory to antipsychotics have only clozapine as a treatment option, yet its mechanism of action remains unclear, and there are currently no biomarkers to forecast a favorable response to the medication. Brain-derived neurotrophic factor (BDNF) plays a vital role in the generation and growth of neural pathways during development. BDNF, a crucial neurotrophin, is extensively studied in schizophrenia pathophysiology and response to antipsychotic treatment. Brain BDNF is linked to schizophrenia, with serum levels correlating with brain BDNF levels. The research of Krivoy et al., (2018) indicates that individuals who responded positively to cloazapine treatment exhibited elevated serum BDNF levels in contrast to those who did not respond.</a:t>
              </a:r>
            </a:p>
          </p:txBody>
        </p:sp>
        <p:sp>
          <p:nvSpPr>
            <p:cNvPr id="24" name="TextBox 24"/>
            <p:cNvSpPr txBox="1"/>
            <p:nvPr/>
          </p:nvSpPr>
          <p:spPr>
            <a:xfrm>
              <a:off x="2123821" y="126123"/>
              <a:ext cx="6045025" cy="4343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Bold"/>
                </a:rPr>
                <a:t>Brain-derived neurotrophic factor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2077787" y="1213302"/>
            <a:ext cx="9839871" cy="8372728"/>
            <a:chOff x="0" y="0"/>
            <a:chExt cx="2591571" cy="2205163"/>
          </a:xfrm>
        </p:grpSpPr>
        <p:sp>
          <p:nvSpPr>
            <p:cNvPr id="3" name="Freeform 3"/>
            <p:cNvSpPr/>
            <p:nvPr/>
          </p:nvSpPr>
          <p:spPr>
            <a:xfrm>
              <a:off x="0" y="0"/>
              <a:ext cx="2591571" cy="2205163"/>
            </a:xfrm>
            <a:custGeom>
              <a:avLst/>
              <a:gdLst/>
              <a:ahLst/>
              <a:cxnLst/>
              <a:rect l="l" t="t" r="r" b="b"/>
              <a:pathLst>
                <a:path w="2591571" h="2205163">
                  <a:moveTo>
                    <a:pt x="40126" y="0"/>
                  </a:moveTo>
                  <a:lnTo>
                    <a:pt x="2551445" y="0"/>
                  </a:lnTo>
                  <a:cubicBezTo>
                    <a:pt x="2573606" y="0"/>
                    <a:pt x="2591571" y="17965"/>
                    <a:pt x="2591571" y="40126"/>
                  </a:cubicBezTo>
                  <a:lnTo>
                    <a:pt x="2591571" y="2165037"/>
                  </a:lnTo>
                  <a:cubicBezTo>
                    <a:pt x="2591571" y="2175679"/>
                    <a:pt x="2587343" y="2185885"/>
                    <a:pt x="2579818" y="2193410"/>
                  </a:cubicBezTo>
                  <a:cubicBezTo>
                    <a:pt x="2572293" y="2200935"/>
                    <a:pt x="2562087" y="2205163"/>
                    <a:pt x="2551445" y="2205163"/>
                  </a:cubicBezTo>
                  <a:lnTo>
                    <a:pt x="40126" y="2205163"/>
                  </a:lnTo>
                  <a:cubicBezTo>
                    <a:pt x="17965" y="2205163"/>
                    <a:pt x="0" y="2187198"/>
                    <a:pt x="0" y="2165037"/>
                  </a:cubicBezTo>
                  <a:lnTo>
                    <a:pt x="0" y="40126"/>
                  </a:lnTo>
                  <a:cubicBezTo>
                    <a:pt x="0" y="29484"/>
                    <a:pt x="4228" y="19278"/>
                    <a:pt x="11753" y="11753"/>
                  </a:cubicBezTo>
                  <a:cubicBezTo>
                    <a:pt x="19278" y="4228"/>
                    <a:pt x="29484" y="0"/>
                    <a:pt x="40126" y="0"/>
                  </a:cubicBezTo>
                  <a:close/>
                </a:path>
              </a:pathLst>
            </a:custGeom>
            <a:solidFill>
              <a:srgbClr val="FFDE59">
                <a:alpha val="22745"/>
              </a:srgbClr>
            </a:solidFill>
          </p:spPr>
        </p:sp>
        <p:sp>
          <p:nvSpPr>
            <p:cNvPr id="4" name="TextBox 4"/>
            <p:cNvSpPr txBox="1"/>
            <p:nvPr/>
          </p:nvSpPr>
          <p:spPr>
            <a:xfrm>
              <a:off x="0" y="-38100"/>
              <a:ext cx="2591571" cy="2243263"/>
            </a:xfrm>
            <a:prstGeom prst="rect">
              <a:avLst/>
            </a:prstGeom>
          </p:spPr>
          <p:txBody>
            <a:bodyPr lIns="50800" tIns="50800" rIns="50800" bIns="50800" rtlCol="0" anchor="ctr"/>
            <a:lstStyle/>
            <a:p>
              <a:pPr algn="ctr">
                <a:lnSpc>
                  <a:spcPts val="2756"/>
                </a:lnSpc>
              </a:pPr>
              <a:endParaRPr/>
            </a:p>
          </p:txBody>
        </p:sp>
      </p:grpSp>
      <p:sp>
        <p:nvSpPr>
          <p:cNvPr id="5" name="TextBox 5"/>
          <p:cNvSpPr txBox="1"/>
          <p:nvPr/>
        </p:nvSpPr>
        <p:spPr>
          <a:xfrm>
            <a:off x="1042128" y="2194172"/>
            <a:ext cx="6447423" cy="1130935"/>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In exploring the role of biomarkers in the treatment response to clozapine and risperidone in schizophrenia, it becomes evident that various biological factors contribute to medication efficacy and adverse effects. </a:t>
            </a:r>
          </a:p>
        </p:txBody>
      </p:sp>
      <p:sp>
        <p:nvSpPr>
          <p:cNvPr id="6" name="TextBox 6"/>
          <p:cNvSpPr txBox="1"/>
          <p:nvPr/>
        </p:nvSpPr>
        <p:spPr>
          <a:xfrm>
            <a:off x="1028700" y="1457008"/>
            <a:ext cx="2324100" cy="505908"/>
          </a:xfrm>
          <a:prstGeom prst="rect">
            <a:avLst/>
          </a:prstGeom>
        </p:spPr>
        <p:txBody>
          <a:bodyPr wrap="square" lIns="0" tIns="0" rIns="0" bIns="0" rtlCol="0" anchor="t">
            <a:spAutoFit/>
          </a:bodyPr>
          <a:lstStyle/>
          <a:p>
            <a:pPr algn="ctr">
              <a:lnSpc>
                <a:spcPts val="4060"/>
              </a:lnSpc>
              <a:spcBef>
                <a:spcPct val="0"/>
              </a:spcBef>
            </a:pPr>
            <a:r>
              <a:rPr lang="en-US" sz="2900" dirty="0">
                <a:solidFill>
                  <a:srgbClr val="000000"/>
                </a:solidFill>
                <a:latin typeface="Arial Bold"/>
              </a:rPr>
              <a:t>Discussion:</a:t>
            </a:r>
          </a:p>
        </p:txBody>
      </p:sp>
      <p:sp>
        <p:nvSpPr>
          <p:cNvPr id="7" name="TextBox 7"/>
          <p:cNvSpPr txBox="1"/>
          <p:nvPr/>
        </p:nvSpPr>
        <p:spPr>
          <a:xfrm>
            <a:off x="1028700" y="3506082"/>
            <a:ext cx="6447423" cy="4169410"/>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The diverse array of biomarkers explored in the present studies provides valuable insights into the intricate landscape of treatment response in schizophrenia. Elevated serum BDNF levels observed in clozapine responders emphasize the potential role of neurotrophins in predicting therapeutic outcomes. The link between prolactin increase and improved response to risperidone therapy adds another layer to the complexity, suggesting hormonal markers may contribute to treatment prognosis. miRNA expression profiles and genetic variants in CYP2D6 and serotonin receptor genes offer promising avenues for individualized treatment predictions. Metabolic profiling and dysregulation in the glutamate/GABA system underscore the multifaceted nature of treatment resistance, urging further investigation into these pathways. The involvement of dopamine D2 receptor genetic variations further emphasizes the need for a comprehensive understanding of genetic factors influencing neuroleptic response. </a:t>
            </a:r>
          </a:p>
        </p:txBody>
      </p:sp>
      <p:sp>
        <p:nvSpPr>
          <p:cNvPr id="8" name="TextBox 8"/>
          <p:cNvSpPr txBox="1"/>
          <p:nvPr/>
        </p:nvSpPr>
        <p:spPr>
          <a:xfrm>
            <a:off x="8695765" y="1457008"/>
            <a:ext cx="2172806" cy="505908"/>
          </a:xfrm>
          <a:prstGeom prst="rect">
            <a:avLst/>
          </a:prstGeom>
        </p:spPr>
        <p:txBody>
          <a:bodyPr wrap="square" lIns="0" tIns="0" rIns="0" bIns="0" rtlCol="0" anchor="t">
            <a:spAutoFit/>
          </a:bodyPr>
          <a:lstStyle/>
          <a:p>
            <a:pPr algn="ctr">
              <a:lnSpc>
                <a:spcPts val="4060"/>
              </a:lnSpc>
              <a:spcBef>
                <a:spcPct val="0"/>
              </a:spcBef>
            </a:pPr>
            <a:r>
              <a:rPr lang="en-US" sz="2900" dirty="0">
                <a:solidFill>
                  <a:srgbClr val="000000"/>
                </a:solidFill>
                <a:latin typeface="Arial Bold"/>
              </a:rPr>
              <a:t>References:</a:t>
            </a:r>
          </a:p>
        </p:txBody>
      </p:sp>
      <p:grpSp>
        <p:nvGrpSpPr>
          <p:cNvPr id="9" name="Group 9"/>
          <p:cNvGrpSpPr/>
          <p:nvPr/>
        </p:nvGrpSpPr>
        <p:grpSpPr>
          <a:xfrm>
            <a:off x="0" y="-360829"/>
            <a:ext cx="19866142" cy="1389529"/>
            <a:chOff x="0" y="0"/>
            <a:chExt cx="5232235" cy="365967"/>
          </a:xfrm>
        </p:grpSpPr>
        <p:sp>
          <p:nvSpPr>
            <p:cNvPr id="10" name="Freeform 10"/>
            <p:cNvSpPr/>
            <p:nvPr/>
          </p:nvSpPr>
          <p:spPr>
            <a:xfrm>
              <a:off x="0" y="0"/>
              <a:ext cx="5232235" cy="365967"/>
            </a:xfrm>
            <a:custGeom>
              <a:avLst/>
              <a:gdLst/>
              <a:ahLst/>
              <a:cxnLst/>
              <a:rect l="l" t="t" r="r" b="b"/>
              <a:pathLst>
                <a:path w="5232235" h="365967">
                  <a:moveTo>
                    <a:pt x="0" y="0"/>
                  </a:moveTo>
                  <a:lnTo>
                    <a:pt x="5232235" y="0"/>
                  </a:lnTo>
                  <a:lnTo>
                    <a:pt x="5232235" y="365967"/>
                  </a:lnTo>
                  <a:lnTo>
                    <a:pt x="0" y="365967"/>
                  </a:lnTo>
                  <a:close/>
                </a:path>
              </a:pathLst>
            </a:custGeom>
            <a:solidFill>
              <a:srgbClr val="8ED7E8">
                <a:alpha val="37647"/>
              </a:srgbClr>
            </a:solidFill>
          </p:spPr>
        </p:sp>
        <p:sp>
          <p:nvSpPr>
            <p:cNvPr id="11" name="TextBox 11"/>
            <p:cNvSpPr txBox="1"/>
            <p:nvPr/>
          </p:nvSpPr>
          <p:spPr>
            <a:xfrm>
              <a:off x="0" y="-38100"/>
              <a:ext cx="5232235" cy="404067"/>
            </a:xfrm>
            <a:prstGeom prst="rect">
              <a:avLst/>
            </a:prstGeom>
          </p:spPr>
          <p:txBody>
            <a:bodyPr lIns="50800" tIns="50800" rIns="50800" bIns="50800" rtlCol="0" anchor="ctr"/>
            <a:lstStyle/>
            <a:p>
              <a:pPr algn="ctr">
                <a:lnSpc>
                  <a:spcPts val="2756"/>
                </a:lnSpc>
              </a:pPr>
              <a:endParaRPr/>
            </a:p>
          </p:txBody>
        </p:sp>
      </p:grpSp>
      <p:sp>
        <p:nvSpPr>
          <p:cNvPr id="12" name="TextBox 12"/>
          <p:cNvSpPr txBox="1"/>
          <p:nvPr/>
        </p:nvSpPr>
        <p:spPr>
          <a:xfrm>
            <a:off x="1028700" y="7856466"/>
            <a:ext cx="6447423" cy="1407160"/>
          </a:xfrm>
          <a:prstGeom prst="rect">
            <a:avLst/>
          </a:prstGeom>
        </p:spPr>
        <p:txBody>
          <a:bodyPr lIns="0" tIns="0" rIns="0" bIns="0" rtlCol="0" anchor="t">
            <a:spAutoFit/>
          </a:bodyPr>
          <a:lstStyle/>
          <a:p>
            <a:pPr algn="just">
              <a:lnSpc>
                <a:spcPts val="2240"/>
              </a:lnSpc>
              <a:spcBef>
                <a:spcPct val="0"/>
              </a:spcBef>
            </a:pPr>
            <a:r>
              <a:rPr lang="en-US" sz="1600">
                <a:solidFill>
                  <a:srgbClr val="000000"/>
                </a:solidFill>
                <a:latin typeface="Arial"/>
              </a:rPr>
              <a:t>Although these findings provide a foundation, larger-scale studies are imperative for conclusive evidence and, collectively, advocate for ongoing research to propel the integration of biomarkers into clinical practice, facilitating personalized treatment strategies for schizophrenia patients.</a:t>
            </a:r>
          </a:p>
        </p:txBody>
      </p:sp>
      <p:sp>
        <p:nvSpPr>
          <p:cNvPr id="13" name="TextBox 13"/>
          <p:cNvSpPr txBox="1"/>
          <p:nvPr/>
        </p:nvSpPr>
        <p:spPr>
          <a:xfrm>
            <a:off x="8695765" y="2203697"/>
            <a:ext cx="8563535" cy="7110730"/>
          </a:xfrm>
          <a:prstGeom prst="rect">
            <a:avLst/>
          </a:prstGeom>
        </p:spPr>
        <p:txBody>
          <a:bodyPr lIns="0" tIns="0" rIns="0" bIns="0" rtlCol="0" anchor="t">
            <a:spAutoFit/>
          </a:bodyPr>
          <a:lstStyle/>
          <a:p>
            <a:pPr algn="just">
              <a:lnSpc>
                <a:spcPts val="1820"/>
              </a:lnSpc>
            </a:pPr>
            <a:r>
              <a:rPr lang="en-US" sz="1300">
                <a:solidFill>
                  <a:srgbClr val="000000"/>
                </a:solidFill>
                <a:latin typeface="Arial"/>
              </a:rPr>
              <a:t>1. Yu H. C., Wu J., Zhang H. X., Zhang G. L., et al. (2015). Alterations of miR-132 are novel diagnostic biomarkers in peripheral blood of schizophrenia patients. Prog. Neuropsychopharmacol. Biol. Psychiatry 63 23–29. </a:t>
            </a:r>
          </a:p>
          <a:p>
            <a:pPr algn="just">
              <a:lnSpc>
                <a:spcPts val="1820"/>
              </a:lnSpc>
            </a:pPr>
            <a:r>
              <a:rPr lang="en-US" sz="1300">
                <a:solidFill>
                  <a:srgbClr val="000000"/>
                </a:solidFill>
                <a:latin typeface="Arial"/>
              </a:rPr>
              <a:t>2. Yu Funahashi, Yuta Yoshino, Jun-ichi Iga &amp; Shu-ichi Ueno (2023). Impact of clozapine on the expression of miR-675-3p in plasma exosomes derived from patients with schizophrenia, The World Journal of Biological Psychiatry, 24:4, 303-313.</a:t>
            </a:r>
          </a:p>
          <a:p>
            <a:pPr algn="just">
              <a:lnSpc>
                <a:spcPts val="1820"/>
              </a:lnSpc>
            </a:pPr>
            <a:r>
              <a:rPr lang="en-US" sz="1300">
                <a:solidFill>
                  <a:srgbClr val="000000"/>
                </a:solidFill>
                <a:latin typeface="Arial"/>
              </a:rPr>
              <a:t>3. Alladi Charan, Deepak Gopal Shewade, Ravi Philip Rajkumar et. al. (2016). Relation between serum prolactin levels and antipsychotic response to risperidone in patients with schizophrenia, Psychiatry Research, Volume 240, 2016, Pages 209-213.</a:t>
            </a:r>
          </a:p>
          <a:p>
            <a:pPr algn="just">
              <a:lnSpc>
                <a:spcPts val="1820"/>
              </a:lnSpc>
            </a:pPr>
            <a:r>
              <a:rPr lang="en-US" sz="1300">
                <a:solidFill>
                  <a:srgbClr val="000000"/>
                </a:solidFill>
                <a:latin typeface="Arial"/>
              </a:rPr>
              <a:t>4. Bun-Hee Lee, Yong-Ku Kim et al. The relationship between prolactin response and clinical efficacy of risperidone in acute psychotic inpatients, Progress in Neuro-Psychopharmacology and Biological Psychiatry, Volume 30, Issue 4, 2006, Pages 658-662.</a:t>
            </a:r>
          </a:p>
          <a:p>
            <a:pPr algn="just">
              <a:lnSpc>
                <a:spcPts val="1820"/>
              </a:lnSpc>
            </a:pPr>
            <a:r>
              <a:rPr lang="en-US" sz="1300">
                <a:solidFill>
                  <a:srgbClr val="000000"/>
                </a:solidFill>
                <a:latin typeface="Arial"/>
              </a:rPr>
              <a:t>5. Wang X, Huang J, Lu J, et al. Risperidone plasma level, and its correlation with CYP2D6 gene polymorphism, clinical response and side effects in chronic schizophrenia patients. BMC Psychiatry. 2024 Jan 10;24(1):41.</a:t>
            </a:r>
          </a:p>
          <a:p>
            <a:pPr algn="just">
              <a:lnSpc>
                <a:spcPts val="1820"/>
              </a:lnSpc>
            </a:pPr>
            <a:r>
              <a:rPr lang="en-US" sz="1300">
                <a:solidFill>
                  <a:srgbClr val="000000"/>
                </a:solidFill>
                <a:latin typeface="Arial"/>
              </a:rPr>
              <a:t>6. Arranz MJ, Munro J, Owen MJ, et al. Evidence for association between polymorphisms in the promoter and coding regions of the 5-HT2A receptor gene and response to clozapine. Mol Psychiatry. 1998 Jan;3(1):61-6. doi: 10.1038/sj.mp.4000348. PMID: 9491814.</a:t>
            </a:r>
          </a:p>
          <a:p>
            <a:pPr algn="just">
              <a:lnSpc>
                <a:spcPts val="1820"/>
              </a:lnSpc>
            </a:pPr>
            <a:r>
              <a:rPr lang="en-US" sz="1300">
                <a:solidFill>
                  <a:srgbClr val="000000"/>
                </a:solidFill>
                <a:latin typeface="Arial"/>
              </a:rPr>
              <a:t>7. Jiao S, Cao T, Cai H. Peripheral biomarkers of treatment-resistant schizophrenia: Genetic, inflammation and stress perspectives. Front Pharmacol. 2022 Oct 12;13:1005702. </a:t>
            </a:r>
          </a:p>
          <a:p>
            <a:pPr algn="just">
              <a:lnSpc>
                <a:spcPts val="1820"/>
              </a:lnSpc>
            </a:pPr>
            <a:r>
              <a:rPr lang="en-US" sz="1300">
                <a:solidFill>
                  <a:srgbClr val="000000"/>
                </a:solidFill>
                <a:latin typeface="Arial"/>
              </a:rPr>
              <a:t>8. Xing Q, Qian X, Li, et al. The relationship between the therapeutic response to risperidone and the dopamine D2 receptor polymorphism in Chinese schizophrenia patients. Int J Neuropsychopharmacol. 2007 Oct;10(5):631-7.</a:t>
            </a:r>
          </a:p>
          <a:p>
            <a:pPr algn="just">
              <a:lnSpc>
                <a:spcPts val="1820"/>
              </a:lnSpc>
            </a:pPr>
            <a:r>
              <a:rPr lang="en-US" sz="1300">
                <a:solidFill>
                  <a:srgbClr val="000000"/>
                </a:solidFill>
                <a:latin typeface="Arial"/>
              </a:rPr>
              <a:t>9. Krivoy A, Hochman E, Sendt KV et al. Association between serum levels of glutamate and neurotrophic factors and response to clozapine treatment. Schizophr Res. 2018 Feb;192:226-231. </a:t>
            </a:r>
          </a:p>
          <a:p>
            <a:pPr algn="just">
              <a:lnSpc>
                <a:spcPts val="1820"/>
              </a:lnSpc>
            </a:pPr>
            <a:r>
              <a:rPr lang="en-US" sz="1300">
                <a:solidFill>
                  <a:srgbClr val="000000"/>
                </a:solidFill>
                <a:latin typeface="Arial"/>
              </a:rPr>
              <a:t>10. Leboyer M, Godin O, Terro E, Boukouaci W, et al. (FondaMental Academic Centers of Expertise for Schizophrenia) Groups. Immune Signatures of Treatment-Resistant Schizophrenia: A FondaMental Academic Centers of Expertise for Schizophrenia (FACE-SZ) Study. Schizophr Bull Open. 2021 Apr 27;2(1):sgab012.</a:t>
            </a:r>
          </a:p>
          <a:p>
            <a:pPr algn="just">
              <a:lnSpc>
                <a:spcPts val="1820"/>
              </a:lnSpc>
            </a:pPr>
            <a:r>
              <a:rPr lang="en-US" sz="1300">
                <a:solidFill>
                  <a:srgbClr val="000000"/>
                </a:solidFill>
                <a:latin typeface="Arial"/>
              </a:rPr>
              <a:t>11. Tsai HP, Hou PH, Mao FC, et al. Risperidone Exacerbates Glucose Intolerance, Nonalcoholic Fatty Liver Disease, and Renal Impairment in Obese Mice. Int J Mol Sci. 2021 Jan 2;22(1):409. </a:t>
            </a:r>
          </a:p>
          <a:p>
            <a:pPr algn="just">
              <a:lnSpc>
                <a:spcPts val="1820"/>
              </a:lnSpc>
            </a:pPr>
            <a:r>
              <a:rPr lang="en-US" sz="1300">
                <a:solidFill>
                  <a:srgbClr val="000000"/>
                </a:solidFill>
                <a:latin typeface="Arial"/>
              </a:rPr>
              <a:t>12.  Procyshyn RM, Wasan KM, Thornton AE, et al. Clozapine and Risperidone Enhancement Study Group. Changes in serum lipids, independent of weight, are associated with changes in symptoms during long-term clozapine treatment. J Psychiatry Neurosci. 2007 Sep;32(5):331-8.</a:t>
            </a:r>
          </a:p>
          <a:p>
            <a:pPr algn="just">
              <a:lnSpc>
                <a:spcPts val="1820"/>
              </a:lnSpc>
              <a:spcBef>
                <a:spcPct val="0"/>
              </a:spcBef>
            </a:pPr>
            <a:endParaRPr lang="en-US" sz="1300">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2325</Words>
  <Application>Microsoft Macintosh PowerPoint</Application>
  <PresentationFormat>Προσαρμογή</PresentationFormat>
  <Paragraphs>51</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Arial Italics</vt:lpstr>
      <vt:lpstr>Arial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Επικεφαλίδα</dc:title>
  <cp:lastModifiedBy>Microsoft Office User</cp:lastModifiedBy>
  <cp:revision>3</cp:revision>
  <dcterms:created xsi:type="dcterms:W3CDTF">2006-08-16T00:00:00Z</dcterms:created>
  <dcterms:modified xsi:type="dcterms:W3CDTF">2024-02-21T12:29:38Z</dcterms:modified>
  <dc:identifier>DAF9O6D6t0Q</dc:identifier>
</cp:coreProperties>
</file>