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57" r:id="rId3"/>
    <p:sldId id="271" r:id="rId4"/>
    <p:sldId id="272" r:id="rId5"/>
    <p:sldId id="275" r:id="rId6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706" autoAdjust="0"/>
  </p:normalViewPr>
  <p:slideViewPr>
    <p:cSldViewPr snapToGrid="0">
      <p:cViewPr varScale="1">
        <p:scale>
          <a:sx n="112" d="100"/>
          <a:sy n="112" d="100"/>
        </p:scale>
        <p:origin x="546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68B800-9B94-4443-B4A4-68D7A84D942B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EB575F-073D-4B72-9B93-74EB79A372BF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/>
              <a:t>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928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Ευθεία γραμμή σύνδεσης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Ομάδα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Ευθεία γραμμή σύνδεσης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εία γραμμή σύνδεσης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Ευθεία γραμμή σύνδεσης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Ομάδα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Ευθεία γραμμή σύνδεσης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Ευθεία γραμμή σύνδεσης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Ευθεία γραμμή σύνδεσης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Ευθεία γραμμή σύνδεσης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Ευθεία γραμμή σύνδεσης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Ευθεία γραμμή σύνδεσης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Ευθεία γραμμή σύνδεσης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Ευθεία γραμμή σύνδεσης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εία γραμμή σύνδεσης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εία γραμμή σύνδεσης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Ομάδα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Ευθεία γραμμή σύνδεσης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Ευθεία γραμμή σύνδεσης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Ευθεία γραμμή σύνδεσης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εία γραμμή σύνδεσης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Ομάδα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Ευθεία γραμμή σύνδεσης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Ευθεία γραμμή σύνδεσης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Ευθεία γραμμή σύνδεσης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Ευθεία γραμμή σύνδεσης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εία γραμμή σύνδεσης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Ευθεία γραμμή σύνδεσης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</a:p>
        </p:txBody>
      </p:sp>
      <p:cxnSp>
        <p:nvCxnSpPr>
          <p:cNvPr id="58" name="Ευθεία γραμμή σύνδεσης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9605DC-8E97-4700-8BB4-6BF2D5C3D2D2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88804F-EC94-4EB7-A72E-4390969D5503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A2533-B78C-4319-9668-E8781A1B6EA1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Ευθεία γραμμή σύνδεσης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Ευθεία γραμμή σύνδεσης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Ευθεία γραμμή σύνδεσης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Ευθεία γραμμή σύνδεσης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Ομάδα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Ευθεία γραμμή σύνδεσης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Ευθεία γραμμή σύνδεσης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Ευθεία γραμμή σύνδεσης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Ευθεία γραμμή σύνδεσης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Ευθεία γραμμή σύνδεσης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Ευθεία γραμμή σύνδεσης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Ευθεία γραμμή σύνδεσης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εία γραμμή σύνδεσης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εία γραμμή σύνδεσης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Ευθεία γραμμή σύνδεσης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Ομάδα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Ευθεία γραμμή σύνδεσης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Ευθεία γραμμή σύνδεσης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εία γραμμή σύνδεσης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Ομάδα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Ευθεία γραμμή σύνδεσης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Ευθεία γραμμή σύνδεσης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Ευθεία γραμμή σύνδεσης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εία γραμμή σύνδεσης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Ευθεία γραμμή σύνδεσης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Ευθεία γραμμή σύνδεσης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58" name="Ευθεία γραμμή σύνδεσης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5A5E0-1A0E-4CAC-A5F3-B68AA6966061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F74989-93D9-4BE5-98E5-F0832F15830C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7E94CE-FC02-466C-8703-0695B282E26C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Ομάδα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Ευθεία γραμμή σύνδεσης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Ευθεία γραμμή σύνδεσης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Ευθεία γραμμή σύνδεσης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Ευθεία γραμμή σύνδεσης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Ευθεία γραμμή σύνδεσης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Ευθεία γραμμή σύνδεσης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Ευθεία γραμμή σύνδεσης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Ευθεία γραμμή σύνδεσης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Ευθεία γραμμή σύνδεσης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Ευθεία γραμμή σύνδεσης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Ευθεία γραμμή σύνδεσης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Ευθεία γραμμή σύνδεσης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Ευθεία γραμμή σύνδεσης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Ευθεία γραμμή σύνδεσης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Ευθεία γραμμή σύνδεσης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Ευθεία γραμμή σύνδεσης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Ομάδα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Ευθεία γραμμή σύνδεσης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Ευθεία γραμμή σύνδεσης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Ευθεία γραμμή σύνδεσης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Ευθεία γραμμή σύνδεσης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Ευθεία γραμμή σύνδεσης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Ομάδα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Ευθεία γραμμή σύνδεσης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Ευθεία γραμμή σύνδεσης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Ευθεία γραμμή σύνδεσης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Ευθεία γραμμή σύνδεσης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Ευθεία γραμμή σύνδεσης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Ευθεία γραμμή σύνδεσης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Ευθεία γραμμή σύνδεσης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Ευθεία γραμμή σύνδεσης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Ευθεία γραμμή σύνδεσης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Ευθεία γραμμή σύνδεσης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Ομάδα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Ευθεία γραμμή σύνδεσης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Ευθεία γραμμή σύνδεσης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Ευθεία γραμμή σύνδεσης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Ευθεία γραμμή σύνδεσης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Ευθεία γραμμή σύνδεσης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Ομάδα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Ευθεία γραμμή σύνδεσης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Ευθεία γραμμή σύνδεσης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Ευθεία γραμμή σύνδεσης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Ευθεία γραμμή σύνδεσης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Ευθεία γραμμή σύνδεσης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Ευθεία γραμμή σύνδεσης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Ευθεία γραμμή σύνδεσης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Ευθεία γραμμή σύνδεσης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Ευθεία γραμμή σύνδεσης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Ευθεία γραμμή σύνδεσης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Θέση υποσέλιδου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212" name="Θέση ημερομηνίας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9F72B0-28A3-4A40-B61E-EDF16353235B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214" name="Θέση αριθμού διαφάνειας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Ευθεία γραμμή σύνδεσης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Ομάδα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Ευθεία γραμμή σύνδεσης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Ευθεία γραμμή σύνδεσης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Ευθεία γραμμή σύνδεσης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Ευθεία γραμμή σύνδεσης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Ομάδα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Ευθεία γραμμή σύνδεσης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Ευθεία γραμμή σύνδεσης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Ευθεία γραμμή σύνδεσης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Ευθεία γραμμή σύνδεσης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Ευθεία γραμμή σύνδεσης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Ευθεία γραμμή σύνδεσης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εία γραμμή σύνδεσης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Ευθεία γραμμή σύνδεσης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εία γραμμή σύνδεσης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Ομάδα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Ευθεία γραμμή σύνδεσης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εία γραμμή σύνδεσης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Ομάδα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Ευθεία γραμμή σύνδεσης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εία γραμμή σύνδεσης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Ευθεία γραμμή σύνδεσης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Ευθεία γραμμή σύνδεσης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Ευθεία γραμμή σύνδεσης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Ευθεία γραμμή σύνδεσης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Ευθεία γραμμή σύνδεσης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Ευθεία γραμμή σύνδεσης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Ορθογώνιο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60" name="Ευθεία γραμμή σύνδεσης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0C3B3A4-D53F-421B-9BAB-9DD5DF8FC9D0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Ευθεία γραμμή σύνδεσης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Ομάδα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Ευθεία γραμμή σύνδεσης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Ευθεία γραμμή σύνδεσης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Ευθεία γραμμή σύνδεσης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Ομάδα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Ευθεία γραμμή σύνδεσης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Ευθεία γραμμή σύνδεσης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Ευθεία γραμμή σύνδεσης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Ευθεία γραμμή σύνδεσης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Ευθεία γραμμή σύνδεσης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Ευθεία γραμμή σύνδεσης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εία γραμμή σύνδεσης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εία γραμμή σύνδεσης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Ευθεία γραμμή σύνδεσης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Ομάδα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Ευθεία γραμμή σύνδεσης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εία γραμμή σύνδεσης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Ομάδα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Ευθεία γραμμή σύνδεσης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Ευθεία γραμμή σύνδεσης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εία γραμμή σύνδεσης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Ευθεία γραμμή σύνδεσης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Ευθεία γραμμή σύνδεσης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Ευθεία γραμμή σύνδεσης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Ευθεία γραμμή σύνδεσης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Ορθογώνιο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cxnSp>
        <p:nvCxnSpPr>
          <p:cNvPr id="59" name="Ευθεία γραμμή σύνδεσης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Ομάδα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Ευθεία γραμμή σύνδεσης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Ευθεία γραμμή σύνδεσης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Ευθεία γραμμή σύνδεσης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Ευθεία γραμμή σύνδεσης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Ευθεία γραμμή σύνδεσης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Ευθεία γραμμή σύνδεσης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Ευθεία γραμμή σύνδεσης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Ευθεία γραμμή σύνδεσης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Ευθεία γραμμή σύνδεσης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Ευθεία γραμμή σύνδεσης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Ευθεία γραμμή σύνδεσης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εία γραμμή σύνδεσης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Ευθεία γραμμή σύνδεσης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Ευθεία γραμμή σύνδεσης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εία γραμμή σύνδεσης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εία γραμμή σύνδεσης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Ομάδα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Ευθεία γραμμή σύνδεσης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Ευθεία γραμμή σύνδεσης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Ευθεία γραμμή σύνδεσης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Ευθεία γραμμή σύνδεσης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Ευθεία γραμμή σύνδεσης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Ομάδα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Ευθεία γραμμή σύνδεσης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Ευθεία γραμμή σύνδεσης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Ευθεία γραμμή σύνδεσης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Ευθεία γραμμή σύνδεσης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Ευθεία γραμμή σύνδεσης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Ευθεία γραμμή σύνδεσης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Ευθεία γραμμή σύνδεσης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Ευθεία γραμμή σύνδεσης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Ευθεία γραμμή σύνδεσης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Ευθεία γραμμή σύνδεσης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Ομάδα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Ευθεία γραμμή σύνδεσης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Ευθεία γραμμή σύνδεσης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Ευθεία γραμμή σύνδεσης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Ευθεία γραμμή σύνδεσης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Ευθεία γραμμή σύνδεσης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Ομάδα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Ευθεία γραμμή σύνδεσης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Ευθεία γραμμή σύνδεσης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Ευθεία γραμμή σύνδεσης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Ευθεία γραμμή σύνδεσης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Ευθεία γραμμή σύνδεσης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Ευθεία γραμμή σύνδεσης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Ευθεία γραμμή σύνδεσης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Ευθεία γραμμή σύνδεσης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Ευθεία γραμμή σύνδεσης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Ευθεία γραμμή σύνδεσης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/>
              <a:t>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</a:p>
        </p:txBody>
      </p:sp>
      <p:cxnSp>
        <p:nvCxnSpPr>
          <p:cNvPr id="148" name="Ευθεία γραμμή σύνδεσης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9B46EC52-5824-4DE4-A8EE-A139C795D6DB}" type="datetime1">
              <a:rPr lang="el-GR" smtClean="0"/>
              <a:t>27/2/2024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93845" y="1046922"/>
            <a:ext cx="9604310" cy="1510748"/>
          </a:xfrm>
        </p:spPr>
        <p:txBody>
          <a:bodyPr rtlCol="0">
            <a:normAutofit fontScale="90000"/>
          </a:bodyPr>
          <a:lstStyle/>
          <a:p>
            <a:pPr algn="ctr" rtl="0">
              <a:lnSpc>
                <a:spcPct val="150000"/>
              </a:lnSpc>
            </a:pPr>
            <a:b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IMPACT OF POST-COVID-19 SYNDROME ON COGNITIVE FUNCTIONS: A SYSTEMATIC REVIEW</a:t>
            </a:r>
            <a:br>
              <a:rPr lang="el-GR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950226" y="2557670"/>
            <a:ext cx="4815408" cy="2676939"/>
          </a:xfrm>
        </p:spPr>
        <p:txBody>
          <a:bodyPr rtlCol="0"/>
          <a:lstStyle/>
          <a:p>
            <a:pPr rtl="0"/>
            <a:endParaRPr lang="el-GR" dirty="0">
              <a:solidFill>
                <a:schemeClr val="tx1"/>
              </a:solidFill>
            </a:endParaRPr>
          </a:p>
          <a:p>
            <a:pPr rtl="0"/>
            <a:r>
              <a:rPr lang="en-US" sz="1900" b="1" i="1" dirty="0">
                <a:solidFill>
                  <a:schemeClr val="tx1"/>
                </a:solidFill>
              </a:rPr>
              <a:t>Dorothea </a:t>
            </a:r>
            <a:r>
              <a:rPr lang="en-US" sz="1900" b="1" i="1" dirty="0" err="1">
                <a:solidFill>
                  <a:schemeClr val="tx1"/>
                </a:solidFill>
              </a:rPr>
              <a:t>Paspala</a:t>
            </a:r>
            <a:r>
              <a:rPr lang="en-US" sz="1900" i="1" dirty="0">
                <a:solidFill>
                  <a:schemeClr val="tx1"/>
                </a:solidFill>
              </a:rPr>
              <a:t>, Undergraduate Student, School of Psychology, Aristotle University of Thessaloniki</a:t>
            </a:r>
          </a:p>
          <a:p>
            <a:pPr rtl="0"/>
            <a:endParaRPr lang="en-US" sz="1900" i="1" dirty="0">
              <a:solidFill>
                <a:schemeClr val="tx1"/>
              </a:solidFill>
            </a:endParaRPr>
          </a:p>
          <a:p>
            <a:pPr rtl="0"/>
            <a:r>
              <a:rPr lang="en-US" sz="1900" b="1" i="1" dirty="0" err="1">
                <a:solidFill>
                  <a:schemeClr val="tx1"/>
                </a:solidFill>
              </a:rPr>
              <a:t>Lampros</a:t>
            </a:r>
            <a:r>
              <a:rPr lang="en-US" sz="1900" b="1" i="1" dirty="0">
                <a:solidFill>
                  <a:schemeClr val="tx1"/>
                </a:solidFill>
              </a:rPr>
              <a:t> </a:t>
            </a:r>
            <a:r>
              <a:rPr lang="en-US" sz="1900" b="1" i="1" dirty="0" err="1">
                <a:solidFill>
                  <a:schemeClr val="tx1"/>
                </a:solidFill>
              </a:rPr>
              <a:t>Messinis</a:t>
            </a:r>
            <a:r>
              <a:rPr lang="en-US" sz="1900" i="1" dirty="0">
                <a:solidFill>
                  <a:schemeClr val="tx1"/>
                </a:solidFill>
              </a:rPr>
              <a:t>, </a:t>
            </a:r>
            <a:r>
              <a:rPr lang="en-US" sz="1900" i="1" dirty="0" err="1">
                <a:solidFill>
                  <a:schemeClr val="tx1"/>
                </a:solidFill>
              </a:rPr>
              <a:t>Ph.D</a:t>
            </a:r>
            <a:r>
              <a:rPr lang="en-US" sz="1900" i="1" dirty="0">
                <a:solidFill>
                  <a:schemeClr val="tx1"/>
                </a:solidFill>
              </a:rPr>
              <a:t>, Clinical Neuropsychologist, Associate Professor, Lab of Cognitive Neuroscience, Aristotle University of Thessaloniki</a:t>
            </a:r>
          </a:p>
          <a:p>
            <a:pPr rtl="0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27334E-AED5-4E79-A004-7BC2CEA3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C0CD4A-0E85-4875-B39C-CD462D28D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0" y="2385390"/>
            <a:ext cx="3697357" cy="2676939"/>
          </a:xfrm>
          <a:prstGeom prst="rect">
            <a:avLst/>
          </a:prstGeom>
        </p:spPr>
      </p:pic>
      <p:pic>
        <p:nvPicPr>
          <p:cNvPr id="1027" name="Picture 3" descr="Aristotle University of Thessaloniki, School of Economics">
            <a:extLst>
              <a:ext uri="{FF2B5EF4-FFF2-40B4-BE49-F238E27FC236}">
                <a16:creationId xmlns:a16="http://schemas.microsoft.com/office/drawing/2014/main" id="{D25F6D75-7837-45D4-93D8-1DE6C7A5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59" y="106018"/>
            <a:ext cx="3038011" cy="9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145776"/>
            <a:ext cx="9601200" cy="543335"/>
          </a:xfrm>
        </p:spPr>
        <p:txBody>
          <a:bodyPr rtlCol="0"/>
          <a:lstStyle/>
          <a:p>
            <a:pPr algn="ctr" rtl="0"/>
            <a:r>
              <a:rPr lang="en-US" u="sng" dirty="0"/>
              <a:t>INTRODUCTION </a:t>
            </a: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783" y="927652"/>
            <a:ext cx="11728174" cy="5782637"/>
          </a:xfrm>
        </p:spPr>
        <p:txBody>
          <a:bodyPr rtlCol="0"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sz="1800" b="1" dirty="0">
                <a:solidFill>
                  <a:srgbClr val="0D0D0D"/>
                </a:solidFill>
                <a:effectLst/>
              </a:rPr>
              <a:t>Post-COVID-19</a:t>
            </a:r>
            <a:r>
              <a:rPr lang="el-GR" sz="1800" b="1" dirty="0">
                <a:solidFill>
                  <a:srgbClr val="0D0D0D"/>
                </a:solidFill>
                <a:effectLst/>
              </a:rPr>
              <a:t> </a:t>
            </a:r>
            <a:r>
              <a:rPr lang="en-US" sz="1800" b="1" dirty="0">
                <a:solidFill>
                  <a:srgbClr val="0D0D0D"/>
                </a:solidFill>
                <a:effectLst/>
              </a:rPr>
              <a:t>syndrome</a:t>
            </a:r>
            <a:r>
              <a:rPr lang="en-US" sz="1800" b="0" i="0" dirty="0">
                <a:solidFill>
                  <a:srgbClr val="0D0D0D"/>
                </a:solidFill>
                <a:effectLst/>
              </a:rPr>
              <a:t>: </a:t>
            </a:r>
            <a:r>
              <a:rPr lang="en-US" sz="1800" dirty="0">
                <a:solidFill>
                  <a:srgbClr val="0D0D0D"/>
                </a:solidFill>
              </a:rPr>
              <a:t>a c</a:t>
            </a:r>
            <a:r>
              <a:rPr lang="en-US" sz="1800" b="0" i="0" dirty="0">
                <a:solidFill>
                  <a:srgbClr val="0D0D0D"/>
                </a:solidFill>
                <a:effectLst/>
              </a:rPr>
              <a:t>ondition observed in individuals post SARS-CoV-2 infection, typically </a:t>
            </a:r>
            <a:r>
              <a:rPr lang="en-US" sz="1800" b="0" i="0" u="sng" dirty="0">
                <a:solidFill>
                  <a:srgbClr val="0D0D0D"/>
                </a:solidFill>
                <a:effectLst/>
              </a:rPr>
              <a:t>3 months after COVID-19 onset</a:t>
            </a:r>
            <a:r>
              <a:rPr lang="en-US" sz="1800" b="0" i="0" dirty="0">
                <a:solidFill>
                  <a:srgbClr val="0D0D0D"/>
                </a:solidFill>
                <a:effectLst/>
              </a:rPr>
              <a:t>, lasting </a:t>
            </a:r>
            <a:r>
              <a:rPr lang="en-US" sz="1800" b="0" i="0" u="sng" dirty="0">
                <a:solidFill>
                  <a:srgbClr val="0D0D0D"/>
                </a:solidFill>
                <a:effectLst/>
              </a:rPr>
              <a:t>at least 2 months</a:t>
            </a:r>
            <a:r>
              <a:rPr lang="en-US" sz="1800" b="0" i="0" dirty="0">
                <a:solidFill>
                  <a:srgbClr val="0D0D0D"/>
                </a:solidFill>
                <a:effectLst/>
              </a:rPr>
              <a:t>, with symptoms including fatigue, shortness of breath, cognitive impairment, impacting daily life functioning. Symptoms may start after initial recovery or persist from initial illness, fluctuating over time. </a:t>
            </a:r>
          </a:p>
          <a:p>
            <a:pPr rtl="0">
              <a:lnSpc>
                <a:spcPct val="150000"/>
              </a:lnSpc>
            </a:pPr>
            <a:r>
              <a:rPr lang="en-US" sz="1800" b="1" dirty="0">
                <a:effectLst/>
              </a:rPr>
              <a:t>Cognitive functions: </a:t>
            </a:r>
            <a:r>
              <a:rPr lang="en-US" sz="1800" dirty="0">
                <a:effectLst/>
              </a:rPr>
              <a:t>mental processes involved in the acquisition of knowledge, manipulation of information and reasoning, including the domains of perception, memory, learning, attention, executive functions</a:t>
            </a:r>
            <a:r>
              <a:rPr lang="el-GR" sz="1800" dirty="0">
                <a:effectLst/>
              </a:rPr>
              <a:t> </a:t>
            </a:r>
            <a:r>
              <a:rPr lang="en-US" sz="1800" dirty="0">
                <a:effectLst/>
              </a:rPr>
              <a:t>and language. </a:t>
            </a:r>
            <a:endParaRPr lang="el-GR" sz="18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</a:rPr>
              <a:t>A decline in one or more cognitive functions implies the onset</a:t>
            </a:r>
            <a:r>
              <a:rPr lang="el-GR" sz="1800" dirty="0">
                <a:effectLst/>
              </a:rPr>
              <a:t> </a:t>
            </a:r>
            <a:r>
              <a:rPr lang="en-US" sz="1800" dirty="0">
                <a:effectLst/>
              </a:rPr>
              <a:t>of </a:t>
            </a:r>
            <a:r>
              <a:rPr lang="en-US" sz="1800" b="1" dirty="0">
                <a:effectLst/>
              </a:rPr>
              <a:t>cognitive impairment</a:t>
            </a:r>
            <a:r>
              <a:rPr lang="en-US" sz="1800" dirty="0">
                <a:effectLst/>
              </a:rPr>
              <a:t>, ranging from mild to severe</a:t>
            </a:r>
            <a:r>
              <a:rPr lang="en-US" sz="1800" dirty="0"/>
              <a:t>, affecting quality of life. </a:t>
            </a:r>
            <a:r>
              <a:rPr lang="el-GR" sz="1800" dirty="0">
                <a:effectLst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D15A3E">
                  <a:lumMod val="75000"/>
                </a:srgbClr>
              </a:buClr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The manifestation of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persistent cognitive deficits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in patients becomes possible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after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the acute phase of COVID-19.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D15A3E">
                  <a:lumMod val="75000"/>
                </a:srgbClr>
              </a:buClr>
              <a:buSzPct val="10000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Studying the effect of SARS-COV-2 on the cognitive capacities of patients; specifically, detecting the domains most frequently affected by cognitive decline, at least 3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months after the diagnosis of the disease.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D15A3E">
                  <a:lumMod val="75000"/>
                </a:srgbClr>
              </a:buClr>
              <a:buSzPct val="100000"/>
              <a:buFont typeface="Arial" pitchFamily="34" charset="0"/>
              <a:buChar char="▪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D15A3E">
                  <a:lumMod val="75000"/>
                </a:srgbClr>
              </a:buClr>
              <a:buSzPct val="100000"/>
              <a:buFont typeface="Arial" pitchFamily="34" charset="0"/>
              <a:buChar char="▪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rtl="0"/>
            <a:endParaRPr lang="en-US" sz="1800" b="0" i="0" dirty="0">
              <a:solidFill>
                <a:srgbClr val="0D0D0D"/>
              </a:solidFill>
              <a:effectLst/>
            </a:endParaRPr>
          </a:p>
          <a:p>
            <a:pPr rtl="0"/>
            <a:endParaRPr lang="el-GR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6D65872-760B-4ABB-8271-9B785C74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3FB881-3D25-4AAA-A7F1-89F25C1D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9975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881A379-2200-472B-B17D-10574E469EE0}"/>
              </a:ext>
            </a:extLst>
          </p:cNvPr>
          <p:cNvSpPr/>
          <p:nvPr/>
        </p:nvSpPr>
        <p:spPr>
          <a:xfrm>
            <a:off x="184731" y="5380384"/>
            <a:ext cx="11728174" cy="7818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609873-936F-4281-8376-1FDB248B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9272"/>
            <a:ext cx="9601200" cy="410816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METHODS</a:t>
            </a:r>
            <a:endParaRPr lang="el-GR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8A3AD4-07A3-47C2-962B-B43609D3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530088"/>
            <a:ext cx="11791665" cy="15239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700" b="0" i="0" dirty="0">
                <a:solidFill>
                  <a:srgbClr val="000000"/>
                </a:solidFill>
                <a:effectLst/>
              </a:rPr>
              <a:t>A systematic literature review was conducted</a:t>
            </a:r>
            <a:r>
              <a:rPr lang="el-GR" sz="17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700" b="0" i="0" dirty="0">
                <a:solidFill>
                  <a:srgbClr val="000000"/>
                </a:solidFill>
                <a:effectLst/>
              </a:rPr>
              <a:t>Searches in PubMed/Web of Science were performed for studies published between January 2020 and November 2023, following Preferred Reporting Items for Systematic Reviews and Meta-Analyses (PRISMA) guidelines.</a:t>
            </a:r>
          </a:p>
          <a:p>
            <a:pPr>
              <a:lnSpc>
                <a:spcPct val="150000"/>
              </a:lnSpc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700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1544809F-9F9D-439F-B7E1-305A3B0D3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47658"/>
              </p:ext>
            </p:extLst>
          </p:nvPr>
        </p:nvGraphicFramePr>
        <p:xfrm>
          <a:off x="344557" y="2054084"/>
          <a:ext cx="5486400" cy="41376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392935471"/>
                    </a:ext>
                  </a:extLst>
                </a:gridCol>
              </a:tblGrid>
              <a:tr h="4068419">
                <a:tc>
                  <a:txBody>
                    <a:bodyPr/>
                    <a:lstStyle/>
                    <a:p>
                      <a:pPr algn="ctr"/>
                      <a:r>
                        <a:rPr lang="en-US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INCLUSION CRITERIA</a:t>
                      </a:r>
                      <a:endParaRPr lang="en-US" sz="17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Adult participants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Diagnosis of COVID-19</a:t>
                      </a:r>
                      <a:r>
                        <a:rPr lang="el-GR" sz="1700" b="0" dirty="0"/>
                        <a:t> (</a:t>
                      </a:r>
                      <a:r>
                        <a:rPr lang="en-US" sz="1700" b="0" dirty="0"/>
                        <a:t>patient group)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Conducting either comprehensive neuropsychological assessment or administration of cognitive tests, at least 3 months after the acute phase of the disease</a:t>
                      </a:r>
                      <a:endParaRPr lang="el-GR" sz="1700" b="0" dirty="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Existence of a control group, with no precedent of a COVID-19 infection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Studies published in English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354357"/>
                  </a:ext>
                </a:extLst>
              </a:tr>
            </a:tbl>
          </a:graphicData>
        </a:graphic>
      </p:graphicFrame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051F9D9A-0CDA-4B94-9902-D451BD996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87504"/>
              </p:ext>
            </p:extLst>
          </p:nvPr>
        </p:nvGraphicFramePr>
        <p:xfrm>
          <a:off x="6096000" y="2054085"/>
          <a:ext cx="5751443" cy="41479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51443">
                  <a:extLst>
                    <a:ext uri="{9D8B030D-6E8A-4147-A177-3AD203B41FA5}">
                      <a16:colId xmlns:a16="http://schemas.microsoft.com/office/drawing/2014/main" val="71106794"/>
                    </a:ext>
                  </a:extLst>
                </a:gridCol>
              </a:tblGrid>
              <a:tr h="414793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EXCLUSION CRITERIA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Participants under the age of 18</a:t>
                      </a:r>
                      <a:endParaRPr lang="el-GR" sz="1700" b="0" dirty="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Performing cognitive assessments within 12 weeks post-acute illness</a:t>
                      </a:r>
                      <a:endParaRPr lang="el-GR" sz="1700" b="0" dirty="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Studies with less than 20 participants</a:t>
                      </a:r>
                      <a:endParaRPr lang="el-GR" sz="1700" b="0" dirty="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Studies where patients had pre-existing cognitive decline or psychiatric, neurological, neurodevelopmental, kinetic or sensory disorders</a:t>
                      </a:r>
                      <a:endParaRPr lang="el-GR" sz="1700" b="0" dirty="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Studies without a control group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/>
                        <a:t>Studies published in languages other than English</a:t>
                      </a:r>
                      <a:endParaRPr lang="el-GR" sz="1700" b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l-GR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4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7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1547B-E7CA-4C9B-864B-09FDB0E1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2765"/>
            <a:ext cx="9601200" cy="439381"/>
          </a:xfrm>
        </p:spPr>
        <p:txBody>
          <a:bodyPr>
            <a:noAutofit/>
          </a:bodyPr>
          <a:lstStyle/>
          <a:p>
            <a:pPr algn="ctr"/>
            <a:r>
              <a:rPr lang="en-US" u="sng" dirty="0"/>
              <a:t>RESULTS</a:t>
            </a:r>
            <a:endParaRPr lang="el-GR" u="sng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758DD0FF-9854-46C2-A848-37F351D53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22460"/>
              </p:ext>
            </p:extLst>
          </p:nvPr>
        </p:nvGraphicFramePr>
        <p:xfrm>
          <a:off x="318052" y="3101009"/>
          <a:ext cx="5526157" cy="30214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26157">
                  <a:extLst>
                    <a:ext uri="{9D8B030D-6E8A-4147-A177-3AD203B41FA5}">
                      <a16:colId xmlns:a16="http://schemas.microsoft.com/office/drawing/2014/main" val="3028243645"/>
                    </a:ext>
                  </a:extLst>
                </a:gridCol>
              </a:tblGrid>
              <a:tr h="30214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b="1" u="sng" dirty="0"/>
                        <a:t>PARTICIPANTS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5.809 participants: 3.085 patients &amp; 2.724 healthy participants.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1.988 men &amp; 2.912 women.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Age: 18 to 72.5 years old.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Educational level: 5 to 18+ years of education. 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15896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77A5E89D-82D5-4145-9D66-50DAC0282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03593"/>
              </p:ext>
            </p:extLst>
          </p:nvPr>
        </p:nvGraphicFramePr>
        <p:xfrm>
          <a:off x="6056243" y="490329"/>
          <a:ext cx="5618924" cy="56321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18924">
                  <a:extLst>
                    <a:ext uri="{9D8B030D-6E8A-4147-A177-3AD203B41FA5}">
                      <a16:colId xmlns:a16="http://schemas.microsoft.com/office/drawing/2014/main" val="450334268"/>
                    </a:ext>
                  </a:extLst>
                </a:gridCol>
              </a:tblGrid>
              <a:tr h="5632175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effectLst/>
                        </a:rPr>
                        <a:t>Cognitive domains affected in order of frequency</a:t>
                      </a:r>
                    </a:p>
                    <a:p>
                      <a:pPr algn="ctr"/>
                      <a:endParaRPr lang="en-US" sz="18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u="none" dirty="0">
                          <a:effectLst/>
                        </a:rPr>
                        <a:t>Memory/Learning: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specifically in </a:t>
                      </a:r>
                      <a:r>
                        <a:rPr lang="en-US" sz="17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 memory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memory 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in the mental process of </a:t>
                      </a:r>
                      <a:r>
                        <a:rPr lang="en-US" sz="17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 consolidation.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Executive functions</a:t>
                      </a: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especially in </a:t>
                      </a:r>
                      <a:r>
                        <a:rPr lang="en-US" sz="17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inhibitory control.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 speed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Visuospatial perception</a:t>
                      </a:r>
                      <a:endParaRPr lang="en-US" sz="17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8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l-GR" sz="18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423412"/>
                  </a:ext>
                </a:extLst>
              </a:tr>
            </a:tbl>
          </a:graphicData>
        </a:graphic>
      </p:graphicFrame>
      <p:graphicFrame>
        <p:nvGraphicFramePr>
          <p:cNvPr id="8" name="Πίνακας 8">
            <a:extLst>
              <a:ext uri="{FF2B5EF4-FFF2-40B4-BE49-F238E27FC236}">
                <a16:creationId xmlns:a16="http://schemas.microsoft.com/office/drawing/2014/main" id="{F3C579A0-8739-4C73-A110-039C12F38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59576"/>
              </p:ext>
            </p:extLst>
          </p:nvPr>
        </p:nvGraphicFramePr>
        <p:xfrm>
          <a:off x="318052" y="490329"/>
          <a:ext cx="5526157" cy="2423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26157">
                  <a:extLst>
                    <a:ext uri="{9D8B030D-6E8A-4147-A177-3AD203B41FA5}">
                      <a16:colId xmlns:a16="http://schemas.microsoft.com/office/drawing/2014/main" val="3301400715"/>
                    </a:ext>
                  </a:extLst>
                </a:gridCol>
              </a:tblGrid>
              <a:tr h="225088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24 studies were included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The interval between the COVID-19 infection and the cognitive evaluation varied from 3 to 21.6 months.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1053"/>
                  </a:ext>
                </a:extLst>
              </a:tr>
            </a:tbl>
          </a:graphicData>
        </a:graphic>
      </p:graphicFrame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359EC88-3624-4EFC-B7C5-BE03C99B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235" y="4267200"/>
            <a:ext cx="2405270" cy="1722781"/>
          </a:xfrm>
          <a:prstGeom prst="rect">
            <a:avLst/>
          </a:prstGeom>
        </p:spPr>
      </p:pic>
      <p:pic>
        <p:nvPicPr>
          <p:cNvPr id="18" name="Εικόνα 17" descr="Εικόνα που περιέχει παπούτσια, ζωγραφιά, εικονογράφηση, σκίτσο/σχέ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E67B8168-A2E7-42AD-8899-564FCFC92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497" y="3604591"/>
            <a:ext cx="2385392" cy="17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DBD913-3907-4B77-AD83-3A24AC679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09" y="159026"/>
            <a:ext cx="5509591" cy="516835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LIMITATIONS</a:t>
            </a:r>
            <a:endParaRPr lang="el-GR" sz="3200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51D5ED2-BFB3-4C33-8003-C7BF2C553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09" y="675862"/>
            <a:ext cx="5509591" cy="5393634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Heterogeneity among studies regarding participants' age, gender</a:t>
            </a:r>
            <a:r>
              <a:rPr lang="el-GR" sz="1700" dirty="0"/>
              <a:t> </a:t>
            </a:r>
            <a:r>
              <a:rPr lang="en-US" sz="1700" dirty="0"/>
              <a:t>and years of education.</a:t>
            </a:r>
            <a:endParaRPr lang="el-GR" sz="1700" dirty="0"/>
          </a:p>
          <a:p>
            <a:r>
              <a:rPr lang="en-US" sz="1700" dirty="0"/>
              <a:t>The severity level of the acute infection was not evaluated</a:t>
            </a:r>
            <a:r>
              <a:rPr lang="el-GR" sz="1700" dirty="0"/>
              <a:t>.</a:t>
            </a:r>
          </a:p>
          <a:p>
            <a:r>
              <a:rPr lang="en-US" sz="1700" dirty="0"/>
              <a:t>The influence of prior comorbidities was not assessed</a:t>
            </a:r>
            <a:r>
              <a:rPr lang="el-GR" sz="1700" dirty="0"/>
              <a:t>.</a:t>
            </a:r>
          </a:p>
          <a:p>
            <a:r>
              <a:rPr lang="en-US" sz="1700" dirty="0"/>
              <a:t>The effect of anxiety and depressive symptomatology was not evaluated.</a:t>
            </a:r>
            <a:endParaRPr lang="el-GR" sz="1700" dirty="0"/>
          </a:p>
          <a:p>
            <a:r>
              <a:rPr lang="en-US" sz="1700" dirty="0"/>
              <a:t>The absence of cognitive assessments prior to COVID-19</a:t>
            </a:r>
            <a:r>
              <a:rPr lang="el-GR" sz="1700" dirty="0"/>
              <a:t> </a:t>
            </a:r>
            <a:r>
              <a:rPr lang="en-US" sz="1700" dirty="0"/>
              <a:t>infection. </a:t>
            </a:r>
            <a:endParaRPr lang="el-GR" sz="1700" dirty="0"/>
          </a:p>
          <a:p>
            <a:r>
              <a:rPr lang="en-US" sz="1700" dirty="0"/>
              <a:t>Comprehensive neuropsychological assessment was not conducted in certain articles</a:t>
            </a:r>
            <a:r>
              <a:rPr lang="el-GR" sz="1700" dirty="0"/>
              <a:t> </a:t>
            </a:r>
            <a:r>
              <a:rPr lang="el-GR" sz="1700" dirty="0">
                <a:sym typeface="Wingdings" panose="05000000000000000000" pitchFamily="2" charset="2"/>
              </a:rPr>
              <a:t> </a:t>
            </a:r>
            <a:r>
              <a:rPr lang="en-US" sz="1700" dirty="0">
                <a:sym typeface="Wingdings" panose="05000000000000000000" pitchFamily="2" charset="2"/>
              </a:rPr>
              <a:t>underrepresentation of linguistic functioning and visual-spatial perception.</a:t>
            </a:r>
            <a:endParaRPr lang="el-GR" sz="1700" dirty="0">
              <a:sym typeface="Wingdings" panose="05000000000000000000" pitchFamily="2" charset="2"/>
            </a:endParaRPr>
          </a:p>
          <a:p>
            <a:r>
              <a:rPr lang="en-US" sz="1700" dirty="0">
                <a:sym typeface="Wingdings" panose="05000000000000000000" pitchFamily="2" charset="2"/>
              </a:rPr>
              <a:t>Absence of specific and sensitive cognitive tools for detecting COVID-19-related deficits</a:t>
            </a:r>
            <a:r>
              <a:rPr lang="el-GR" sz="1700" dirty="0">
                <a:sym typeface="Wingdings" panose="05000000000000000000" pitchFamily="2" charset="2"/>
              </a:rPr>
              <a:t>. </a:t>
            </a:r>
            <a:endParaRPr lang="en-US" sz="1700" dirty="0">
              <a:sym typeface="Wingdings" panose="05000000000000000000" pitchFamily="2" charset="2"/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524638D-D950-452D-BD53-A604831D8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270" y="159026"/>
            <a:ext cx="5618920" cy="516835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FUTURE RESEARCH</a:t>
            </a:r>
            <a:endParaRPr lang="el-GR" sz="3200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D8EFF3B-2107-4758-B239-3571B3ECB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270" y="675861"/>
            <a:ext cx="5618921" cy="159026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700" dirty="0"/>
              <a:t>Conducting additional </a:t>
            </a:r>
            <a:r>
              <a:rPr lang="en-US" sz="1700" u="sng" dirty="0"/>
              <a:t>longitudinal studies </a:t>
            </a:r>
            <a:r>
              <a:rPr lang="en-US" sz="1700" dirty="0"/>
              <a:t>to delineate the trajectory of cognitive deficits induced by COVID-19, thereby contributing to the establishment of tailored neuropsychological rehabilitation programs</a:t>
            </a:r>
            <a:r>
              <a:rPr lang="el-GR" sz="1700" dirty="0"/>
              <a:t>.</a:t>
            </a:r>
            <a:endParaRPr lang="en-US" sz="1700" dirty="0"/>
          </a:p>
          <a:p>
            <a:pPr marL="0" indent="0">
              <a:lnSpc>
                <a:spcPct val="150000"/>
              </a:lnSpc>
              <a:buNone/>
            </a:pPr>
            <a:endParaRPr lang="el-GR" sz="1700" dirty="0"/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AD68DDA6-F9F6-49F4-BF9E-48E3C7F63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16503"/>
              </p:ext>
            </p:extLst>
          </p:nvPr>
        </p:nvGraphicFramePr>
        <p:xfrm>
          <a:off x="6347791" y="2266122"/>
          <a:ext cx="5618921" cy="38471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18921">
                  <a:extLst>
                    <a:ext uri="{9D8B030D-6E8A-4147-A177-3AD203B41FA5}">
                      <a16:colId xmlns:a16="http://schemas.microsoft.com/office/drawing/2014/main" val="3667895643"/>
                    </a:ext>
                  </a:extLst>
                </a:gridCol>
              </a:tblGrid>
              <a:tr h="3847178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CONCLUSION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SARS-COV-2 infection probably affects cognitive functions.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The cognitive domains most commonly affected include: memory/learning and executive functions, followed by attention and processing speed, while deficits in language and visual-spatial perception are less frequently reported.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425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0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Πλέγμα ρόμβου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9_TF03031015" id="{C2674361-441A-4E47-BEAD-6B32B3CE88A5}" vid="{C0FB237C-F5F3-4D80-8DB3-2553A167F948}"/>
    </a:ext>
  </a:extLst>
</a:theme>
</file>

<file path=ppt/theme/theme2.xml><?xml version="1.0" encoding="utf-8"?>
<a:theme xmlns:a="http://schemas.openxmlformats.org/drawingml/2006/main" name="Θέμα του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Επιχειρηματική παρουσίαση πλέγματος ρόμβου (ευρεία οθόνη)</Template>
  <TotalTime>3953</TotalTime>
  <Words>627</Words>
  <Application>Microsoft Office PowerPoint</Application>
  <PresentationFormat>Widescreen</PresentationFormat>
  <Paragraphs>63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Söhne</vt:lpstr>
      <vt:lpstr>Wingdings</vt:lpstr>
      <vt:lpstr>Πλέγμα ρόμβου 16x9</vt:lpstr>
      <vt:lpstr>  THE IMPACT OF POST-COVID-19 SYNDROME ON COGNITIVE FUNCTIONS: A SYSTEMATIC REVIEW </vt:lpstr>
      <vt:lpstr>INTRODUCTION </vt:lpstr>
      <vt:lpstr>METHODS</vt:lpstr>
      <vt:lpstr>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POST-COVID-19 SYNDROME ON COGNITIVE FUNCTIONS: A SYSTEMATIC REVIEW</dc:title>
  <dc:creator>user</dc:creator>
  <cp:lastModifiedBy>user</cp:lastModifiedBy>
  <cp:revision>63</cp:revision>
  <dcterms:created xsi:type="dcterms:W3CDTF">2024-02-23T20:09:51Z</dcterms:created>
  <dcterms:modified xsi:type="dcterms:W3CDTF">2024-02-27T07:36:58Z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