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7"/>
  </p:notesMasterIdLst>
  <p:sldIdLst>
    <p:sldId id="256" r:id="rId3"/>
    <p:sldId id="280" r:id="rId4"/>
    <p:sldId id="289" r:id="rId5"/>
    <p:sldId id="290" r:id="rId6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8"/>
      <p:bold r:id="rId9"/>
      <p:italic r:id="rId10"/>
      <p:boldItalic r:id="rId11"/>
    </p:embeddedFont>
    <p:embeddedFont>
      <p:font typeface="Proxima Nova" panose="020B0604020202020204" charset="0"/>
      <p:regular r:id="rId12"/>
      <p:bold r:id="rId13"/>
      <p:italic r:id="rId14"/>
      <p:boldItalic r:id="rId15"/>
    </p:embeddedFont>
    <p:embeddedFont>
      <p:font typeface="Proxima Nova Semibold" panose="020B060402020202020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0FF"/>
    <a:srgbClr val="E1A6FF"/>
    <a:srgbClr val="E0BDFF"/>
    <a:srgbClr val="A9FFFD"/>
    <a:srgbClr val="E3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9"/>
    <p:restoredTop sz="94661"/>
  </p:normalViewPr>
  <p:slideViewPr>
    <p:cSldViewPr snapToGrid="0">
      <p:cViewPr varScale="1">
        <p:scale>
          <a:sx n="139" d="100"/>
          <a:sy n="139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944360046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944360046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9443600460_0_1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9443600460_0_1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50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" y="414000"/>
            <a:ext cx="8229600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1702950"/>
            <a:ext cx="822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40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21450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40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4000"/>
            <a:ext cx="822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40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21450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61">
          <p15:clr>
            <a:srgbClr val="EA4335"/>
          </p15:clr>
        </p15:guide>
        <p15:guide id="4" orient="horz" pos="29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FFFD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1454217" y="2365462"/>
            <a:ext cx="1938790" cy="2857129"/>
          </a:xfrm>
          <a:custGeom>
            <a:avLst/>
            <a:gdLst/>
            <a:ahLst/>
            <a:cxnLst/>
            <a:rect l="l" t="t" r="r" b="b"/>
            <a:pathLst>
              <a:path w="17335" h="25546" extrusionOk="0">
                <a:moveTo>
                  <a:pt x="8667" y="1"/>
                </a:moveTo>
                <a:lnTo>
                  <a:pt x="0" y="6926"/>
                </a:lnTo>
                <a:lnTo>
                  <a:pt x="3456" y="6926"/>
                </a:lnTo>
                <a:lnTo>
                  <a:pt x="3456" y="25546"/>
                </a:lnTo>
                <a:lnTo>
                  <a:pt x="13878" y="25546"/>
                </a:lnTo>
                <a:lnTo>
                  <a:pt x="13878" y="6926"/>
                </a:lnTo>
                <a:lnTo>
                  <a:pt x="17334" y="6926"/>
                </a:lnTo>
                <a:lnTo>
                  <a:pt x="17093" y="6658"/>
                </a:lnTo>
                <a:lnTo>
                  <a:pt x="14668" y="4689"/>
                </a:lnTo>
                <a:lnTo>
                  <a:pt x="9766" y="858"/>
                </a:lnTo>
                <a:lnTo>
                  <a:pt x="8667" y="1"/>
                </a:lnTo>
                <a:close/>
              </a:path>
            </a:pathLst>
          </a:custGeom>
          <a:solidFill>
            <a:srgbClr val="E1A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57200" y="414000"/>
            <a:ext cx="8229600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u-HU" sz="2000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STIGMA ASSOCIATED WITH PERSONALITY DISORDERS TO IMPROVE WELL-BEING OF PATIENTS</a:t>
            </a:r>
            <a:endParaRPr lang="hu-HU" sz="20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3923414" y="337200"/>
            <a:ext cx="1297172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 u="sng" dirty="0">
                <a:solidFill>
                  <a:srgbClr val="C630FF"/>
                </a:solidFill>
              </a:rPr>
              <a:t>P21</a:t>
            </a:r>
            <a:endParaRPr b="1" u="sng" dirty="0">
              <a:solidFill>
                <a:srgbClr val="C630FF"/>
              </a:solidFill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7084896" y="1792585"/>
            <a:ext cx="1938790" cy="3420479"/>
          </a:xfrm>
          <a:custGeom>
            <a:avLst/>
            <a:gdLst/>
            <a:ahLst/>
            <a:cxnLst/>
            <a:rect l="l" t="t" r="r" b="b"/>
            <a:pathLst>
              <a:path w="17335" h="30583" extrusionOk="0">
                <a:moveTo>
                  <a:pt x="8667" y="1"/>
                </a:moveTo>
                <a:lnTo>
                  <a:pt x="1" y="6913"/>
                </a:lnTo>
                <a:lnTo>
                  <a:pt x="3457" y="6913"/>
                </a:lnTo>
                <a:lnTo>
                  <a:pt x="3457" y="30583"/>
                </a:lnTo>
                <a:lnTo>
                  <a:pt x="13878" y="30583"/>
                </a:lnTo>
                <a:lnTo>
                  <a:pt x="13878" y="6913"/>
                </a:lnTo>
                <a:lnTo>
                  <a:pt x="17334" y="6913"/>
                </a:lnTo>
                <a:lnTo>
                  <a:pt x="17080" y="6645"/>
                </a:lnTo>
                <a:lnTo>
                  <a:pt x="14655" y="4689"/>
                </a:lnTo>
                <a:lnTo>
                  <a:pt x="9766" y="845"/>
                </a:lnTo>
                <a:lnTo>
                  <a:pt x="8667" y="1"/>
                </a:lnTo>
                <a:close/>
              </a:path>
            </a:pathLst>
          </a:custGeom>
          <a:solidFill>
            <a:srgbClr val="E0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</p:txBody>
      </p:sp>
      <p:sp>
        <p:nvSpPr>
          <p:cNvPr id="61" name="Google Shape;61;p15"/>
          <p:cNvSpPr/>
          <p:nvPr/>
        </p:nvSpPr>
        <p:spPr>
          <a:xfrm>
            <a:off x="465284" y="3352830"/>
            <a:ext cx="1937336" cy="1866875"/>
          </a:xfrm>
          <a:custGeom>
            <a:avLst/>
            <a:gdLst/>
            <a:ahLst/>
            <a:cxnLst/>
            <a:rect l="l" t="t" r="r" b="b"/>
            <a:pathLst>
              <a:path w="17322" h="16692" extrusionOk="0">
                <a:moveTo>
                  <a:pt x="8668" y="1"/>
                </a:moveTo>
                <a:lnTo>
                  <a:pt x="1" y="6913"/>
                </a:lnTo>
                <a:lnTo>
                  <a:pt x="3457" y="6913"/>
                </a:lnTo>
                <a:lnTo>
                  <a:pt x="3457" y="16692"/>
                </a:lnTo>
                <a:lnTo>
                  <a:pt x="13865" y="16692"/>
                </a:lnTo>
                <a:lnTo>
                  <a:pt x="13865" y="6913"/>
                </a:lnTo>
                <a:lnTo>
                  <a:pt x="17321" y="6913"/>
                </a:lnTo>
                <a:lnTo>
                  <a:pt x="17080" y="6645"/>
                </a:lnTo>
                <a:lnTo>
                  <a:pt x="14656" y="4676"/>
                </a:lnTo>
                <a:lnTo>
                  <a:pt x="9753" y="845"/>
                </a:lnTo>
                <a:lnTo>
                  <a:pt x="86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782011" y="2995675"/>
            <a:ext cx="1937224" cy="2217389"/>
          </a:xfrm>
          <a:custGeom>
            <a:avLst/>
            <a:gdLst/>
            <a:ahLst/>
            <a:cxnLst/>
            <a:rect l="l" t="t" r="r" b="b"/>
            <a:pathLst>
              <a:path w="17321" h="19826" extrusionOk="0">
                <a:moveTo>
                  <a:pt x="8654" y="0"/>
                </a:moveTo>
                <a:lnTo>
                  <a:pt x="1" y="6926"/>
                </a:lnTo>
                <a:lnTo>
                  <a:pt x="3457" y="6926"/>
                </a:lnTo>
                <a:lnTo>
                  <a:pt x="3457" y="19826"/>
                </a:lnTo>
                <a:lnTo>
                  <a:pt x="13865" y="19826"/>
                </a:lnTo>
                <a:lnTo>
                  <a:pt x="13865" y="6926"/>
                </a:lnTo>
                <a:lnTo>
                  <a:pt x="17321" y="6926"/>
                </a:lnTo>
                <a:lnTo>
                  <a:pt x="17080" y="6658"/>
                </a:lnTo>
                <a:lnTo>
                  <a:pt x="14655" y="4689"/>
                </a:lnTo>
                <a:lnTo>
                  <a:pt x="9752" y="844"/>
                </a:lnTo>
                <a:lnTo>
                  <a:pt x="86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7B47FCE-9819-E5A1-9FD5-35A4A9956026}"/>
              </a:ext>
            </a:extLst>
          </p:cNvPr>
          <p:cNvSpPr txBox="1"/>
          <p:nvPr/>
        </p:nvSpPr>
        <p:spPr>
          <a:xfrm>
            <a:off x="449117" y="3063693"/>
            <a:ext cx="8229599" cy="2149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Péter Ruscsák</a:t>
            </a:r>
            <a:r>
              <a:rPr lang="en-US" sz="1600" b="1" kern="1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Viktória Pribula</a:t>
            </a:r>
            <a:r>
              <a:rPr lang="en-US" sz="1600" b="1" kern="1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Fanni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Pongrácz</a:t>
            </a:r>
            <a:r>
              <a:rPr lang="en-US" sz="1600" b="1" kern="1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Lilien</a:t>
            </a:r>
            <a:r>
              <a:rPr lang="en-US" sz="16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Király</a:t>
            </a:r>
            <a:r>
              <a:rPr lang="en-US" sz="1600" b="1" kern="1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Tamara Renkó</a:t>
            </a:r>
            <a:r>
              <a:rPr lang="en-US" sz="1600" b="1" kern="1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2,3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Gabriella Vizin</a:t>
            </a:r>
            <a:r>
              <a:rPr lang="en-US" sz="1600" b="1" kern="1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2,3,4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Xénia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Gonda</a:t>
            </a:r>
            <a:r>
              <a:rPr lang="en-US" sz="1600" b="1" kern="1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2,3,4</a:t>
            </a:r>
          </a:p>
          <a:p>
            <a:pPr algn="just">
              <a:lnSpc>
                <a:spcPct val="107000"/>
              </a:lnSpc>
            </a:pPr>
            <a:endParaRPr lang="hu-HU" sz="1400" kern="100" dirty="0">
              <a:solidFill>
                <a:schemeClr val="tx1"/>
              </a:solidFill>
              <a:effectLst/>
              <a:latin typeface="Poppins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600" kern="100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Eötvös </a:t>
            </a:r>
            <a:r>
              <a:rPr lang="en-US" sz="1600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Loránd</a:t>
            </a:r>
            <a:r>
              <a:rPr lang="en-US" sz="1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University, Institute of Psychology, Budapest </a:t>
            </a:r>
            <a:endParaRPr lang="hu-HU" sz="16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600" kern="100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Semmelweis University, Department of Psychiatry and Psychotherapy, Budapest</a:t>
            </a:r>
            <a:endParaRPr lang="hu-HU" sz="16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600" kern="100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Semmelweis University, Department of Clinical Psychology, Budapest</a:t>
            </a:r>
            <a:endParaRPr lang="hu-HU" sz="16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600" kern="100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Eötvös </a:t>
            </a:r>
            <a:r>
              <a:rPr lang="en-US" sz="1600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Loránd</a:t>
            </a:r>
            <a:r>
              <a:rPr lang="en-US" sz="1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University, Institute of Psychology, Department of Clinical Psychology and Addiction, Budapest</a:t>
            </a:r>
            <a:endParaRPr lang="hu-HU" sz="16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8FF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9"/>
          <p:cNvSpPr/>
          <p:nvPr/>
        </p:nvSpPr>
        <p:spPr>
          <a:xfrm rot="10800000" flipH="1">
            <a:off x="557650" y="3281171"/>
            <a:ext cx="8022356" cy="12700"/>
          </a:xfrm>
          <a:custGeom>
            <a:avLst/>
            <a:gdLst/>
            <a:ahLst/>
            <a:cxnLst/>
            <a:rect l="l" t="t" r="r" b="b"/>
            <a:pathLst>
              <a:path w="103301" h="1" fill="none" extrusionOk="0">
                <a:moveTo>
                  <a:pt x="0" y="1"/>
                </a:moveTo>
                <a:lnTo>
                  <a:pt x="103300" y="1"/>
                </a:lnTo>
              </a:path>
            </a:pathLst>
          </a:custGeom>
          <a:noFill/>
          <a:ln w="19050" cap="flat" cmpd="sng">
            <a:solidFill>
              <a:srgbClr val="C630FF"/>
            </a:solidFill>
            <a:prstDash val="solid"/>
            <a:miter lim="10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860" name="Google Shape;860;p39"/>
          <p:cNvSpPr/>
          <p:nvPr/>
        </p:nvSpPr>
        <p:spPr>
          <a:xfrm>
            <a:off x="1465261" y="3142904"/>
            <a:ext cx="233211" cy="234268"/>
          </a:xfrm>
          <a:custGeom>
            <a:avLst/>
            <a:gdLst/>
            <a:ahLst/>
            <a:cxnLst/>
            <a:rect l="l" t="t" r="r" b="b"/>
            <a:pathLst>
              <a:path w="3538" h="3539" extrusionOk="0">
                <a:moveTo>
                  <a:pt x="1769" y="1"/>
                </a:moveTo>
                <a:cubicBezTo>
                  <a:pt x="793" y="1"/>
                  <a:pt x="1" y="792"/>
                  <a:pt x="1" y="1770"/>
                </a:cubicBezTo>
                <a:cubicBezTo>
                  <a:pt x="1" y="2747"/>
                  <a:pt x="793" y="3539"/>
                  <a:pt x="1769" y="3539"/>
                </a:cubicBezTo>
                <a:cubicBezTo>
                  <a:pt x="2746" y="3539"/>
                  <a:pt x="3538" y="2747"/>
                  <a:pt x="3538" y="1770"/>
                </a:cubicBezTo>
                <a:cubicBezTo>
                  <a:pt x="3538" y="792"/>
                  <a:pt x="2746" y="1"/>
                  <a:pt x="17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9"/>
          <p:cNvSpPr/>
          <p:nvPr/>
        </p:nvSpPr>
        <p:spPr>
          <a:xfrm>
            <a:off x="3162941" y="3141520"/>
            <a:ext cx="233211" cy="234284"/>
          </a:xfrm>
          <a:custGeom>
            <a:avLst/>
            <a:gdLst/>
            <a:ahLst/>
            <a:cxnLst/>
            <a:rect l="l" t="t" r="r" b="b"/>
            <a:pathLst>
              <a:path w="3538" h="3539" extrusionOk="0">
                <a:moveTo>
                  <a:pt x="1769" y="1"/>
                </a:moveTo>
                <a:cubicBezTo>
                  <a:pt x="793" y="1"/>
                  <a:pt x="1" y="792"/>
                  <a:pt x="1" y="1770"/>
                </a:cubicBezTo>
                <a:cubicBezTo>
                  <a:pt x="1" y="2747"/>
                  <a:pt x="793" y="3539"/>
                  <a:pt x="1769" y="3539"/>
                </a:cubicBezTo>
                <a:cubicBezTo>
                  <a:pt x="2746" y="3539"/>
                  <a:pt x="3538" y="2747"/>
                  <a:pt x="3538" y="1770"/>
                </a:cubicBezTo>
                <a:cubicBezTo>
                  <a:pt x="3538" y="792"/>
                  <a:pt x="2746" y="1"/>
                  <a:pt x="17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9"/>
          <p:cNvSpPr/>
          <p:nvPr/>
        </p:nvSpPr>
        <p:spPr>
          <a:xfrm>
            <a:off x="4860621" y="3144232"/>
            <a:ext cx="233211" cy="234284"/>
          </a:xfrm>
          <a:custGeom>
            <a:avLst/>
            <a:gdLst/>
            <a:ahLst/>
            <a:cxnLst/>
            <a:rect l="l" t="t" r="r" b="b"/>
            <a:pathLst>
              <a:path w="3538" h="3539" extrusionOk="0">
                <a:moveTo>
                  <a:pt x="1769" y="1"/>
                </a:moveTo>
                <a:cubicBezTo>
                  <a:pt x="793" y="1"/>
                  <a:pt x="1" y="792"/>
                  <a:pt x="1" y="1770"/>
                </a:cubicBezTo>
                <a:cubicBezTo>
                  <a:pt x="1" y="2747"/>
                  <a:pt x="793" y="3539"/>
                  <a:pt x="1769" y="3539"/>
                </a:cubicBezTo>
                <a:cubicBezTo>
                  <a:pt x="2746" y="3539"/>
                  <a:pt x="3538" y="2747"/>
                  <a:pt x="3538" y="1770"/>
                </a:cubicBezTo>
                <a:cubicBezTo>
                  <a:pt x="3538" y="792"/>
                  <a:pt x="2746" y="1"/>
                  <a:pt x="1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9"/>
          <p:cNvSpPr/>
          <p:nvPr/>
        </p:nvSpPr>
        <p:spPr>
          <a:xfrm>
            <a:off x="6558236" y="3141520"/>
            <a:ext cx="233211" cy="234284"/>
          </a:xfrm>
          <a:custGeom>
            <a:avLst/>
            <a:gdLst/>
            <a:ahLst/>
            <a:cxnLst/>
            <a:rect l="l" t="t" r="r" b="b"/>
            <a:pathLst>
              <a:path w="3538" h="3539" extrusionOk="0">
                <a:moveTo>
                  <a:pt x="1769" y="1"/>
                </a:moveTo>
                <a:cubicBezTo>
                  <a:pt x="793" y="1"/>
                  <a:pt x="1" y="792"/>
                  <a:pt x="1" y="1770"/>
                </a:cubicBezTo>
                <a:cubicBezTo>
                  <a:pt x="1" y="2747"/>
                  <a:pt x="793" y="3539"/>
                  <a:pt x="1769" y="3539"/>
                </a:cubicBezTo>
                <a:cubicBezTo>
                  <a:pt x="2746" y="3539"/>
                  <a:pt x="3538" y="2747"/>
                  <a:pt x="3538" y="1770"/>
                </a:cubicBezTo>
                <a:cubicBezTo>
                  <a:pt x="3538" y="792"/>
                  <a:pt x="2746" y="1"/>
                  <a:pt x="17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8" name="Google Shape;888;p39"/>
          <p:cNvSpPr txBox="1"/>
          <p:nvPr/>
        </p:nvSpPr>
        <p:spPr>
          <a:xfrm>
            <a:off x="706167" y="2680394"/>
            <a:ext cx="17514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Personality Disorder severity</a:t>
            </a:r>
            <a:endParaRPr sz="12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889" name="Google Shape;889;p39"/>
          <p:cNvSpPr txBox="1"/>
          <p:nvPr/>
        </p:nvSpPr>
        <p:spPr>
          <a:xfrm>
            <a:off x="2403846" y="2680394"/>
            <a:ext cx="17514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Internalized</a:t>
            </a:r>
            <a:r>
              <a:rPr lang="hu-HU" sz="12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Stigma </a:t>
            </a:r>
            <a:r>
              <a:rPr lang="hu-HU" sz="1200" dirty="0" err="1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Brief</a:t>
            </a:r>
            <a:r>
              <a:rPr lang="hu-HU" sz="12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Version</a:t>
            </a:r>
            <a:endParaRPr sz="12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0" name="Google Shape;890;p39"/>
          <p:cNvSpPr txBox="1"/>
          <p:nvPr/>
        </p:nvSpPr>
        <p:spPr>
          <a:xfrm>
            <a:off x="4091234" y="2666611"/>
            <a:ext cx="17514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Self-Compassion Scale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Short Form</a:t>
            </a:r>
            <a:endParaRPr sz="12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891" name="Google Shape;891;p39"/>
          <p:cNvSpPr txBox="1"/>
          <p:nvPr/>
        </p:nvSpPr>
        <p:spPr>
          <a:xfrm>
            <a:off x="5744357" y="2673503"/>
            <a:ext cx="17514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Experiencing Shame Scale</a:t>
            </a:r>
            <a:endParaRPr sz="12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892" name="Google Shape;892;p39"/>
          <p:cNvSpPr txBox="1"/>
          <p:nvPr/>
        </p:nvSpPr>
        <p:spPr>
          <a:xfrm>
            <a:off x="832300" y="3376762"/>
            <a:ext cx="14958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PDS-ICD-11</a:t>
            </a:r>
            <a:endParaRPr sz="2000" b="1" dirty="0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93" name="Google Shape;893;p39"/>
          <p:cNvSpPr txBox="1"/>
          <p:nvPr/>
        </p:nvSpPr>
        <p:spPr>
          <a:xfrm>
            <a:off x="2553021" y="3376762"/>
            <a:ext cx="14958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ISMI-10</a:t>
            </a:r>
            <a:endParaRPr sz="20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94" name="Google Shape;894;p39"/>
          <p:cNvSpPr txBox="1"/>
          <p:nvPr/>
        </p:nvSpPr>
        <p:spPr>
          <a:xfrm>
            <a:off x="4214397" y="3376762"/>
            <a:ext cx="14958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SCS-SF</a:t>
            </a:r>
            <a:endParaRPr sz="2000" b="1" dirty="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95" name="Google Shape;895;p39"/>
          <p:cNvSpPr txBox="1"/>
          <p:nvPr/>
        </p:nvSpPr>
        <p:spPr>
          <a:xfrm>
            <a:off x="5926941" y="3376762"/>
            <a:ext cx="14958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ESS</a:t>
            </a:r>
            <a:endParaRPr sz="20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" name="Google Shape;885;p39">
            <a:extLst>
              <a:ext uri="{FF2B5EF4-FFF2-40B4-BE49-F238E27FC236}">
                <a16:creationId xmlns:a16="http://schemas.microsoft.com/office/drawing/2014/main" id="{13745826-C7EF-AF4B-8B44-726EA221C058}"/>
              </a:ext>
            </a:extLst>
          </p:cNvPr>
          <p:cNvSpPr/>
          <p:nvPr/>
        </p:nvSpPr>
        <p:spPr>
          <a:xfrm>
            <a:off x="8254314" y="3141520"/>
            <a:ext cx="233211" cy="234284"/>
          </a:xfrm>
          <a:custGeom>
            <a:avLst/>
            <a:gdLst/>
            <a:ahLst/>
            <a:cxnLst/>
            <a:rect l="l" t="t" r="r" b="b"/>
            <a:pathLst>
              <a:path w="3538" h="3539" extrusionOk="0">
                <a:moveTo>
                  <a:pt x="1769" y="1"/>
                </a:moveTo>
                <a:cubicBezTo>
                  <a:pt x="793" y="1"/>
                  <a:pt x="1" y="792"/>
                  <a:pt x="1" y="1770"/>
                </a:cubicBezTo>
                <a:cubicBezTo>
                  <a:pt x="1" y="2747"/>
                  <a:pt x="793" y="3539"/>
                  <a:pt x="1769" y="3539"/>
                </a:cubicBezTo>
                <a:cubicBezTo>
                  <a:pt x="2746" y="3539"/>
                  <a:pt x="3538" y="2747"/>
                  <a:pt x="3538" y="1770"/>
                </a:cubicBezTo>
                <a:cubicBezTo>
                  <a:pt x="3538" y="792"/>
                  <a:pt x="2746" y="1"/>
                  <a:pt x="1769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895;p39">
            <a:extLst>
              <a:ext uri="{FF2B5EF4-FFF2-40B4-BE49-F238E27FC236}">
                <a16:creationId xmlns:a16="http://schemas.microsoft.com/office/drawing/2014/main" id="{9D6DA8C1-CBA5-114C-3E9D-97338847D201}"/>
              </a:ext>
            </a:extLst>
          </p:cNvPr>
          <p:cNvSpPr txBox="1"/>
          <p:nvPr/>
        </p:nvSpPr>
        <p:spPr>
          <a:xfrm>
            <a:off x="7623019" y="3381233"/>
            <a:ext cx="14958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b="1" dirty="0">
                <a:solidFill>
                  <a:srgbClr val="7030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PHQ-4</a:t>
            </a:r>
            <a:endParaRPr sz="2000" b="1" dirty="0">
              <a:solidFill>
                <a:srgbClr val="7030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891;p39">
            <a:extLst>
              <a:ext uri="{FF2B5EF4-FFF2-40B4-BE49-F238E27FC236}">
                <a16:creationId xmlns:a16="http://schemas.microsoft.com/office/drawing/2014/main" id="{B5321141-D6A0-387F-DC83-F4450DEC9B47}"/>
              </a:ext>
            </a:extLst>
          </p:cNvPr>
          <p:cNvSpPr txBox="1"/>
          <p:nvPr/>
        </p:nvSpPr>
        <p:spPr>
          <a:xfrm>
            <a:off x="7485417" y="2696777"/>
            <a:ext cx="1751400" cy="44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Patient Health Questionnaire</a:t>
            </a:r>
            <a:endParaRPr sz="12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7171EEFC-020F-70B4-79CF-68499C36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8" y="68050"/>
            <a:ext cx="8229600" cy="496800"/>
          </a:xfrm>
        </p:spPr>
        <p:txBody>
          <a:bodyPr/>
          <a:lstStyle/>
          <a:p>
            <a:r>
              <a:rPr lang="hu-H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Backround</a:t>
            </a:r>
            <a:r>
              <a:rPr lang="hu-H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u-H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hu-H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u-H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hu-H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DB7CD12-5978-AD66-8E82-8A1E3FB9561F}"/>
              </a:ext>
            </a:extLst>
          </p:cNvPr>
          <p:cNvSpPr txBox="1"/>
          <p:nvPr/>
        </p:nvSpPr>
        <p:spPr>
          <a:xfrm>
            <a:off x="630265" y="4253385"/>
            <a:ext cx="7976294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1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PATIENTS WITH PERSONALITY DISORDER(S) &amp; TREATED IN ACUTE PSYCHIATRY DEPARTMENT</a:t>
            </a:r>
          </a:p>
          <a:p>
            <a:pPr algn="ctr">
              <a:lnSpc>
                <a:spcPct val="150000"/>
              </a:lnSpc>
            </a:pPr>
            <a:r>
              <a:rPr lang="hu-HU" sz="1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PDS-ICD-11, ISMI-10, SCS-SF, ESS, PHQ-4</a:t>
            </a:r>
          </a:p>
          <a:p>
            <a:pPr algn="ctr">
              <a:lnSpc>
                <a:spcPct val="150000"/>
              </a:lnSpc>
            </a:pPr>
            <a:r>
              <a:rPr lang="hu-HU" sz="1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MEDIATION MODELS</a:t>
            </a:r>
          </a:p>
        </p:txBody>
      </p:sp>
      <p:pic>
        <p:nvPicPr>
          <p:cNvPr id="10" name="Ábra 9" descr="Férfiak csoportja egyszínű kitöltéssel">
            <a:extLst>
              <a:ext uri="{FF2B5EF4-FFF2-40B4-BE49-F238E27FC236}">
                <a16:creationId xmlns:a16="http://schemas.microsoft.com/office/drawing/2014/main" id="{213F6073-ECF6-FD56-329B-F5766F829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714" y="4321873"/>
            <a:ext cx="249871" cy="249871"/>
          </a:xfrm>
          <a:prstGeom prst="rect">
            <a:avLst/>
          </a:prstGeom>
        </p:spPr>
      </p:pic>
      <p:pic>
        <p:nvPicPr>
          <p:cNvPr id="12" name="Ábra 11" descr="Csipeszes írótábla pipákkal, ikszekkel és vonásokkal egyszínű kitöltéssel">
            <a:extLst>
              <a:ext uri="{FF2B5EF4-FFF2-40B4-BE49-F238E27FC236}">
                <a16:creationId xmlns:a16="http://schemas.microsoft.com/office/drawing/2014/main" id="{C5B3BCA9-0DDF-DB7B-3EE5-12AE278B6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1163" y="4542131"/>
            <a:ext cx="295616" cy="295616"/>
          </a:xfrm>
          <a:prstGeom prst="rect">
            <a:avLst/>
          </a:prstGeom>
        </p:spPr>
      </p:pic>
      <p:pic>
        <p:nvPicPr>
          <p:cNvPr id="14" name="Ábra 13" descr="Statisztika egyszínű kitöltéssel">
            <a:extLst>
              <a:ext uri="{FF2B5EF4-FFF2-40B4-BE49-F238E27FC236}">
                <a16:creationId xmlns:a16="http://schemas.microsoft.com/office/drawing/2014/main" id="{F73B994C-4339-D285-C279-F73B8E855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9546" y="4856271"/>
            <a:ext cx="287229" cy="287229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4FC87AA5-BD7E-4758-D485-F6599AC16603}"/>
              </a:ext>
            </a:extLst>
          </p:cNvPr>
          <p:cNvSpPr txBox="1"/>
          <p:nvPr/>
        </p:nvSpPr>
        <p:spPr>
          <a:xfrm>
            <a:off x="1167706" y="564850"/>
            <a:ext cx="68022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co-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conflicting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self-representations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flawed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well-being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pessimistic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depressive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tendency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impaired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Self-stigmatisation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inseparable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-stigma is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Self-compassion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coping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37F5B5D-330E-26AF-F821-A77A7DC7D4CF}"/>
              </a:ext>
            </a:extLst>
          </p:cNvPr>
          <p:cNvSpPr txBox="1"/>
          <p:nvPr/>
        </p:nvSpPr>
        <p:spPr>
          <a:xfrm>
            <a:off x="1" y="2265308"/>
            <a:ext cx="9118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 PATHOLOGY </a:t>
            </a:r>
            <a:r>
              <a:rPr lang="hu-H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AND INDIRECTLY AFFECT 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SELF-STIGMATISATION </a:t>
            </a:r>
            <a:r>
              <a:rPr lang="hu-H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6FF"/>
        </a:solid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 descr="A képen képernyőkép, sor, pixel látható&#10;&#10;Automatikusan generált leírás">
            <a:extLst>
              <a:ext uri="{FF2B5EF4-FFF2-40B4-BE49-F238E27FC236}">
                <a16:creationId xmlns:a16="http://schemas.microsoft.com/office/drawing/2014/main" id="{D71EFBEA-AD30-0E8F-9206-534B5E21E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1" y="3600819"/>
            <a:ext cx="3708081" cy="1542681"/>
          </a:xfrm>
          <a:prstGeom prst="rect">
            <a:avLst/>
          </a:prstGeom>
        </p:spPr>
      </p:pic>
      <p:pic>
        <p:nvPicPr>
          <p:cNvPr id="19" name="Kép 18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FA84AC1D-8B13-A0C9-4598-B6F6F50B3E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45"/>
          <a:stretch/>
        </p:blipFill>
        <p:spPr>
          <a:xfrm>
            <a:off x="4378108" y="3600819"/>
            <a:ext cx="4656920" cy="1470394"/>
          </a:xfrm>
          <a:prstGeom prst="rect">
            <a:avLst/>
          </a:prstGeom>
        </p:spPr>
      </p:pic>
      <p:pic>
        <p:nvPicPr>
          <p:cNvPr id="21" name="Kép 20" descr="A képen képernyőkép, sor, pixel látható&#10;&#10;Automatikusan generált leírás">
            <a:extLst>
              <a:ext uri="{FF2B5EF4-FFF2-40B4-BE49-F238E27FC236}">
                <a16:creationId xmlns:a16="http://schemas.microsoft.com/office/drawing/2014/main" id="{CBF47D6F-42E8-60B9-19BD-AB68737BF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71" y="1979459"/>
            <a:ext cx="3687429" cy="1535017"/>
          </a:xfrm>
          <a:prstGeom prst="rect">
            <a:avLst/>
          </a:prstGeom>
        </p:spPr>
      </p:pic>
      <p:pic>
        <p:nvPicPr>
          <p:cNvPr id="23" name="Kép 22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E1286D57-4480-1CEC-2B21-A80A86596E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606"/>
          <a:stretch/>
        </p:blipFill>
        <p:spPr>
          <a:xfrm>
            <a:off x="4378108" y="1979459"/>
            <a:ext cx="4656920" cy="1461834"/>
          </a:xfrm>
          <a:prstGeom prst="rect">
            <a:avLst/>
          </a:prstGeom>
        </p:spPr>
      </p:pic>
      <p:pic>
        <p:nvPicPr>
          <p:cNvPr id="25" name="Kép 24" descr="A képen képernyőkép, sor, pixel látható&#10;&#10;Automatikusan generált leírás">
            <a:extLst>
              <a:ext uri="{FF2B5EF4-FFF2-40B4-BE49-F238E27FC236}">
                <a16:creationId xmlns:a16="http://schemas.microsoft.com/office/drawing/2014/main" id="{B42947BF-7097-26D5-DA1D-C4B4934F6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72" y="167191"/>
            <a:ext cx="3687428" cy="1535017"/>
          </a:xfrm>
          <a:prstGeom prst="rect">
            <a:avLst/>
          </a:prstGeom>
        </p:spPr>
      </p:pic>
      <p:pic>
        <p:nvPicPr>
          <p:cNvPr id="27" name="Kép 26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8C183917-A3E6-241C-65AE-C3217D33F3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0795"/>
          <a:stretch/>
        </p:blipFill>
        <p:spPr>
          <a:xfrm>
            <a:off x="4378108" y="190703"/>
            <a:ext cx="4656920" cy="1511505"/>
          </a:xfrm>
          <a:prstGeom prst="rect">
            <a:avLst/>
          </a:prstGeom>
        </p:spPr>
      </p:pic>
      <p:sp>
        <p:nvSpPr>
          <p:cNvPr id="30" name="Szövegdoboz 29">
            <a:extLst>
              <a:ext uri="{FF2B5EF4-FFF2-40B4-BE49-F238E27FC236}">
                <a16:creationId xmlns:a16="http://schemas.microsoft.com/office/drawing/2014/main" id="{0334FE3A-61AC-6315-DBE4-E24A44765622}"/>
              </a:ext>
            </a:extLst>
          </p:cNvPr>
          <p:cNvSpPr txBox="1"/>
          <p:nvPr/>
        </p:nvSpPr>
        <p:spPr>
          <a:xfrm>
            <a:off x="3919985" y="-66919"/>
            <a:ext cx="334537" cy="508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hu-HU" sz="19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FFFD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1454217" y="2365462"/>
            <a:ext cx="1938790" cy="2857129"/>
          </a:xfrm>
          <a:custGeom>
            <a:avLst/>
            <a:gdLst/>
            <a:ahLst/>
            <a:cxnLst/>
            <a:rect l="l" t="t" r="r" b="b"/>
            <a:pathLst>
              <a:path w="17335" h="25546" extrusionOk="0">
                <a:moveTo>
                  <a:pt x="8667" y="1"/>
                </a:moveTo>
                <a:lnTo>
                  <a:pt x="0" y="6926"/>
                </a:lnTo>
                <a:lnTo>
                  <a:pt x="3456" y="6926"/>
                </a:lnTo>
                <a:lnTo>
                  <a:pt x="3456" y="25546"/>
                </a:lnTo>
                <a:lnTo>
                  <a:pt x="13878" y="25546"/>
                </a:lnTo>
                <a:lnTo>
                  <a:pt x="13878" y="6926"/>
                </a:lnTo>
                <a:lnTo>
                  <a:pt x="17334" y="6926"/>
                </a:lnTo>
                <a:lnTo>
                  <a:pt x="17093" y="6658"/>
                </a:lnTo>
                <a:lnTo>
                  <a:pt x="14668" y="4689"/>
                </a:lnTo>
                <a:lnTo>
                  <a:pt x="9766" y="858"/>
                </a:lnTo>
                <a:lnTo>
                  <a:pt x="8667" y="1"/>
                </a:lnTo>
                <a:close/>
              </a:path>
            </a:pathLst>
          </a:custGeom>
          <a:solidFill>
            <a:srgbClr val="E1A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0" y="1003045"/>
            <a:ext cx="9144000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extent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internalized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stigma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severe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is,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depends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impairment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self-functioning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tendencies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exhibit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generalized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sense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self-compassion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shame</a:t>
            </a:r>
            <a:r>
              <a:rPr lang="hu-HU" sz="2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Furthermore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self-stigmatisation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hu-HU" sz="20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mediating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20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20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personality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disorder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depressive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traits</a:t>
            </a:r>
            <a:r>
              <a:rPr lang="hu-HU" sz="20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2000" b="0" kern="1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465284" y="3352830"/>
            <a:ext cx="1937336" cy="1866875"/>
          </a:xfrm>
          <a:custGeom>
            <a:avLst/>
            <a:gdLst/>
            <a:ahLst/>
            <a:cxnLst/>
            <a:rect l="l" t="t" r="r" b="b"/>
            <a:pathLst>
              <a:path w="17322" h="16692" extrusionOk="0">
                <a:moveTo>
                  <a:pt x="8668" y="1"/>
                </a:moveTo>
                <a:lnTo>
                  <a:pt x="1" y="6913"/>
                </a:lnTo>
                <a:lnTo>
                  <a:pt x="3457" y="6913"/>
                </a:lnTo>
                <a:lnTo>
                  <a:pt x="3457" y="16692"/>
                </a:lnTo>
                <a:lnTo>
                  <a:pt x="13865" y="16692"/>
                </a:lnTo>
                <a:lnTo>
                  <a:pt x="13865" y="6913"/>
                </a:lnTo>
                <a:lnTo>
                  <a:pt x="17321" y="6913"/>
                </a:lnTo>
                <a:lnTo>
                  <a:pt x="17080" y="6645"/>
                </a:lnTo>
                <a:lnTo>
                  <a:pt x="14656" y="4676"/>
                </a:lnTo>
                <a:lnTo>
                  <a:pt x="9753" y="845"/>
                </a:lnTo>
                <a:lnTo>
                  <a:pt x="86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782011" y="2995675"/>
            <a:ext cx="1937224" cy="2217389"/>
          </a:xfrm>
          <a:custGeom>
            <a:avLst/>
            <a:gdLst/>
            <a:ahLst/>
            <a:cxnLst/>
            <a:rect l="l" t="t" r="r" b="b"/>
            <a:pathLst>
              <a:path w="17321" h="19826" extrusionOk="0">
                <a:moveTo>
                  <a:pt x="8654" y="0"/>
                </a:moveTo>
                <a:lnTo>
                  <a:pt x="1" y="6926"/>
                </a:lnTo>
                <a:lnTo>
                  <a:pt x="3457" y="6926"/>
                </a:lnTo>
                <a:lnTo>
                  <a:pt x="3457" y="19826"/>
                </a:lnTo>
                <a:lnTo>
                  <a:pt x="13865" y="19826"/>
                </a:lnTo>
                <a:lnTo>
                  <a:pt x="13865" y="6926"/>
                </a:lnTo>
                <a:lnTo>
                  <a:pt x="17321" y="6926"/>
                </a:lnTo>
                <a:lnTo>
                  <a:pt x="17080" y="6658"/>
                </a:lnTo>
                <a:lnTo>
                  <a:pt x="14655" y="4689"/>
                </a:lnTo>
                <a:lnTo>
                  <a:pt x="9752" y="844"/>
                </a:lnTo>
                <a:lnTo>
                  <a:pt x="86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2232752" y="319468"/>
            <a:ext cx="4694664" cy="521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 b="1" u="sng" dirty="0">
                <a:solidFill>
                  <a:srgbClr val="C63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O N C L U S I O N</a:t>
            </a:r>
            <a:endParaRPr sz="2400" b="1" u="sng" dirty="0">
              <a:solidFill>
                <a:srgbClr val="C63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7B47FCE-9819-E5A1-9FD5-35A4A9956026}"/>
              </a:ext>
            </a:extLst>
          </p:cNvPr>
          <p:cNvSpPr txBox="1"/>
          <p:nvPr/>
        </p:nvSpPr>
        <p:spPr>
          <a:xfrm>
            <a:off x="4580084" y="4078133"/>
            <a:ext cx="4731556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hu-HU" sz="2000" b="1" kern="100" dirty="0">
                <a:solidFill>
                  <a:srgbClr val="C63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</a:t>
            </a:r>
            <a:r>
              <a:rPr lang="hu-HU" sz="2000" b="1" kern="100" dirty="0" err="1">
                <a:solidFill>
                  <a:srgbClr val="C63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hu-HU" sz="2000" b="1" kern="100" dirty="0" err="1">
                <a:solidFill>
                  <a:srgbClr val="C63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hu-HU" sz="2000" b="1" kern="100" dirty="0">
                <a:solidFill>
                  <a:srgbClr val="C63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kern="100" dirty="0" err="1">
                <a:solidFill>
                  <a:srgbClr val="C63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2000" b="1" kern="100" dirty="0">
                <a:solidFill>
                  <a:srgbClr val="C63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kern="100" dirty="0" err="1">
                <a:solidFill>
                  <a:srgbClr val="C63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u-HU" sz="2000" b="1" kern="100" dirty="0">
                <a:solidFill>
                  <a:srgbClr val="C63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kern="100" dirty="0" err="1">
                <a:solidFill>
                  <a:srgbClr val="C63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attention</a:t>
            </a:r>
            <a:r>
              <a:rPr lang="hu-HU" sz="2000" b="1" kern="100" dirty="0">
                <a:solidFill>
                  <a:srgbClr val="C63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hu-HU" sz="2000" kern="100" dirty="0">
              <a:solidFill>
                <a:srgbClr val="C63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0C26B21-5B28-0D1F-6A3E-82BB5F7C23FE}"/>
              </a:ext>
            </a:extLst>
          </p:cNvPr>
          <p:cNvSpPr txBox="1"/>
          <p:nvPr/>
        </p:nvSpPr>
        <p:spPr>
          <a:xfrm>
            <a:off x="4580084" y="4670368"/>
            <a:ext cx="5403762" cy="30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hu-HU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u-HU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hu-HU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</a:t>
            </a:r>
            <a:r>
              <a:rPr lang="hu-HU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like </a:t>
            </a:r>
            <a:r>
              <a:rPr lang="hu-HU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</a:t>
            </a:r>
            <a:r>
              <a:rPr lang="hu-HU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Xenia</a:t>
            </a:r>
            <a:r>
              <a:rPr lang="hu-HU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Gonda!</a:t>
            </a:r>
          </a:p>
        </p:txBody>
      </p:sp>
    </p:spTree>
    <p:extLst>
      <p:ext uri="{BB962C8B-B14F-4D97-AF65-F5344CB8AC3E}">
        <p14:creationId xmlns:p14="http://schemas.microsoft.com/office/powerpoint/2010/main" val="2389101437"/>
      </p:ext>
    </p:extLst>
  </p:cSld>
  <p:clrMapOvr>
    <a:masterClrMapping/>
  </p:clrMapOvr>
</p:sld>
</file>

<file path=ppt/theme/theme1.xml><?xml version="1.0" encoding="utf-8"?>
<a:theme xmlns:a="http://schemas.openxmlformats.org/drawingml/2006/main" name="Statistics &amp; Results Infographics by Slidesgo">
  <a:themeElements>
    <a:clrScheme name="Simple Light">
      <a:dk1>
        <a:srgbClr val="272727"/>
      </a:dk1>
      <a:lt1>
        <a:srgbClr val="FFFFFF"/>
      </a:lt1>
      <a:dk2>
        <a:srgbClr val="595959"/>
      </a:dk2>
      <a:lt2>
        <a:srgbClr val="DDDDDD"/>
      </a:lt2>
      <a:accent1>
        <a:srgbClr val="A4EBFC"/>
      </a:accent1>
      <a:accent2>
        <a:srgbClr val="52DEFF"/>
      </a:accent2>
      <a:accent3>
        <a:srgbClr val="3DC6EF"/>
      </a:accent3>
      <a:accent4>
        <a:srgbClr val="2F91D6"/>
      </a:accent4>
      <a:accent5>
        <a:srgbClr val="0071BC"/>
      </a:accent5>
      <a:accent6>
        <a:srgbClr val="003E78"/>
      </a:accent6>
      <a:hlink>
        <a:srgbClr val="0035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308</Words>
  <Application>Microsoft Office PowerPoint</Application>
  <PresentationFormat>On-screen Show (16:9)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Times New Roman</vt:lpstr>
      <vt:lpstr>Fira Sans Extra Condensed</vt:lpstr>
      <vt:lpstr>Roboto</vt:lpstr>
      <vt:lpstr>Proxima Nova</vt:lpstr>
      <vt:lpstr>Poppins </vt:lpstr>
      <vt:lpstr>Arial</vt:lpstr>
      <vt:lpstr>Proxima Nova Semibold</vt:lpstr>
      <vt:lpstr>Statistics &amp; Results Infographics by Slidesgo</vt:lpstr>
      <vt:lpstr>Slidesgo Final Pages</vt:lpstr>
      <vt:lpstr>UNDERSTANDING STIGMA ASSOCIATED WITH PERSONALITY DISORDERS TO IMPROVE WELL-BEING OF PATIENTS</vt:lpstr>
      <vt:lpstr>Backround and Goals and Methods</vt:lpstr>
      <vt:lpstr>PowerPoint Presentation</vt:lpstr>
      <vt:lpstr>The extent to which internalized stigma severe is, depends not only on the impairment of self-functioning, but also on the tendencies to exhibit a generalized sense of self-compassion or shame. Furthermore, self-stigmatisation is a mediating factor in the effect of personality disorder on depressive traits.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STIGMA ASSOCIATED WITH PERSONALITY DISORDERS TO IMPROVE WELL-BEING OF PATIENTS</dc:title>
  <dc:creator>user</dc:creator>
  <cp:lastModifiedBy>user</cp:lastModifiedBy>
  <cp:revision>5</cp:revision>
  <dcterms:modified xsi:type="dcterms:W3CDTF">2024-02-27T07:40:16Z</dcterms:modified>
</cp:coreProperties>
</file>