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7" r:id="rId2"/>
    <p:sldId id="267" r:id="rId3"/>
    <p:sldId id="280" r:id="rId4"/>
    <p:sldId id="279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514A4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1E9E8"/>
          </a:solidFill>
        </a:fill>
      </a:tcStyle>
    </a:wholeTbl>
    <a:band1H>
      <a:tcStyle>
        <a:tcBdr/>
        <a:fill>
          <a:solidFill>
            <a:srgbClr val="E1D0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1D0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85229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85229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85229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85229"/>
          </a:solidFill>
        </a:fill>
      </a:tcStyle>
    </a:firstRow>
  </a:tblStyle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514A40"/>
      </a:tcTxStyle>
      <a:tcStyle>
        <a:tcBdr>
          <a:left>
            <a:ln w="12701" cap="flat" cmpd="sng" algn="ctr">
              <a:solidFill>
                <a:srgbClr val="A85229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A85229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A85229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A85229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F1E9E8"/>
          </a:solidFill>
        </a:fill>
      </a:tcStyle>
    </a:band1H>
    <a:band1V>
      <a:tcStyle>
        <a:tcBdr/>
        <a:fill>
          <a:solidFill>
            <a:srgbClr val="F1E9E8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A85229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85229"/>
          </a:solidFill>
        </a:fill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514A4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FEEEB"/>
          </a:solidFill>
        </a:fill>
      </a:tcStyle>
    </a:wholeTbl>
    <a:band1H>
      <a:tcStyle>
        <a:tcBdr/>
        <a:fill>
          <a:solidFill>
            <a:srgbClr val="DDDCD5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DDCD5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98916E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98916E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98916E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98916E"/>
          </a:solidFill>
        </a:fill>
      </a:tcStyle>
    </a:firstRow>
  </a:tblStyle>
  <a:tblStyle styleId="{9DCAF9ED-07DC-4A11-8D7F-57B35C25682E}" styleName="">
    <a:wholeTbl>
      <a:tcTxStyle>
        <a:font>
          <a:latin typeface="+mn-lt"/>
          <a:ea typeface="+mn-ea"/>
          <a:cs typeface="+mn-cs"/>
        </a:font>
        <a:srgbClr val="514A40"/>
      </a:tcTxStyle>
      <a:tcStyle>
        <a:tcBdr>
          <a:left>
            <a:ln w="12701" cap="flat" cmpd="sng" algn="ctr">
              <a:solidFill>
                <a:srgbClr val="98916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98916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98916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98916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FEEEB"/>
          </a:solidFill>
        </a:fill>
      </a:tcStyle>
    </a:band1H>
    <a:band1V>
      <a:tcStyle>
        <a:tcBdr/>
        <a:fill>
          <a:solidFill>
            <a:srgbClr val="EFEEEB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98916E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98916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D028745C-B41E-23FB-A962-1860FB6901D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200" b="0" i="0" u="none" strike="noStrike" kern="1200" cap="none" spc="0" baseline="0">
              <a:solidFill>
                <a:srgbClr val="514A40"/>
              </a:solidFill>
              <a:uFillTx/>
              <a:latin typeface="Cambria"/>
            </a:endParaRP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050A5D2-6D55-ED34-79E5-36712DC9894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BE3238-0183-4C75-8A7C-B3B316F7DF28}" type="datetime1">
              <a:rPr lang="el-GR" sz="1200" b="0" i="0" u="none" strike="noStrike" kern="1200" cap="none" spc="0" baseline="0">
                <a:solidFill>
                  <a:srgbClr val="514A40"/>
                </a:solidFill>
                <a:uFillTx/>
                <a:latin typeface="Cambria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27/2/2024</a:t>
            </a:fld>
            <a:endParaRPr lang="el-GR" sz="1200" b="0" i="0" u="none" strike="noStrike" kern="1200" cap="none" spc="0" baseline="0">
              <a:solidFill>
                <a:srgbClr val="514A40"/>
              </a:solidFill>
              <a:uFillTx/>
              <a:latin typeface="Cambria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5822A33-CBFC-5D43-3BF1-B94F15405D4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200" b="0" i="0" u="none" strike="noStrike" kern="1200" cap="none" spc="0" baseline="0">
              <a:solidFill>
                <a:srgbClr val="514A40"/>
              </a:solidFill>
              <a:uFillTx/>
              <a:latin typeface="Cambria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6651ABD-0F0A-0BCC-4AAC-C05A779650A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EB3036-547A-41A6-8B03-AB75C6FF5F22}" type="slidenum">
              <a:t>‹#›</a:t>
            </a:fld>
            <a:endParaRPr lang="el-GR" sz="1200" b="0" i="0" u="none" strike="noStrike" kern="1200" cap="none" spc="0" baseline="0">
              <a:solidFill>
                <a:srgbClr val="514A40"/>
              </a:solidFill>
              <a:uFillTx/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61231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0B58E65B-6DC9-B388-B90C-3FB0361B4D5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514A40"/>
                </a:solidFill>
                <a:uFillTx/>
                <a:latin typeface="Cambria"/>
              </a:defRPr>
            </a:lvl1pPr>
          </a:lstStyle>
          <a:p>
            <a:pPr lvl="0"/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174EDD3-D8CC-EF50-9845-D273A7D1DB5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514A40"/>
                </a:solidFill>
                <a:uFillTx/>
                <a:latin typeface="Cambria"/>
              </a:defRPr>
            </a:lvl1pPr>
          </a:lstStyle>
          <a:p>
            <a:pPr lvl="0"/>
            <a:fld id="{5DDAD082-F486-4E37-BFFD-0A3932BF5975}" type="datetime1">
              <a:rPr lang="el-GR"/>
              <a:pPr lvl="0"/>
              <a:t>27/2/2024</a:t>
            </a:fld>
            <a:endParaRPr lang="el-GR"/>
          </a:p>
        </p:txBody>
      </p:sp>
      <p:sp>
        <p:nvSpPr>
          <p:cNvPr id="4" name="Θέση εικόνας διαφάνειας 3">
            <a:extLst>
              <a:ext uri="{FF2B5EF4-FFF2-40B4-BE49-F238E27FC236}">
                <a16:creationId xmlns:a16="http://schemas.microsoft.com/office/drawing/2014/main" id="{21B87379-8A23-06D1-3330-B5D3F2133A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Θέση σημειώσεων 4">
            <a:extLst>
              <a:ext uri="{FF2B5EF4-FFF2-40B4-BE49-F238E27FC236}">
                <a16:creationId xmlns:a16="http://schemas.microsoft.com/office/drawing/2014/main" id="{977A1CB7-8918-A068-9D19-A5E70371D28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0860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905E906-B25F-D667-73EB-6C4F2BFC459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514A40"/>
                </a:solidFill>
                <a:uFillTx/>
                <a:latin typeface="Cambria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69E5D56-3CF3-5778-279D-881AA00BCDA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514A40"/>
                </a:solidFill>
                <a:uFillTx/>
                <a:latin typeface="Cambria"/>
              </a:defRPr>
            </a:lvl1pPr>
          </a:lstStyle>
          <a:p>
            <a:pPr lvl="0"/>
            <a:fld id="{4F4EC2C3-1142-404D-973C-21561CEDD1BB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941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514A40"/>
        </a:solidFill>
        <a:uFillTx/>
        <a:latin typeface="Cambria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514A40"/>
        </a:solidFill>
        <a:uFillTx/>
        <a:latin typeface="Cambria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514A40"/>
        </a:solidFill>
        <a:uFillTx/>
        <a:latin typeface="Cambria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514A40"/>
        </a:solidFill>
        <a:uFillTx/>
        <a:latin typeface="Cambria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514A40"/>
        </a:solidFill>
        <a:uFillTx/>
        <a:latin typeface="Cambri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D7359FDE-EE59-2E9D-8F1B-8D4E8FA8CB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90CAE288-2D83-3993-02C6-671AA8E6B5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D49EEA9-2C60-2C0F-2AC0-8CE0CE15959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93E0DD-9DB4-4549-BFE1-5AF0E4A5E3A9}" type="slidenum">
              <a:t>1</a:t>
            </a:fld>
            <a:endParaRPr lang="el-GR" sz="1200" b="0" i="0" u="none" strike="noStrike" kern="1200" cap="none" spc="0" baseline="0">
              <a:solidFill>
                <a:srgbClr val="514A40"/>
              </a:solidFill>
              <a:uFillTx/>
              <a:latin typeface="Cambr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D1C93785-EADD-C0A7-6F50-E6496D80B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C5534CD1-8CAF-FE65-0CA6-7BA0032FC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AF6BF64-A87D-FC72-EECB-C68F9035F06C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7A1F63-F612-45FF-84F9-F541379A7EB6}" type="slidenum">
              <a:t>2</a:t>
            </a:fld>
            <a:endParaRPr lang="el-GR" sz="1200" b="0" i="0" u="none" strike="noStrike" kern="1200" cap="none" spc="0" baseline="0">
              <a:solidFill>
                <a:srgbClr val="514A40"/>
              </a:solidFill>
              <a:uFillTx/>
              <a:latin typeface="Cambri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5BABC53F-C0D1-77FD-ACDA-CB60AD9CCB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C958B3A7-C4B4-7F9D-6E2D-C4CEC7166B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1DB11CA-7955-B276-17D7-163235358D0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FC093A-D6EC-4FDA-B4F5-9D0A82B7C23B}" type="slidenum">
              <a:t>3</a:t>
            </a:fld>
            <a:endParaRPr lang="el-GR" sz="1200" b="0" i="0" u="none" strike="noStrike" kern="1200" cap="none" spc="0" baseline="0">
              <a:solidFill>
                <a:srgbClr val="514A40"/>
              </a:solidFill>
              <a:uFillTx/>
              <a:latin typeface="Cambri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710C87A9-E862-305E-1FDB-7ABDF34C1E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28B958CE-C1D9-B9F8-00A5-24CAAFB859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4F90B70-4953-BD1C-66D4-0521A80BF40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83425C-E52E-4491-B682-16B86B01B059}" type="slidenum">
              <a:t>5</a:t>
            </a:fld>
            <a:endParaRPr lang="el-GR" sz="1200" b="0" i="0" u="none" strike="noStrike" kern="1200" cap="none" spc="0" baseline="0">
              <a:solidFill>
                <a:srgbClr val="514A40"/>
              </a:solidFill>
              <a:uFillTx/>
              <a:latin typeface="Cambri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206C50-F05A-68EC-116A-6D01473B803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6803" y="2606039"/>
            <a:ext cx="10058400" cy="2743200"/>
          </a:xfrm>
        </p:spPr>
        <p:txBody>
          <a:bodyPr/>
          <a:lstStyle>
            <a:lvl1pPr>
              <a:lnSpc>
                <a:spcPct val="80000"/>
              </a:lnSpc>
              <a:defRPr sz="6800">
                <a:solidFill>
                  <a:srgbClr val="514A40"/>
                </a:solidFill>
              </a:defRPr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AACD02E-0C02-CCD8-30DC-FDC9FFE6C2E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66803" y="5360441"/>
            <a:ext cx="10058400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 cap="all">
                <a:solidFill>
                  <a:srgbClr val="7E3E1F"/>
                </a:solidFill>
              </a:defRPr>
            </a:lvl1pPr>
          </a:lstStyle>
          <a:p>
            <a:pPr lvl="0"/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1C2782F9-3459-2901-45C0-C4AF7B06C439}"/>
              </a:ext>
            </a:extLst>
          </p:cNvPr>
          <p:cNvSpPr/>
          <p:nvPr/>
        </p:nvSpPr>
        <p:spPr>
          <a:xfrm>
            <a:off x="0" y="5888736"/>
            <a:ext cx="12191996" cy="109728"/>
          </a:xfrm>
          <a:prstGeom prst="rect">
            <a:avLst/>
          </a:prstGeom>
          <a:solidFill>
            <a:srgbClr val="A85229"/>
          </a:solidFill>
          <a:ln cap="flat">
            <a:noFill/>
            <a:prstDash val="solid"/>
          </a:ln>
          <a:effectLst>
            <a:outerShdw dist="25402" dir="5400000" algn="tl">
              <a:srgbClr val="FFFFFF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solidFill>
                <a:srgbClr val="FFFFFF"/>
              </a:solidFill>
              <a:uFillTx/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8204836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C4A85E-90F1-9A29-59BD-6CAADDEA378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Σύμβολο κράτησης θέσης κατακόρυφου κειμένου 2">
            <a:extLst>
              <a:ext uri="{FF2B5EF4-FFF2-40B4-BE49-F238E27FC236}">
                <a16:creationId xmlns:a16="http://schemas.microsoft.com/office/drawing/2014/main" id="{B66231DE-2DF4-7521-F041-8386FC49EB4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υποσέλιδου 4">
            <a:extLst>
              <a:ext uri="{FF2B5EF4-FFF2-40B4-BE49-F238E27FC236}">
                <a16:creationId xmlns:a16="http://schemas.microsoft.com/office/drawing/2014/main" id="{BCC9BC27-3BB1-EE9E-9936-DAE1AE1273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Προσθήκη υποσέλιδου</a:t>
            </a:r>
          </a:p>
        </p:txBody>
      </p:sp>
      <p:sp>
        <p:nvSpPr>
          <p:cNvPr id="5" name="Θέση ημερομηνίας 3">
            <a:extLst>
              <a:ext uri="{FF2B5EF4-FFF2-40B4-BE49-F238E27FC236}">
                <a16:creationId xmlns:a16="http://schemas.microsoft.com/office/drawing/2014/main" id="{9233CBF8-7A3B-ADB4-61FB-B5947F3650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C5517E-35FE-414C-9EBA-CB748068EA6C}" type="datetime1">
              <a:rPr lang="el-GR"/>
              <a:pPr lvl="0"/>
              <a:t>27/2/2024</a:t>
            </a:fld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4CCD8EE-0D90-7D1B-F005-03F20AB636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472DE8-DF45-4B0F-A9F6-69F8754318F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44896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978B36F-46DC-B13E-B329-AF761E7871B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525003" y="382228"/>
            <a:ext cx="1371600" cy="55613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Σύμβολο κράτησης θέσης κατακόρυφου κειμένου 2">
            <a:extLst>
              <a:ext uri="{FF2B5EF4-FFF2-40B4-BE49-F238E27FC236}">
                <a16:creationId xmlns:a16="http://schemas.microsoft.com/office/drawing/2014/main" id="{1C559A6C-E62C-68EC-945C-17FE05FB2C3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295403" y="382228"/>
            <a:ext cx="7863840" cy="55613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υποσέλιδου 4">
            <a:extLst>
              <a:ext uri="{FF2B5EF4-FFF2-40B4-BE49-F238E27FC236}">
                <a16:creationId xmlns:a16="http://schemas.microsoft.com/office/drawing/2014/main" id="{909DE321-BC8B-EDB6-F16B-167FA18B25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Προσθήκη υποσέλιδου</a:t>
            </a:r>
          </a:p>
        </p:txBody>
      </p:sp>
      <p:sp>
        <p:nvSpPr>
          <p:cNvPr id="5" name="Θέση ημερομηνίας 3">
            <a:extLst>
              <a:ext uri="{FF2B5EF4-FFF2-40B4-BE49-F238E27FC236}">
                <a16:creationId xmlns:a16="http://schemas.microsoft.com/office/drawing/2014/main" id="{2065935B-0CD9-8569-FC3E-74845BF856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3B3433-774C-4594-83DA-B5C045A4069F}" type="datetime1">
              <a:rPr lang="el-GR"/>
              <a:pPr lvl="0"/>
              <a:t>27/2/2024</a:t>
            </a:fld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C928E43-1B2F-6CC5-BB32-8E93886B93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560131-6C57-43DD-9D70-7BCDEFFE717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071750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944526-704A-5027-A3D9-6A45992D5B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F379A9-2352-8F24-732C-84089D6FC78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υποσέλιδου 4">
            <a:extLst>
              <a:ext uri="{FF2B5EF4-FFF2-40B4-BE49-F238E27FC236}">
                <a16:creationId xmlns:a16="http://schemas.microsoft.com/office/drawing/2014/main" id="{0B5A4A19-D064-B2C8-89A1-601833CD1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Προσθήκη υποσέλιδου</a:t>
            </a:r>
          </a:p>
        </p:txBody>
      </p:sp>
      <p:sp>
        <p:nvSpPr>
          <p:cNvPr id="5" name="Θέση ημερομηνίας 3">
            <a:extLst>
              <a:ext uri="{FF2B5EF4-FFF2-40B4-BE49-F238E27FC236}">
                <a16:creationId xmlns:a16="http://schemas.microsoft.com/office/drawing/2014/main" id="{D90265A5-7DD1-8DDB-4003-CAAE75001A6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9A0406-C93B-43B9-BA29-4E0F67920413}" type="datetime1">
              <a:rPr lang="el-GR"/>
              <a:pPr lvl="0"/>
              <a:t>27/2/2024</a:t>
            </a:fld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5ED605C-2CBA-A146-8823-9C7F7101BD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5600C0-E202-402E-9571-B7BFFFF759D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8763440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5E4D5C-2F6F-E8A7-55E1-9720B7E85C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3" y="1565827"/>
            <a:ext cx="5943600" cy="4114800"/>
          </a:xfrm>
        </p:spPr>
        <p:txBody>
          <a:bodyPr/>
          <a:lstStyle>
            <a:lvl1pPr>
              <a:lnSpc>
                <a:spcPct val="80000"/>
              </a:lnSpc>
              <a:defRPr sz="540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AD4C9ED-E91B-BD2C-0E8C-060F194BE8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6803" y="5682346"/>
            <a:ext cx="5943600" cy="41054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 cap="all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Ορθογώνιο 8">
            <a:extLst>
              <a:ext uri="{FF2B5EF4-FFF2-40B4-BE49-F238E27FC236}">
                <a16:creationId xmlns:a16="http://schemas.microsoft.com/office/drawing/2014/main" id="{BE9D2EE6-FE98-D990-3D1B-ED9EB0CAB4A6}"/>
              </a:ext>
            </a:extLst>
          </p:cNvPr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solidFill>
            <a:srgbClr val="A85229"/>
          </a:solidFill>
          <a:ln cap="flat">
            <a:noFill/>
            <a:prstDash val="solid"/>
          </a:ln>
          <a:effectLst>
            <a:outerShdw dist="25402" algn="tl">
              <a:srgbClr val="FFFFFF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solidFill>
                <a:srgbClr val="FFFFFF"/>
              </a:solidFill>
              <a:uFillTx/>
              <a:latin typeface="Cambria"/>
            </a:endParaRPr>
          </a:p>
        </p:txBody>
      </p:sp>
      <p:pic>
        <p:nvPicPr>
          <p:cNvPr id="5" name="Εικόνα 7">
            <a:extLst>
              <a:ext uri="{FF2B5EF4-FFF2-40B4-BE49-F238E27FC236}">
                <a16:creationId xmlns:a16="http://schemas.microsoft.com/office/drawing/2014/main" id="{934EBDBC-02F4-932F-07A3-D4B3A529E5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61948" y="283"/>
            <a:ext cx="4427506" cy="68562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7300384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5A5788-660D-7F26-789E-3C0C5E33915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CA0AC6-FA51-4D37-20F4-D0AC2E59EBB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95403" y="1825627"/>
            <a:ext cx="4724403" cy="41179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8B90BD6-D6BA-B316-5E90-B569A2C71B8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4724403" cy="41179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υποσέλιδου 5">
            <a:extLst>
              <a:ext uri="{FF2B5EF4-FFF2-40B4-BE49-F238E27FC236}">
                <a16:creationId xmlns:a16="http://schemas.microsoft.com/office/drawing/2014/main" id="{F4759650-2A26-B62A-C1CD-D72869A263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Προσθήκη υποσέλιδου</a:t>
            </a:r>
          </a:p>
        </p:txBody>
      </p:sp>
      <p:sp>
        <p:nvSpPr>
          <p:cNvPr id="6" name="Θέση ημερομηνίας 4">
            <a:extLst>
              <a:ext uri="{FF2B5EF4-FFF2-40B4-BE49-F238E27FC236}">
                <a16:creationId xmlns:a16="http://schemas.microsoft.com/office/drawing/2014/main" id="{AB0179AD-6B0C-711D-826E-0D4FC23A38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1B0CE4-56EC-4326-8CA4-3ABEC713BB4E}" type="datetime1">
              <a:rPr lang="el-GR"/>
              <a:pPr lvl="0"/>
              <a:t>27/2/2024</a:t>
            </a:fld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484D4E8-B168-11F6-36F4-3C4DF4D33C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F385EB-0965-4A79-BDB9-42953DB0A8A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72416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4F6897-DEF2-A8CA-1F5C-B6C3B2A12CA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19C7FF7-989E-5AE0-804E-DE64F2E56F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3" y="1828800"/>
            <a:ext cx="4727448" cy="6413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b="1" cap="all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67B6232-C85F-18B5-0830-FD29DCC4923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295403" y="2470151"/>
            <a:ext cx="4727448" cy="34734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9F39732-F0ED-E7ED-C843-E5CD947FBB9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67628" y="1828800"/>
            <a:ext cx="4727448" cy="6413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b="1" cap="all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72137F3-CD3F-914C-9915-1608ADDD18A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69155" y="2470151"/>
            <a:ext cx="4727448" cy="34734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υποσέλιδου 7">
            <a:extLst>
              <a:ext uri="{FF2B5EF4-FFF2-40B4-BE49-F238E27FC236}">
                <a16:creationId xmlns:a16="http://schemas.microsoft.com/office/drawing/2014/main" id="{4916C346-D10D-F267-B592-D0B153A501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Προσθήκη υποσέλιδου</a:t>
            </a:r>
          </a:p>
        </p:txBody>
      </p:sp>
      <p:sp>
        <p:nvSpPr>
          <p:cNvPr id="8" name="Θέση ημερομηνίας 6">
            <a:extLst>
              <a:ext uri="{FF2B5EF4-FFF2-40B4-BE49-F238E27FC236}">
                <a16:creationId xmlns:a16="http://schemas.microsoft.com/office/drawing/2014/main" id="{2BFAAAAD-5FC6-A8F9-6A46-42F360D2C5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796B54-ADB3-41C3-9857-15F4E869861C}" type="datetime1">
              <a:rPr lang="el-GR"/>
              <a:pPr lvl="0"/>
              <a:t>27/2/2024</a:t>
            </a:fld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D513D4B-0AC2-1689-C32A-F99A6A9B68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ACBA97-0C0A-4898-B5AD-4F1538BB60D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28351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195E08-D82E-FB32-9975-AD7BC5BE95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υποσέλιδου 3">
            <a:extLst>
              <a:ext uri="{FF2B5EF4-FFF2-40B4-BE49-F238E27FC236}">
                <a16:creationId xmlns:a16="http://schemas.microsoft.com/office/drawing/2014/main" id="{98C28AC2-7C45-A0EC-7D64-864F6B2B4D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Προσθήκη υποσέλιδου</a:t>
            </a:r>
          </a:p>
        </p:txBody>
      </p:sp>
      <p:sp>
        <p:nvSpPr>
          <p:cNvPr id="4" name="Θέση ημερομηνίας 2">
            <a:extLst>
              <a:ext uri="{FF2B5EF4-FFF2-40B4-BE49-F238E27FC236}">
                <a16:creationId xmlns:a16="http://schemas.microsoft.com/office/drawing/2014/main" id="{18CEB8EE-E75A-A175-2345-8D40AC56D7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6BA8D9-6BEC-4D82-87EF-749D49D34A5F}" type="datetime1">
              <a:rPr lang="el-GR"/>
              <a:pPr lvl="0"/>
              <a:t>27/2/2024</a:t>
            </a:fld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F78CD6B-A629-F000-C80A-26730AFCE1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D510C3-2DB0-4812-9DF5-941F8F82E5E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369178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2">
            <a:extLst>
              <a:ext uri="{FF2B5EF4-FFF2-40B4-BE49-F238E27FC236}">
                <a16:creationId xmlns:a16="http://schemas.microsoft.com/office/drawing/2014/main" id="{82FFCA51-4349-6B9B-1BD1-AE9CBEF69A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Προσθήκη υποσέλιδου</a:t>
            </a:r>
          </a:p>
        </p:txBody>
      </p:sp>
      <p:sp>
        <p:nvSpPr>
          <p:cNvPr id="3" name="Θέση ημερομηνίας 1">
            <a:extLst>
              <a:ext uri="{FF2B5EF4-FFF2-40B4-BE49-F238E27FC236}">
                <a16:creationId xmlns:a16="http://schemas.microsoft.com/office/drawing/2014/main" id="{C56E1193-E8E0-2B6B-5858-C89FA0CE0E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06A7A9-1214-4CB2-B6D3-217AF3D0F8E1}" type="datetime1">
              <a:rPr lang="el-GR"/>
              <a:pPr lvl="0"/>
              <a:t>27/2/2024</a:t>
            </a:fld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38902B0-95DC-7F76-BE32-578F2F99C0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1BA769-C93C-4FFD-BCA2-9563E5EA373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67385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8">
            <a:extLst>
              <a:ext uri="{FF2B5EF4-FFF2-40B4-BE49-F238E27FC236}">
                <a16:creationId xmlns:a16="http://schemas.microsoft.com/office/drawing/2014/main" id="{416CC20D-FF0A-8968-A2F3-C528699F5D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66438" y="283"/>
            <a:ext cx="4435717" cy="68562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7A783E42-AF8B-6807-BB25-ACFA856295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>
            <a:noAutofit/>
          </a:bodyPr>
          <a:lstStyle>
            <a:lvl1pPr>
              <a:defRPr sz="2800">
                <a:solidFill>
                  <a:srgbClr val="7E3E1F"/>
                </a:solidFill>
              </a:defRPr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1D418334-CB23-F04C-EA26-4C402DABCD0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0297" y="685800"/>
            <a:ext cx="6126480" cy="5486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3">
            <a:extLst>
              <a:ext uri="{FF2B5EF4-FFF2-40B4-BE49-F238E27FC236}">
                <a16:creationId xmlns:a16="http://schemas.microsoft.com/office/drawing/2014/main" id="{A99B91E6-D7F4-A4DB-E852-060715D52E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229600" y="4343400"/>
            <a:ext cx="3474720" cy="118872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8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Ορθογώνιο 9">
            <a:extLst>
              <a:ext uri="{FF2B5EF4-FFF2-40B4-BE49-F238E27FC236}">
                <a16:creationId xmlns:a16="http://schemas.microsoft.com/office/drawing/2014/main" id="{F42D817F-F7BB-CC4F-13C3-9F32169333A1}"/>
              </a:ext>
            </a:extLst>
          </p:cNvPr>
          <p:cNvSpPr/>
          <p:nvPr/>
        </p:nvSpPr>
        <p:spPr>
          <a:xfrm>
            <a:off x="7711702" y="0"/>
            <a:ext cx="54864" cy="6858000"/>
          </a:xfrm>
          <a:prstGeom prst="rect">
            <a:avLst/>
          </a:prstGeom>
          <a:solidFill>
            <a:srgbClr val="A85229"/>
          </a:solidFill>
          <a:ln cap="flat">
            <a:noFill/>
            <a:prstDash val="solid"/>
          </a:ln>
          <a:effectLst>
            <a:outerShdw dist="25402" algn="tl">
              <a:srgbClr val="FFFFFF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solidFill>
                <a:srgbClr val="FFFFFF"/>
              </a:solidFill>
              <a:uFillTx/>
              <a:latin typeface="Cambria"/>
            </a:endParaRPr>
          </a:p>
        </p:txBody>
      </p:sp>
      <p:sp>
        <p:nvSpPr>
          <p:cNvPr id="7" name="Θέση υποσέλιδου 5">
            <a:extLst>
              <a:ext uri="{FF2B5EF4-FFF2-40B4-BE49-F238E27FC236}">
                <a16:creationId xmlns:a16="http://schemas.microsoft.com/office/drawing/2014/main" id="{FC185F98-4865-A548-F157-AF19AD7C75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Προσθήκη υποσέλιδου</a:t>
            </a:r>
          </a:p>
        </p:txBody>
      </p:sp>
      <p:sp>
        <p:nvSpPr>
          <p:cNvPr id="8" name="Θέση ημερομηνίας 4">
            <a:extLst>
              <a:ext uri="{FF2B5EF4-FFF2-40B4-BE49-F238E27FC236}">
                <a16:creationId xmlns:a16="http://schemas.microsoft.com/office/drawing/2014/main" id="{36813F1E-0535-3C5A-53CB-6ABC6A22F2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00FAA6-348C-419D-B6FC-BA376B98873E}" type="datetime1">
              <a:rPr lang="el-GR"/>
              <a:pPr lvl="0"/>
              <a:t>27/2/2024</a:t>
            </a:fld>
            <a:endParaRPr lang="el-GR"/>
          </a:p>
        </p:txBody>
      </p:sp>
      <p:sp>
        <p:nvSpPr>
          <p:cNvPr id="9" name="Θέση αριθμού διαφάνειας 6">
            <a:extLst>
              <a:ext uri="{FF2B5EF4-FFF2-40B4-BE49-F238E27FC236}">
                <a16:creationId xmlns:a16="http://schemas.microsoft.com/office/drawing/2014/main" id="{362C069D-5DE4-0D69-B9BA-727AE5D1C9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40B57A-FCF4-4EA1-92C6-99A5FC52E85F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01383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7">
            <a:extLst>
              <a:ext uri="{FF2B5EF4-FFF2-40B4-BE49-F238E27FC236}">
                <a16:creationId xmlns:a16="http://schemas.microsoft.com/office/drawing/2014/main" id="{61DF17B6-E0FF-038D-010D-2C94A8A915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66438" y="283"/>
            <a:ext cx="4435717" cy="68562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A6CA43A8-52BC-C485-F2DA-02ECAFCCB1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>
            <a:noAutofit/>
          </a:bodyPr>
          <a:lstStyle>
            <a:lvl1pPr>
              <a:defRPr sz="2800">
                <a:solidFill>
                  <a:srgbClr val="7E3E1F"/>
                </a:solidFill>
              </a:defRPr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4" name="Θέση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">
            <a:extLst>
              <a:ext uri="{FF2B5EF4-FFF2-40B4-BE49-F238E27FC236}">
                <a16:creationId xmlns:a16="http://schemas.microsoft.com/office/drawing/2014/main" id="{9C619018-0F4F-D75D-7689-F87A4601030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rgbClr val="F9F7F3"/>
          </a:solidFill>
          <a:effectLst>
            <a:outerShdw dir="16200000" algn="tl">
              <a:srgbClr val="000000">
                <a:alpha val="15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5" name="Θέση κειμένου 3">
            <a:extLst>
              <a:ext uri="{FF2B5EF4-FFF2-40B4-BE49-F238E27FC236}">
                <a16:creationId xmlns:a16="http://schemas.microsoft.com/office/drawing/2014/main" id="{C6FCC96F-EB82-77C4-EB80-975339FDFE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229600" y="4343400"/>
            <a:ext cx="3474720" cy="118872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8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0AC0D5C-B29F-49A1-5AD4-3DEC278295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Προσθήκη υποσέλιδου</a:t>
            </a:r>
          </a:p>
        </p:txBody>
      </p:sp>
      <p:sp>
        <p:nvSpPr>
          <p:cNvPr id="7" name="Θέση ημερομηνίας 4">
            <a:extLst>
              <a:ext uri="{FF2B5EF4-FFF2-40B4-BE49-F238E27FC236}">
                <a16:creationId xmlns:a16="http://schemas.microsoft.com/office/drawing/2014/main" id="{BD09C949-57BD-04F8-BD1F-38A15D1AA1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4B017B-69C6-4A0C-95EC-10093E0C03F9}" type="datetime1">
              <a:rPr lang="el-GR"/>
              <a:pPr lvl="0"/>
              <a:t>27/2/2024</a:t>
            </a:fld>
            <a:endParaRPr lang="el-GR"/>
          </a:p>
        </p:txBody>
      </p:sp>
      <p:sp>
        <p:nvSpPr>
          <p:cNvPr id="8" name="Θέση αριθμού διαφάνειας 6">
            <a:extLst>
              <a:ext uri="{FF2B5EF4-FFF2-40B4-BE49-F238E27FC236}">
                <a16:creationId xmlns:a16="http://schemas.microsoft.com/office/drawing/2014/main" id="{16C56907-4586-2157-4225-984747B05C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B65885-71D0-41DA-80AB-9ED3231F25ED}" type="slidenum">
              <a:t>‹#›</a:t>
            </a:fld>
            <a:endParaRPr lang="el-GR"/>
          </a:p>
        </p:txBody>
      </p:sp>
      <p:sp>
        <p:nvSpPr>
          <p:cNvPr id="9" name="Ορθογώνιο 10">
            <a:extLst>
              <a:ext uri="{FF2B5EF4-FFF2-40B4-BE49-F238E27FC236}">
                <a16:creationId xmlns:a16="http://schemas.microsoft.com/office/drawing/2014/main" id="{D3549B66-B495-C914-7D28-E3845B2531D4}"/>
              </a:ext>
            </a:extLst>
          </p:cNvPr>
          <p:cNvSpPr/>
          <p:nvPr/>
        </p:nvSpPr>
        <p:spPr>
          <a:xfrm>
            <a:off x="7711702" y="0"/>
            <a:ext cx="54864" cy="6858000"/>
          </a:xfrm>
          <a:prstGeom prst="rect">
            <a:avLst/>
          </a:prstGeom>
          <a:solidFill>
            <a:srgbClr val="A85229"/>
          </a:solidFill>
          <a:ln cap="flat">
            <a:noFill/>
            <a:prstDash val="solid"/>
          </a:ln>
          <a:effectLst>
            <a:outerShdw dist="25402" algn="tl">
              <a:srgbClr val="FFFFFF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solidFill>
                <a:srgbClr val="FFFFFF"/>
              </a:solidFill>
              <a:uFillTx/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864584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F862ADF-112C-AF9E-3700-19D82E377D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381003"/>
            <a:ext cx="96012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el-GR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EBB4A22-C69E-FD11-3E45-CF3A58EFE6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3" y="1828800"/>
            <a:ext cx="9601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υποσέλιδου 4">
            <a:extLst>
              <a:ext uri="{FF2B5EF4-FFF2-40B4-BE49-F238E27FC236}">
                <a16:creationId xmlns:a16="http://schemas.microsoft.com/office/drawing/2014/main" id="{D72C2C0C-EEC4-BF9C-C2FC-23C06D51A36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295403" y="6419462"/>
            <a:ext cx="5181603" cy="2389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100" b="0" i="0" u="none" strike="noStrike" kern="1200" cap="none" spc="0" baseline="0">
                <a:solidFill>
                  <a:srgbClr val="514A40"/>
                </a:solidFill>
                <a:uFillTx/>
                <a:latin typeface="Cambria"/>
              </a:defRPr>
            </a:lvl1pPr>
          </a:lstStyle>
          <a:p>
            <a:pPr lvl="0"/>
            <a:r>
              <a:rPr lang="el-GR"/>
              <a:t>Προσθήκη υποσέλιδου</a:t>
            </a:r>
          </a:p>
        </p:txBody>
      </p:sp>
      <p:sp>
        <p:nvSpPr>
          <p:cNvPr id="5" name="Θέση ημερομηνίας 3">
            <a:extLst>
              <a:ext uri="{FF2B5EF4-FFF2-40B4-BE49-F238E27FC236}">
                <a16:creationId xmlns:a16="http://schemas.microsoft.com/office/drawing/2014/main" id="{80FB4301-8487-7E4B-2C59-73AC489D47A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556168" y="6419462"/>
            <a:ext cx="1351382" cy="2389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100" b="0" i="0" u="none" strike="noStrike" kern="1200" cap="none" spc="0" baseline="0">
                <a:solidFill>
                  <a:srgbClr val="514A40"/>
                </a:solidFill>
                <a:uFillTx/>
                <a:latin typeface="Cambria"/>
              </a:defRPr>
            </a:lvl1pPr>
          </a:lstStyle>
          <a:p>
            <a:pPr lvl="0"/>
            <a:fld id="{818847EB-9B57-40F1-8F94-9215FEC986D6}" type="datetime1">
              <a:rPr lang="el-GR"/>
              <a:pPr lvl="0"/>
              <a:t>27/2/2024</a:t>
            </a:fld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B4A133-51C8-E45B-7583-93146093467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4" cy="2389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100" b="0" i="0" u="none" strike="noStrike" kern="1200" cap="none" spc="0" baseline="0">
                <a:solidFill>
                  <a:srgbClr val="514A40"/>
                </a:solidFill>
                <a:uFillTx/>
                <a:latin typeface="Cambria"/>
              </a:defRPr>
            </a:lvl1pPr>
          </a:lstStyle>
          <a:p>
            <a:pPr lvl="0"/>
            <a:fld id="{2FB5D7F9-49C0-45F9-BD86-A29E447A5365}" type="slidenum">
              <a:t>‹#›</a:t>
            </a:fld>
            <a:endParaRPr lang="el-GR"/>
          </a:p>
        </p:txBody>
      </p:sp>
      <p:sp>
        <p:nvSpPr>
          <p:cNvPr id="7" name="Ορθογώνιο 7">
            <a:extLst>
              <a:ext uri="{FF2B5EF4-FFF2-40B4-BE49-F238E27FC236}">
                <a16:creationId xmlns:a16="http://schemas.microsoft.com/office/drawing/2014/main" id="{F6BA50B9-F971-F0CC-5700-3E1286A141A5}"/>
              </a:ext>
            </a:extLst>
          </p:cNvPr>
          <p:cNvSpPr/>
          <p:nvPr/>
        </p:nvSpPr>
        <p:spPr>
          <a:xfrm>
            <a:off x="0" y="6257038"/>
            <a:ext cx="12191996" cy="54864"/>
          </a:xfrm>
          <a:prstGeom prst="rect">
            <a:avLst/>
          </a:prstGeom>
          <a:solidFill>
            <a:srgbClr val="A8522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solidFill>
                <a:srgbClr val="FFFFFF"/>
              </a:solidFill>
              <a:uFillTx/>
              <a:latin typeface="Cambr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l-GR" sz="3200" b="1" i="0" u="none" strike="noStrike" kern="1200" cap="all" spc="0" baseline="0">
          <a:solidFill>
            <a:srgbClr val="A85229"/>
          </a:solidFill>
          <a:effectLst>
            <a:outerShdw dist="25396" dir="18900000">
              <a:srgbClr val="FFFFFF"/>
            </a:outerShdw>
          </a:effectLst>
          <a:uFillTx/>
          <a:latin typeface="Cambria"/>
        </a:defRPr>
      </a:lvl1pPr>
    </p:titleStyle>
    <p:bodyStyle>
      <a:lvl1pPr marL="274320" marR="0" lvl="0" indent="-22860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Clr>
          <a:srgbClr val="A85229"/>
        </a:buClr>
        <a:buSzPct val="100000"/>
        <a:buFont typeface="Arial" pitchFamily="34"/>
        <a:buChar char="•"/>
        <a:tabLst/>
        <a:defRPr lang="el-GR" sz="2000" b="0" i="0" u="none" strike="noStrike" kern="1200" cap="none" spc="0" baseline="0">
          <a:solidFill>
            <a:srgbClr val="514A40"/>
          </a:solidFill>
          <a:uFillTx/>
          <a:latin typeface="Cambria"/>
        </a:defRPr>
      </a:lvl1pPr>
      <a:lvl2pPr marL="594360" marR="0" lvl="1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A85229"/>
        </a:buClr>
        <a:buSzPct val="100000"/>
        <a:buFont typeface="Arial" pitchFamily="34"/>
        <a:buChar char="•"/>
        <a:tabLst/>
        <a:defRPr lang="el-GR" sz="1800" b="0" i="0" u="none" strike="noStrike" kern="1200" cap="none" spc="0" baseline="0">
          <a:solidFill>
            <a:srgbClr val="514A40"/>
          </a:solidFill>
          <a:uFillTx/>
          <a:latin typeface="Cambria"/>
        </a:defRPr>
      </a:lvl2pPr>
      <a:lvl3pPr marL="914400" marR="0" lvl="2" indent="-228600" algn="l" defTabSz="914400" rtl="0" fontAlgn="auto" hangingPunct="1">
        <a:lnSpc>
          <a:spcPct val="90000"/>
        </a:lnSpc>
        <a:spcBef>
          <a:spcPts val="800"/>
        </a:spcBef>
        <a:spcAft>
          <a:spcPts val="0"/>
        </a:spcAft>
        <a:buClr>
          <a:srgbClr val="A85229"/>
        </a:buClr>
        <a:buSzPct val="100000"/>
        <a:buFont typeface="Arial" pitchFamily="34"/>
        <a:buChar char="•"/>
        <a:tabLst/>
        <a:defRPr lang="el-GR" sz="1600" b="0" i="0" u="none" strike="noStrike" kern="1200" cap="none" spc="0" baseline="0">
          <a:solidFill>
            <a:srgbClr val="514A40"/>
          </a:solidFill>
          <a:uFillTx/>
          <a:latin typeface="Cambria"/>
        </a:defRPr>
      </a:lvl3pPr>
      <a:lvl4pPr marL="1234440" marR="0" lvl="3" indent="-228600" algn="l" defTabSz="914400" rtl="0" fontAlgn="auto" hangingPunct="1">
        <a:lnSpc>
          <a:spcPct val="90000"/>
        </a:lnSpc>
        <a:spcBef>
          <a:spcPts val="800"/>
        </a:spcBef>
        <a:spcAft>
          <a:spcPts val="0"/>
        </a:spcAft>
        <a:buClr>
          <a:srgbClr val="A85229"/>
        </a:buClr>
        <a:buSzPct val="100000"/>
        <a:buFont typeface="Arial" pitchFamily="34"/>
        <a:buChar char="•"/>
        <a:tabLst/>
        <a:defRPr lang="el-GR" sz="1400" b="0" i="0" u="none" strike="noStrike" kern="1200" cap="none" spc="0" baseline="0">
          <a:solidFill>
            <a:srgbClr val="514A40"/>
          </a:solidFill>
          <a:uFillTx/>
          <a:latin typeface="Cambria"/>
        </a:defRPr>
      </a:lvl4pPr>
      <a:lvl5pPr marL="1554480" marR="0" lvl="4" indent="-228600" algn="l" defTabSz="914400" rtl="0" fontAlgn="auto" hangingPunct="1">
        <a:lnSpc>
          <a:spcPct val="90000"/>
        </a:lnSpc>
        <a:spcBef>
          <a:spcPts val="800"/>
        </a:spcBef>
        <a:spcAft>
          <a:spcPts val="0"/>
        </a:spcAft>
        <a:buClr>
          <a:srgbClr val="A85229"/>
        </a:buClr>
        <a:buSzPct val="100000"/>
        <a:buFont typeface="Arial" pitchFamily="34"/>
        <a:buChar char="•"/>
        <a:tabLst/>
        <a:defRPr lang="el-GR" sz="1400" b="0" i="0" u="none" strike="noStrike" kern="1200" cap="none" spc="0" baseline="0">
          <a:solidFill>
            <a:srgbClr val="514A40"/>
          </a:solidFill>
          <a:uFillTx/>
          <a:latin typeface="Cambri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CAE152-653A-3A5B-0D68-8C2A5B38971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87621" y="410547"/>
            <a:ext cx="10058400" cy="2099389"/>
          </a:xfrm>
        </p:spPr>
        <p:txBody>
          <a:bodyPr anchorCtr="1"/>
          <a:lstStyle/>
          <a:p>
            <a:pPr lvl="0" algn="ctr"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Arial" pitchFamily="34"/>
              </a:rPr>
              <a:t>PROSOCIAL MORAL REASONING, EMPATHY AND PROSOCIAL BEHAVIOR IN EMERGING ADULTS</a:t>
            </a: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66E36A2-50A1-498D-CDFD-D6D06A74743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316821" y="3982065"/>
            <a:ext cx="5788087" cy="1858892"/>
          </a:xfrm>
        </p:spPr>
        <p:txBody>
          <a:bodyPr/>
          <a:lstStyle/>
          <a:p>
            <a:pPr marL="45720" lvl="0">
              <a:spcBef>
                <a:spcPts val="1800"/>
              </a:spcBef>
            </a:pPr>
            <a:r>
              <a:rPr lang="en-US" sz="1800" i="1" cap="none">
                <a:solidFill>
                  <a:srgbClr val="000000"/>
                </a:solidFill>
                <a:latin typeface="Arial" pitchFamily="34"/>
                <a:cs typeface="Arial" pitchFamily="34"/>
              </a:rPr>
              <a:t>Maria Kostoglou</a:t>
            </a:r>
            <a:r>
              <a:rPr lang="en-US" sz="1800" b="0" i="1" cap="none">
                <a:solidFill>
                  <a:srgbClr val="000000"/>
                </a:solidFill>
                <a:latin typeface="Arial" pitchFamily="34"/>
                <a:cs typeface="Arial" pitchFamily="34"/>
              </a:rPr>
              <a:t>, Undergraduate Student, </a:t>
            </a:r>
            <a:r>
              <a:rPr lang="en-US" sz="1800" b="0" i="1" kern="0" cap="none">
                <a:solidFill>
                  <a:srgbClr val="000000"/>
                </a:solidFill>
                <a:latin typeface="Arial" pitchFamily="34"/>
                <a:cs typeface="Arial" pitchFamily="34"/>
              </a:rPr>
              <a:t>School of Psychology, Aristotle University of Thessaloniki</a:t>
            </a:r>
            <a:endParaRPr lang="en-US" sz="1800" b="0" i="1" cap="none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45720" lvl="0">
              <a:spcBef>
                <a:spcPts val="1800"/>
              </a:spcBef>
            </a:pPr>
            <a:r>
              <a:rPr lang="en-US" sz="1800" i="1" cap="none">
                <a:solidFill>
                  <a:srgbClr val="000000"/>
                </a:solidFill>
                <a:latin typeface="Arial" pitchFamily="34"/>
                <a:cs typeface="Arial" pitchFamily="34"/>
              </a:rPr>
              <a:t>Elisavet Chrysochoou</a:t>
            </a:r>
            <a:r>
              <a:rPr lang="en-US" sz="1800" b="0" i="1" cap="none">
                <a:solidFill>
                  <a:srgbClr val="000000"/>
                </a:solidFill>
                <a:latin typeface="Arial" pitchFamily="34"/>
                <a:cs typeface="Arial" pitchFamily="34"/>
              </a:rPr>
              <a:t>, </a:t>
            </a:r>
            <a:r>
              <a:rPr lang="en-US" sz="1800" b="0" i="1" kern="0" cap="none">
                <a:solidFill>
                  <a:srgbClr val="000000"/>
                </a:solidFill>
                <a:latin typeface="Arial" pitchFamily="34"/>
                <a:cs typeface="Arial" pitchFamily="34"/>
              </a:rPr>
              <a:t>Assistant Professor of Developmental Psychology, School of Psychology, Aristotle University of Thessaloniki</a:t>
            </a:r>
            <a:endParaRPr lang="el-GR" sz="1800" b="0" i="1" cap="none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/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580CF36-4EBA-24D1-4653-2A6A57352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361" y="2945483"/>
            <a:ext cx="2398260" cy="27305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47D75E2-C13D-1BCC-2628-5E177BA7E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704" y="-43662"/>
            <a:ext cx="2864495" cy="17666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A6EA52-91E5-F293-791C-2D267CC326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0"/>
            <a:ext cx="9601200" cy="606494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000000"/>
                </a:solidFill>
                <a:latin typeface="Arial" pitchFamily="34"/>
                <a:cs typeface="Arial" pitchFamily="34"/>
              </a:rPr>
              <a:t>Introduction</a:t>
            </a:r>
            <a:endParaRPr lang="el-GR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CA2A96-71FF-7938-0819-01F745335F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485189"/>
            <a:ext cx="12083146" cy="5575041"/>
          </a:xfrm>
        </p:spPr>
        <p:txBody>
          <a:bodyPr/>
          <a:lstStyle/>
          <a:p>
            <a:pPr marL="45720" lvl="0" indent="0">
              <a:buNone/>
            </a:pPr>
            <a:endParaRPr lang="el-GR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45720" lvl="0" indent="0">
              <a:buNone/>
            </a:pPr>
            <a:r>
              <a:rPr lang="en-US" sz="1700" u="sng">
                <a:solidFill>
                  <a:srgbClr val="000000"/>
                </a:solidFill>
                <a:latin typeface="Arial" pitchFamily="34"/>
                <a:cs typeface="Arial" pitchFamily="34"/>
              </a:rPr>
              <a:t>Public</a:t>
            </a:r>
            <a:r>
              <a:rPr lang="el-GR" sz="1700">
                <a:solidFill>
                  <a:srgbClr val="000000"/>
                </a:solidFill>
                <a:latin typeface="Arial" pitchFamily="34"/>
                <a:cs typeface="Arial" pitchFamily="34"/>
              </a:rPr>
              <a:t>: </a:t>
            </a:r>
            <a:r>
              <a:rPr lang="en-US" sz="1700">
                <a:solidFill>
                  <a:srgbClr val="000000"/>
                </a:solidFill>
                <a:latin typeface="Arial" pitchFamily="34"/>
                <a:cs typeface="Arial" pitchFamily="34"/>
              </a:rPr>
              <a:t>PB conducted in front of an audience </a:t>
            </a:r>
            <a:r>
              <a:rPr lang="el-GR" sz="170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US" sz="1700" u="sng">
                <a:solidFill>
                  <a:srgbClr val="000000"/>
                </a:solidFill>
                <a:latin typeface="Arial" pitchFamily="34"/>
                <a:cs typeface="Arial" pitchFamily="34"/>
              </a:rPr>
              <a:t>Anonymous</a:t>
            </a:r>
            <a:r>
              <a:rPr lang="el-GR" sz="1700">
                <a:solidFill>
                  <a:srgbClr val="000000"/>
                </a:solidFill>
                <a:latin typeface="Arial" pitchFamily="34"/>
                <a:cs typeface="Arial" pitchFamily="34"/>
              </a:rPr>
              <a:t>: </a:t>
            </a:r>
            <a:r>
              <a:rPr lang="en-US" sz="1700">
                <a:solidFill>
                  <a:srgbClr val="000000"/>
                </a:solidFill>
                <a:latin typeface="Arial" pitchFamily="34"/>
                <a:cs typeface="Arial" pitchFamily="34"/>
              </a:rPr>
              <a:t>PB performed without knowledge of whom helped</a:t>
            </a:r>
            <a:endParaRPr lang="el-GR" sz="170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45720" lvl="0" indent="0">
              <a:buNone/>
            </a:pPr>
            <a:r>
              <a:rPr lang="en-US" sz="1700" u="sng">
                <a:solidFill>
                  <a:srgbClr val="000000"/>
                </a:solidFill>
                <a:latin typeface="Arial" pitchFamily="34"/>
                <a:cs typeface="Arial" pitchFamily="34"/>
              </a:rPr>
              <a:t>Emotional</a:t>
            </a:r>
            <a:r>
              <a:rPr lang="el-GR" sz="1700">
                <a:solidFill>
                  <a:srgbClr val="000000"/>
                </a:solidFill>
                <a:latin typeface="Arial" pitchFamily="34"/>
                <a:cs typeface="Arial" pitchFamily="34"/>
              </a:rPr>
              <a:t>: </a:t>
            </a:r>
            <a:r>
              <a:rPr lang="en-US" sz="1700">
                <a:solidFill>
                  <a:srgbClr val="000000"/>
                </a:solidFill>
                <a:latin typeface="Arial" pitchFamily="34"/>
                <a:cs typeface="Arial" pitchFamily="34"/>
              </a:rPr>
              <a:t>helping others under emotionally</a:t>
            </a:r>
            <a:r>
              <a:rPr lang="el-GR" sz="170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US" sz="1700">
                <a:solidFill>
                  <a:srgbClr val="000000"/>
                </a:solidFill>
                <a:latin typeface="Arial" pitchFamily="34"/>
                <a:cs typeface="Arial" pitchFamily="34"/>
              </a:rPr>
              <a:t>evocative circumstances </a:t>
            </a:r>
            <a:r>
              <a:rPr lang="en-US" sz="1700" u="sng">
                <a:solidFill>
                  <a:srgbClr val="000000"/>
                </a:solidFill>
                <a:latin typeface="Arial" pitchFamily="34"/>
                <a:cs typeface="Arial" pitchFamily="34"/>
              </a:rPr>
              <a:t>Dire</a:t>
            </a:r>
            <a:r>
              <a:rPr lang="el-GR" sz="1700">
                <a:solidFill>
                  <a:srgbClr val="000000"/>
                </a:solidFill>
                <a:latin typeface="Arial" pitchFamily="34"/>
                <a:cs typeface="Arial" pitchFamily="34"/>
              </a:rPr>
              <a:t>: </a:t>
            </a:r>
            <a:r>
              <a:rPr lang="en-US" sz="1700">
                <a:solidFill>
                  <a:srgbClr val="000000"/>
                </a:solidFill>
                <a:latin typeface="Arial" pitchFamily="34"/>
                <a:cs typeface="Arial" pitchFamily="34"/>
              </a:rPr>
              <a:t>helping in crisis or </a:t>
            </a:r>
            <a:endParaRPr lang="el-GR" sz="170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45720" lvl="0" indent="0">
              <a:buNone/>
            </a:pPr>
            <a:r>
              <a:rPr lang="en-US" sz="1700">
                <a:solidFill>
                  <a:srgbClr val="000000"/>
                </a:solidFill>
                <a:latin typeface="Arial" pitchFamily="34"/>
                <a:cs typeface="Arial" pitchFamily="34"/>
              </a:rPr>
              <a:t>emergency</a:t>
            </a:r>
            <a:r>
              <a:rPr lang="el-GR" sz="170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US" sz="1700">
                <a:solidFill>
                  <a:srgbClr val="000000"/>
                </a:solidFill>
                <a:latin typeface="Arial" pitchFamily="34"/>
                <a:cs typeface="Arial" pitchFamily="34"/>
              </a:rPr>
              <a:t>situations</a:t>
            </a:r>
          </a:p>
          <a:p>
            <a:pPr marL="45720" lvl="0" indent="0">
              <a:buNone/>
            </a:pPr>
            <a:r>
              <a:rPr lang="en-US" sz="1700" u="sng">
                <a:solidFill>
                  <a:srgbClr val="000000"/>
                </a:solidFill>
                <a:latin typeface="Arial" pitchFamily="34"/>
                <a:cs typeface="Arial" pitchFamily="34"/>
              </a:rPr>
              <a:t>Compliant</a:t>
            </a:r>
            <a:r>
              <a:rPr lang="el-GR" sz="1700">
                <a:solidFill>
                  <a:srgbClr val="000000"/>
                </a:solidFill>
                <a:latin typeface="Arial" pitchFamily="34"/>
                <a:cs typeface="Arial" pitchFamily="34"/>
              </a:rPr>
              <a:t>: </a:t>
            </a:r>
            <a:r>
              <a:rPr lang="en-US" sz="1700">
                <a:solidFill>
                  <a:srgbClr val="000000"/>
                </a:solidFill>
                <a:latin typeface="Arial" pitchFamily="34"/>
                <a:cs typeface="Arial" pitchFamily="34"/>
              </a:rPr>
              <a:t>helping others in response to a verbal or nonverbal request  </a:t>
            </a:r>
            <a:endParaRPr lang="el-GR" sz="170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45720" lvl="0" indent="0">
              <a:buNone/>
            </a:pPr>
            <a:r>
              <a:rPr lang="en-US" sz="1700" u="sng">
                <a:solidFill>
                  <a:srgbClr val="000000"/>
                </a:solidFill>
                <a:latin typeface="Arial" pitchFamily="34"/>
                <a:cs typeface="Arial" pitchFamily="34"/>
              </a:rPr>
              <a:t>Altruistic</a:t>
            </a:r>
            <a:r>
              <a:rPr lang="el-GR" sz="1700">
                <a:solidFill>
                  <a:srgbClr val="000000"/>
                </a:solidFill>
                <a:latin typeface="Arial" pitchFamily="34"/>
                <a:cs typeface="Arial" pitchFamily="34"/>
              </a:rPr>
              <a:t>: </a:t>
            </a:r>
            <a:r>
              <a:rPr lang="en-US" sz="1700">
                <a:solidFill>
                  <a:srgbClr val="000000"/>
                </a:solidFill>
                <a:latin typeface="Arial" pitchFamily="34"/>
                <a:cs typeface="Arial" pitchFamily="34"/>
              </a:rPr>
              <a:t>voluntary</a:t>
            </a:r>
            <a:r>
              <a:rPr lang="el-GR" sz="170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US" sz="1700">
                <a:solidFill>
                  <a:srgbClr val="000000"/>
                </a:solidFill>
                <a:latin typeface="Arial" pitchFamily="34"/>
                <a:cs typeface="Arial" pitchFamily="34"/>
              </a:rPr>
              <a:t>helping driven by caring for others’ welfare </a:t>
            </a:r>
          </a:p>
          <a:p>
            <a:pPr marL="45720" lvl="0" indent="0">
              <a:buNone/>
            </a:pPr>
            <a:endParaRPr lang="en-US" sz="180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45720" lvl="0" indent="0">
              <a:buNone/>
            </a:pPr>
            <a:endParaRPr lang="en-US" sz="180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45720" lvl="0" indent="0">
              <a:buNone/>
            </a:pPr>
            <a:endParaRPr lang="el-GR" sz="180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45720" lvl="0" indent="0">
              <a:buNone/>
            </a:pPr>
            <a:r>
              <a:rPr lang="en-US" sz="1700" u="sng">
                <a:solidFill>
                  <a:srgbClr val="000000"/>
                </a:solidFill>
                <a:latin typeface="Arial" pitchFamily="34"/>
                <a:cs typeface="Arial" pitchFamily="34"/>
              </a:rPr>
              <a:t>Cognitive Empathy</a:t>
            </a:r>
            <a:r>
              <a:rPr lang="el-GR" sz="1700" u="sng">
                <a:solidFill>
                  <a:srgbClr val="000000"/>
                </a:solidFill>
                <a:latin typeface="Arial" pitchFamily="34"/>
                <a:cs typeface="Arial" pitchFamily="34"/>
              </a:rPr>
              <a:t> (</a:t>
            </a:r>
            <a:r>
              <a:rPr lang="en-US" sz="1700" u="sng">
                <a:solidFill>
                  <a:srgbClr val="000000"/>
                </a:solidFill>
                <a:latin typeface="Arial" pitchFamily="34"/>
                <a:cs typeface="Arial" pitchFamily="34"/>
              </a:rPr>
              <a:t>CE)</a:t>
            </a:r>
            <a:r>
              <a:rPr lang="el-GR" sz="1700">
                <a:solidFill>
                  <a:srgbClr val="000000"/>
                </a:solidFill>
                <a:latin typeface="Arial" pitchFamily="34"/>
                <a:cs typeface="Arial" pitchFamily="34"/>
              </a:rPr>
              <a:t>: </a:t>
            </a:r>
            <a:r>
              <a:rPr lang="en-US" sz="1700">
                <a:solidFill>
                  <a:srgbClr val="000000"/>
                </a:solidFill>
                <a:latin typeface="Arial" pitchFamily="34"/>
                <a:cs typeface="Arial" pitchFamily="34"/>
              </a:rPr>
              <a:t>recognition, understanding, interpretation of the psychological </a:t>
            </a:r>
          </a:p>
          <a:p>
            <a:pPr marL="45720" lvl="0" indent="0">
              <a:buNone/>
            </a:pPr>
            <a:r>
              <a:rPr lang="en-US" sz="1700">
                <a:solidFill>
                  <a:srgbClr val="000000"/>
                </a:solidFill>
                <a:latin typeface="Arial" pitchFamily="34"/>
                <a:cs typeface="Arial" pitchFamily="34"/>
              </a:rPr>
              <a:t>state experienced by another person</a:t>
            </a:r>
          </a:p>
          <a:p>
            <a:pPr marL="45720" lvl="0" indent="0">
              <a:buNone/>
            </a:pPr>
            <a:r>
              <a:rPr lang="en-US" sz="1700" u="sng">
                <a:solidFill>
                  <a:srgbClr val="000000"/>
                </a:solidFill>
                <a:latin typeface="Arial" pitchFamily="34"/>
                <a:cs typeface="Arial" pitchFamily="34"/>
              </a:rPr>
              <a:t>Affective Empathy (AE)</a:t>
            </a:r>
            <a:r>
              <a:rPr lang="el-GR" sz="1700" u="sng">
                <a:solidFill>
                  <a:srgbClr val="000000"/>
                </a:solidFill>
                <a:latin typeface="Arial" pitchFamily="34"/>
                <a:cs typeface="Arial" pitchFamily="34"/>
              </a:rPr>
              <a:t>:</a:t>
            </a:r>
            <a:r>
              <a:rPr lang="el-GR" sz="170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US" sz="1700">
                <a:solidFill>
                  <a:srgbClr val="000000"/>
                </a:solidFill>
                <a:latin typeface="Arial" pitchFamily="34"/>
                <a:cs typeface="Arial" pitchFamily="34"/>
              </a:rPr>
              <a:t>experience of another person’s emotional state</a:t>
            </a:r>
            <a:endParaRPr lang="el-GR" sz="170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C953F4F-8CB6-3B88-C5CB-E53093A7CCB8}"/>
              </a:ext>
            </a:extLst>
          </p:cNvPr>
          <p:cNvSpPr/>
          <p:nvPr/>
        </p:nvSpPr>
        <p:spPr>
          <a:xfrm>
            <a:off x="108859" y="569168"/>
            <a:ext cx="7255498" cy="433873"/>
          </a:xfrm>
          <a:prstGeom prst="rect">
            <a:avLst/>
          </a:prstGeom>
          <a:solidFill>
            <a:srgbClr val="F4EDDA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Prosocial Behavior (PB)</a:t>
            </a:r>
            <a:r>
              <a:rPr lang="el-GR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</a:t>
            </a:r>
            <a:r>
              <a:rPr lang="el-GR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Activities aimed at providing benefit to others</a:t>
            </a:r>
            <a:r>
              <a:rPr lang="el-GR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</a:t>
            </a:r>
          </a:p>
        </p:txBody>
      </p:sp>
      <p:sp>
        <p:nvSpPr>
          <p:cNvPr id="5" name="Ορθογώνιο 5">
            <a:extLst>
              <a:ext uri="{FF2B5EF4-FFF2-40B4-BE49-F238E27FC236}">
                <a16:creationId xmlns:a16="http://schemas.microsoft.com/office/drawing/2014/main" id="{6F5AF56C-3A32-C0CC-7B1F-3324DED587A8}"/>
              </a:ext>
            </a:extLst>
          </p:cNvPr>
          <p:cNvSpPr/>
          <p:nvPr/>
        </p:nvSpPr>
        <p:spPr>
          <a:xfrm>
            <a:off x="108850" y="3226067"/>
            <a:ext cx="8828669" cy="730120"/>
          </a:xfrm>
          <a:prstGeom prst="rect">
            <a:avLst/>
          </a:prstGeom>
          <a:solidFill>
            <a:srgbClr val="F4EDDA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Prosocial Moral Reasoning (PMR)</a:t>
            </a:r>
            <a:r>
              <a:rPr lang="el-GR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</a:t>
            </a:r>
            <a:r>
              <a:rPr lang="el-GR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Decision-making about helping when there is conflict between personal and others' needs, in situations without laws or formal social rules</a:t>
            </a:r>
            <a:r>
              <a:rPr lang="el-GR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</a:t>
            </a:r>
          </a:p>
        </p:txBody>
      </p:sp>
      <p:sp>
        <p:nvSpPr>
          <p:cNvPr id="6" name="Ορθογώνιο 8">
            <a:extLst>
              <a:ext uri="{FF2B5EF4-FFF2-40B4-BE49-F238E27FC236}">
                <a16:creationId xmlns:a16="http://schemas.microsoft.com/office/drawing/2014/main" id="{B15C6D6B-A6FD-EC32-4EA1-78183F1CF342}"/>
              </a:ext>
            </a:extLst>
          </p:cNvPr>
          <p:cNvSpPr/>
          <p:nvPr/>
        </p:nvSpPr>
        <p:spPr>
          <a:xfrm>
            <a:off x="108859" y="4198778"/>
            <a:ext cx="8641848" cy="419874"/>
          </a:xfrm>
          <a:prstGeom prst="rect">
            <a:avLst/>
          </a:prstGeom>
          <a:solidFill>
            <a:srgbClr val="F4EDDA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Empathy</a:t>
            </a:r>
            <a:r>
              <a:rPr lang="el-GR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</a:t>
            </a:r>
            <a:r>
              <a:rPr lang="el-GR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Ability to understand &amp; react to the situation experienced by another person</a:t>
            </a:r>
            <a:r>
              <a:rPr lang="el-GR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.</a:t>
            </a:r>
          </a:p>
        </p:txBody>
      </p:sp>
      <p:sp>
        <p:nvSpPr>
          <p:cNvPr id="7" name="Ορθογώνιο 9">
            <a:extLst>
              <a:ext uri="{FF2B5EF4-FFF2-40B4-BE49-F238E27FC236}">
                <a16:creationId xmlns:a16="http://schemas.microsoft.com/office/drawing/2014/main" id="{C927B7F3-3CA2-A6C5-870B-FD11D11079A9}"/>
              </a:ext>
            </a:extLst>
          </p:cNvPr>
          <p:cNvSpPr/>
          <p:nvPr/>
        </p:nvSpPr>
        <p:spPr>
          <a:xfrm>
            <a:off x="9391610" y="3591123"/>
            <a:ext cx="2575252" cy="2457038"/>
          </a:xfrm>
          <a:prstGeom prst="rect">
            <a:avLst/>
          </a:prstGeom>
          <a:solidFill>
            <a:srgbClr val="C8DCE0"/>
          </a:solidFill>
          <a:ln w="12701" cap="flat">
            <a:solidFill>
              <a:srgbClr val="451E0B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Calibri" pitchFamily="34"/>
                <a:cs typeface="Times New Roman" pitchFamily="18"/>
              </a:rPr>
              <a:t>Aim: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Calibri" pitchFamily="34"/>
                <a:cs typeface="Times New Roman" pitchFamily="18"/>
              </a:rPr>
              <a:t> </a:t>
            </a:r>
            <a:r>
              <a:rPr lang="en-US" sz="17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Investigation of the tendency to display dimensions of prosocial behavior (PT)</a:t>
            </a:r>
            <a:r>
              <a:rPr lang="el-GR" sz="17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, </a:t>
            </a:r>
            <a:r>
              <a:rPr lang="en-US" sz="17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in relation to the tendency to display prosocial moral reasoning and empathy (CE, AE) in emerging adults.</a:t>
            </a:r>
            <a:endParaRPr lang="el-GR" sz="1700" b="0" i="0" u="none" strike="noStrike" kern="1200" cap="none" spc="0" baseline="0">
              <a:solidFill>
                <a:srgbClr val="FFFFFF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  <p:pic>
        <p:nvPicPr>
          <p:cNvPr id="8" name="Εικόνα 10">
            <a:extLst>
              <a:ext uri="{FF2B5EF4-FFF2-40B4-BE49-F238E27FC236}">
                <a16:creationId xmlns:a16="http://schemas.microsoft.com/office/drawing/2014/main" id="{ADA5AA7A-02D0-7380-1390-8377A9FBB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610" y="1443160"/>
            <a:ext cx="2425958" cy="18902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7">
            <a:extLst>
              <a:ext uri="{FF2B5EF4-FFF2-40B4-BE49-F238E27FC236}">
                <a16:creationId xmlns:a16="http://schemas.microsoft.com/office/drawing/2014/main" id="{B6A76C14-E4BB-8928-99E8-D338EB864A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106" t="-3585"/>
          <a:stretch>
            <a:fillRect/>
          </a:stretch>
        </p:blipFill>
        <p:spPr>
          <a:xfrm>
            <a:off x="9354147" y="3786347"/>
            <a:ext cx="2762868" cy="23170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C52DCC99-717C-8C86-05CE-3ACE4B28A1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1600" y="-65132"/>
            <a:ext cx="8185315" cy="533396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000000"/>
                </a:solidFill>
                <a:latin typeface="Arial" pitchFamily="34"/>
                <a:cs typeface="Arial" pitchFamily="34"/>
              </a:rPr>
              <a:t>METHOD</a:t>
            </a:r>
            <a:endParaRPr lang="el-GR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992E8831-4B4C-D4BD-BBFD-7A5B524A01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7483" y="442450"/>
            <a:ext cx="11897029" cy="5712540"/>
          </a:xfrm>
        </p:spPr>
        <p:txBody>
          <a:bodyPr/>
          <a:lstStyle/>
          <a:p>
            <a:pPr marL="45720" lvl="0" indent="0">
              <a:lnSpc>
                <a:spcPct val="100000"/>
              </a:lnSpc>
              <a:buNone/>
            </a:pPr>
            <a:endParaRPr lang="el-GR" sz="160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45720" lvl="0" indent="0">
              <a:lnSpc>
                <a:spcPct val="100000"/>
              </a:lnSpc>
              <a:buNone/>
            </a:pPr>
            <a:endParaRPr lang="el-GR" sz="1600" b="1" u="sng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45720" lvl="0" indent="0">
              <a:lnSpc>
                <a:spcPct val="100000"/>
              </a:lnSpc>
              <a:buNone/>
            </a:pPr>
            <a:endParaRPr lang="el-GR" sz="1600" b="1" u="sng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45720" lvl="0" indent="0">
              <a:lnSpc>
                <a:spcPct val="100000"/>
              </a:lnSpc>
              <a:buNone/>
            </a:pPr>
            <a:endParaRPr lang="el-GR" sz="1600" b="1" u="sng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5" name="Ορθογώνιο 3">
            <a:extLst>
              <a:ext uri="{FF2B5EF4-FFF2-40B4-BE49-F238E27FC236}">
                <a16:creationId xmlns:a16="http://schemas.microsoft.com/office/drawing/2014/main" id="{FE616301-5B01-99E7-488A-D296ABB6E978}"/>
              </a:ext>
            </a:extLst>
          </p:cNvPr>
          <p:cNvSpPr/>
          <p:nvPr/>
        </p:nvSpPr>
        <p:spPr>
          <a:xfrm>
            <a:off x="172007" y="408654"/>
            <a:ext cx="3972958" cy="2277395"/>
          </a:xfrm>
          <a:prstGeom prst="rect">
            <a:avLst/>
          </a:prstGeom>
          <a:solidFill>
            <a:srgbClr val="DEEBF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                                                   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1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Participants</a:t>
            </a:r>
            <a:r>
              <a:rPr lang="el-GR" sz="1700" b="1" i="1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</a:t>
            </a:r>
            <a:r>
              <a:rPr lang="en-US" sz="1700" b="1" i="1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142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emerging adults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18 – 25 years old (M.A. = 21.96)</a:t>
            </a:r>
            <a:endParaRPr lang="el-GR" sz="17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70 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males (M.A. = 22.13)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72 females (M.A. = 21.79)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  <p:sp>
        <p:nvSpPr>
          <p:cNvPr id="6" name="Ορθογώνιο 4">
            <a:extLst>
              <a:ext uri="{FF2B5EF4-FFF2-40B4-BE49-F238E27FC236}">
                <a16:creationId xmlns:a16="http://schemas.microsoft.com/office/drawing/2014/main" id="{0AAA2B6A-0DEA-29CF-0F56-E0F866476A61}"/>
              </a:ext>
            </a:extLst>
          </p:cNvPr>
          <p:cNvSpPr/>
          <p:nvPr/>
        </p:nvSpPr>
        <p:spPr>
          <a:xfrm>
            <a:off x="4495848" y="408654"/>
            <a:ext cx="4842388" cy="3367552"/>
          </a:xfrm>
          <a:prstGeom prst="rect">
            <a:avLst/>
          </a:prstGeom>
          <a:solidFill>
            <a:srgbClr val="DEEBF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1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Research Design</a:t>
            </a:r>
            <a:r>
              <a:rPr lang="el-GR" sz="1700" b="1" i="1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</a:t>
            </a:r>
            <a:r>
              <a:rPr lang="en-US" sz="1700" b="1" i="1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 </a:t>
            </a:r>
            <a:endParaRPr lang="el-GR" sz="1700" b="1" i="1" u="sng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Correlational</a:t>
            </a:r>
            <a:r>
              <a:rPr lang="el-GR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synchronic</a:t>
            </a:r>
            <a:endParaRPr lang="el-GR" sz="17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Semi – experimental  </a:t>
            </a:r>
            <a:endParaRPr lang="el-GR" sz="17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</a:t>
            </a:r>
            <a:r>
              <a:rPr lang="en-US" sz="1400" b="0" i="1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he</a:t>
            </a:r>
            <a:r>
              <a:rPr lang="en-US" sz="14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study</a:t>
            </a:r>
            <a:r>
              <a:rPr lang="el-GR" sz="14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 </a:t>
            </a:r>
            <a:r>
              <a:rPr lang="en-US" sz="14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part of a broader research project on the relations between PMR and PB with self-conscious emotions and empathy in emerging adulthood (Scientific supervisor: Elisavet Chrysochoou</a:t>
            </a:r>
            <a:r>
              <a:rPr lang="el-GR" sz="14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</a:t>
            </a:r>
            <a:r>
              <a:rPr lang="en-US" sz="14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Researchers: Petrina Georgousi, Irini Soilemezidou, Maria</a:t>
            </a:r>
            <a:r>
              <a:rPr lang="el-GR" sz="14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4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Kostoglou, Undergraduate Students, Department of Psychology, AUTH).</a:t>
            </a:r>
          </a:p>
        </p:txBody>
      </p:sp>
      <p:sp>
        <p:nvSpPr>
          <p:cNvPr id="7" name="Ορθογώνιο 5">
            <a:extLst>
              <a:ext uri="{FF2B5EF4-FFF2-40B4-BE49-F238E27FC236}">
                <a16:creationId xmlns:a16="http://schemas.microsoft.com/office/drawing/2014/main" id="{C688F509-5B60-9912-C4FC-AA5AEBCD1C8D}"/>
              </a:ext>
            </a:extLst>
          </p:cNvPr>
          <p:cNvSpPr/>
          <p:nvPr/>
        </p:nvSpPr>
        <p:spPr>
          <a:xfrm>
            <a:off x="172007" y="2974552"/>
            <a:ext cx="3972958" cy="2829226"/>
          </a:xfrm>
          <a:prstGeom prst="rect">
            <a:avLst/>
          </a:prstGeom>
          <a:solidFill>
            <a:srgbClr val="DEEBF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45720" marR="0" lvl="0" indent="0" algn="l" defTabSz="914400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1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Measurements:</a:t>
            </a:r>
            <a:r>
              <a:rPr lang="el-GR" sz="1700" b="1" i="1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endParaRPr lang="en-US" sz="1700" b="1" i="1" u="none" strike="noStrike" kern="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45720" marR="0" lvl="0" indent="0" algn="l" defTabSz="914400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PB</a:t>
            </a:r>
            <a:r>
              <a:rPr lang="el-GR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 </a:t>
            </a:r>
            <a:r>
              <a:rPr lang="en-US" sz="17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Prosocial Tendencies Measure (PTM)</a:t>
            </a:r>
            <a:endParaRPr lang="el-GR" sz="1700" b="0" i="1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45720" marR="0" lvl="0" indent="0" algn="l" defTabSz="914400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PMR</a:t>
            </a:r>
            <a:r>
              <a:rPr lang="el-GR" sz="17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 </a:t>
            </a:r>
            <a:r>
              <a:rPr lang="en-US" sz="17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Adult Version of the Prosocial Reasoning Objective Measure-Revised (PROM-R)</a:t>
            </a:r>
            <a:endParaRPr lang="el-GR" sz="1700" b="0" i="1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45720" marR="0" lvl="0" indent="0" algn="l" defTabSz="914400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CE/AE</a:t>
            </a:r>
            <a:r>
              <a:rPr lang="el-GR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7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Adolescent Measure of Empathy and Sympathy (AMES)</a:t>
            </a:r>
            <a:r>
              <a:rPr lang="el-GR" sz="17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  <p:sp>
        <p:nvSpPr>
          <p:cNvPr id="8" name="Ορθογώνιο 6">
            <a:extLst>
              <a:ext uri="{FF2B5EF4-FFF2-40B4-BE49-F238E27FC236}">
                <a16:creationId xmlns:a16="http://schemas.microsoft.com/office/drawing/2014/main" id="{C6DFC584-04B3-CBDD-9958-3D705217F5D7}"/>
              </a:ext>
            </a:extLst>
          </p:cNvPr>
          <p:cNvSpPr/>
          <p:nvPr/>
        </p:nvSpPr>
        <p:spPr>
          <a:xfrm>
            <a:off x="4495848" y="3848718"/>
            <a:ext cx="4819875" cy="2080131"/>
          </a:xfrm>
          <a:prstGeom prst="rect">
            <a:avLst/>
          </a:prstGeom>
          <a:solidFill>
            <a:srgbClr val="DEEBF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sng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sng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600" b="1" i="0" u="sng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sng" strike="noStrike" kern="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1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Procedure</a:t>
            </a:r>
            <a:r>
              <a:rPr lang="el-GR" sz="1700" b="1" i="1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</a:t>
            </a:r>
            <a:endParaRPr lang="en-US" sz="1700" b="1" i="1" u="sng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Recruitment of participants</a:t>
            </a:r>
            <a:r>
              <a:rPr lang="el-GR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convenience sampling </a:t>
            </a:r>
            <a:endParaRPr lang="el-GR" sz="17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Voluntary participation </a:t>
            </a:r>
            <a:endParaRPr lang="el-GR" sz="17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Demographic data 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SeS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, 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age, gender, job)   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sng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sng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A0174C0B-948E-749C-F159-A549B6ADCD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089" t="2248" r="9046"/>
          <a:stretch>
            <a:fillRect/>
          </a:stretch>
        </p:blipFill>
        <p:spPr>
          <a:xfrm>
            <a:off x="9648492" y="272847"/>
            <a:ext cx="2468523" cy="351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27ABFF-5623-A0B8-5ADA-26C612E801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0"/>
            <a:ext cx="9601200" cy="511277"/>
          </a:xfrm>
        </p:spPr>
        <p:txBody>
          <a:bodyPr anchorCtr="1">
            <a:noAutofit/>
          </a:bodyPr>
          <a:lstStyle/>
          <a:p>
            <a:pPr lvl="0" algn="ctr"/>
            <a:r>
              <a:rPr lang="en-US">
                <a:solidFill>
                  <a:srgbClr val="000000"/>
                </a:solidFill>
                <a:latin typeface="Arial" pitchFamily="34"/>
                <a:cs typeface="Arial" pitchFamily="34"/>
              </a:rPr>
              <a:t>RESULTS</a:t>
            </a:r>
            <a:endParaRPr lang="el-GR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F0AD6E-8386-C82F-F8C2-BD0C483570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4796" y="526026"/>
            <a:ext cx="11936358" cy="5712540"/>
          </a:xfrm>
        </p:spPr>
        <p:txBody>
          <a:bodyPr/>
          <a:lstStyle/>
          <a:p>
            <a:pPr lvl="0">
              <a:lnSpc>
                <a:spcPct val="104000"/>
              </a:lnSpc>
              <a:spcAft>
                <a:spcPts val="800"/>
              </a:spcAft>
            </a:pPr>
            <a:endParaRPr lang="el-GR" kern="0">
              <a:solidFill>
                <a:srgbClr val="000000"/>
              </a:solidFill>
              <a:latin typeface="Arial" pitchFamily="34"/>
              <a:cs typeface="Times New Roman" pitchFamily="18"/>
            </a:endParaRPr>
          </a:p>
          <a:p>
            <a:pPr marL="45720" lvl="0" indent="0">
              <a:lnSpc>
                <a:spcPct val="104000"/>
              </a:lnSpc>
              <a:spcAft>
                <a:spcPts val="800"/>
              </a:spcAft>
              <a:buNone/>
            </a:pPr>
            <a:endParaRPr lang="el-GR" kern="0">
              <a:solidFill>
                <a:srgbClr val="000000"/>
              </a:solidFill>
              <a:latin typeface="Arial" pitchFamily="34"/>
              <a:cs typeface="Times New Roman" pitchFamily="18"/>
            </a:endParaRPr>
          </a:p>
          <a:p>
            <a:pPr lvl="0">
              <a:lnSpc>
                <a:spcPct val="104000"/>
              </a:lnSpc>
              <a:spcAft>
                <a:spcPts val="800"/>
              </a:spcAft>
            </a:pPr>
            <a:endParaRPr lang="en-US" kern="0">
              <a:solidFill>
                <a:srgbClr val="000000"/>
              </a:solidFill>
              <a:latin typeface="Arial" pitchFamily="34"/>
              <a:cs typeface="Times New Roman" pitchFamily="18"/>
            </a:endParaRPr>
          </a:p>
          <a:p>
            <a:pPr marL="45720" lvl="0" indent="0">
              <a:lnSpc>
                <a:spcPct val="104000"/>
              </a:lnSpc>
              <a:spcAft>
                <a:spcPts val="800"/>
              </a:spcAft>
              <a:buNone/>
            </a:pPr>
            <a:endParaRPr lang="en-US" kern="0">
              <a:solidFill>
                <a:srgbClr val="000000"/>
              </a:solidFill>
              <a:latin typeface="Arial" pitchFamily="34"/>
              <a:cs typeface="Times New Roman" pitchFamily="18"/>
            </a:endParaRPr>
          </a:p>
          <a:p>
            <a:pPr marL="45720" lvl="0" indent="0">
              <a:lnSpc>
                <a:spcPct val="104000"/>
              </a:lnSpc>
              <a:spcAft>
                <a:spcPts val="800"/>
              </a:spcAft>
              <a:buNone/>
            </a:pPr>
            <a:endParaRPr lang="en-US" sz="1300" b="1" kern="0">
              <a:solidFill>
                <a:srgbClr val="000000"/>
              </a:solidFill>
              <a:latin typeface="Arial" pitchFamily="34"/>
              <a:cs typeface="Times New Roman" pitchFamily="18"/>
            </a:endParaRPr>
          </a:p>
          <a:p>
            <a:pPr marL="45720" lvl="0" indent="0">
              <a:lnSpc>
                <a:spcPct val="104000"/>
              </a:lnSpc>
              <a:spcAft>
                <a:spcPts val="800"/>
              </a:spcAft>
              <a:buNone/>
            </a:pPr>
            <a:endParaRPr lang="en-US" sz="1300" kern="0">
              <a:solidFill>
                <a:srgbClr val="000000"/>
              </a:solidFill>
              <a:latin typeface="Arial" pitchFamily="34"/>
              <a:cs typeface="Times New Roman" pitchFamily="18"/>
            </a:endParaRPr>
          </a:p>
          <a:p>
            <a:pPr marL="45720" lvl="0" indent="0">
              <a:lnSpc>
                <a:spcPct val="104000"/>
              </a:lnSpc>
              <a:spcAft>
                <a:spcPts val="800"/>
              </a:spcAft>
              <a:buNone/>
            </a:pPr>
            <a:endParaRPr lang="en-US" sz="1300" kern="0">
              <a:solidFill>
                <a:srgbClr val="000000"/>
              </a:solidFill>
              <a:latin typeface="Arial" pitchFamily="34"/>
              <a:cs typeface="Times New Roman" pitchFamily="18"/>
            </a:endParaRPr>
          </a:p>
        </p:txBody>
      </p:sp>
      <p:sp>
        <p:nvSpPr>
          <p:cNvPr id="4" name="Ορθογώνιο 4">
            <a:extLst>
              <a:ext uri="{FF2B5EF4-FFF2-40B4-BE49-F238E27FC236}">
                <a16:creationId xmlns:a16="http://schemas.microsoft.com/office/drawing/2014/main" id="{B098A2C3-9CA7-7904-FC50-8C3C991719C3}"/>
              </a:ext>
            </a:extLst>
          </p:cNvPr>
          <p:cNvSpPr/>
          <p:nvPr/>
        </p:nvSpPr>
        <p:spPr>
          <a:xfrm>
            <a:off x="6848161" y="526026"/>
            <a:ext cx="3726426" cy="1966453"/>
          </a:xfrm>
          <a:prstGeom prst="rect">
            <a:avLst/>
          </a:prstGeom>
          <a:solidFill>
            <a:srgbClr val="FBE5D6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1" u="sng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Age differences</a:t>
            </a:r>
            <a:r>
              <a:rPr lang="el-GR" sz="1700" b="1" i="1" u="sng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:</a:t>
            </a:r>
            <a:endParaRPr lang="en-US" sz="1700" b="1" i="1" u="sng" strike="noStrike" kern="0" cap="none" spc="0" baseline="0">
              <a:solidFill>
                <a:srgbClr val="000000"/>
              </a:solidFill>
              <a:uFillTx/>
              <a:latin typeface="Arial" pitchFamily="34"/>
              <a:ea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sng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Females</a:t>
            </a:r>
            <a:r>
              <a:rPr lang="en-US" sz="17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      </a:t>
            </a:r>
            <a:r>
              <a:rPr lang="en-US" sz="17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negative</a:t>
            </a:r>
            <a:r>
              <a:rPr lang="en-US" sz="17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 correlation between </a:t>
            </a:r>
            <a:r>
              <a:rPr lang="en-US" sz="17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age </a:t>
            </a:r>
            <a:r>
              <a:rPr lang="en-US" sz="17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and</a:t>
            </a:r>
            <a:r>
              <a:rPr lang="en-US" sz="17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 emotional PT</a:t>
            </a:r>
            <a:endParaRPr lang="el-GR" sz="1700" b="1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7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*</a:t>
            </a: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no correlation between age and any of the other variables </a:t>
            </a:r>
            <a:endParaRPr lang="el-GR" sz="15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Times New Roman" pitchFamily="18"/>
              <a:cs typeface="Times New Roman" pitchFamily="18"/>
            </a:endParaRPr>
          </a:p>
        </p:txBody>
      </p:sp>
      <p:sp>
        <p:nvSpPr>
          <p:cNvPr id="5" name="Ορθογώνιο 5">
            <a:extLst>
              <a:ext uri="{FF2B5EF4-FFF2-40B4-BE49-F238E27FC236}">
                <a16:creationId xmlns:a16="http://schemas.microsoft.com/office/drawing/2014/main" id="{0CD81D92-9C94-FF67-6E03-16025E2B54F5}"/>
              </a:ext>
            </a:extLst>
          </p:cNvPr>
          <p:cNvSpPr/>
          <p:nvPr/>
        </p:nvSpPr>
        <p:spPr>
          <a:xfrm>
            <a:off x="2620295" y="2636270"/>
            <a:ext cx="6951405" cy="3508891"/>
          </a:xfrm>
          <a:prstGeom prst="rect">
            <a:avLst/>
          </a:prstGeom>
          <a:solidFill>
            <a:srgbClr val="FBE5D6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00" b="1" i="1" u="sng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00" b="1" i="1" u="sng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00" b="1" i="1" u="sng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1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Correlations</a:t>
            </a:r>
            <a:r>
              <a:rPr lang="el-GR" sz="1700" b="1" i="1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</a:t>
            </a:r>
            <a:endParaRPr lang="en-US" sz="1700" b="1" i="1" u="sng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-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700" b="0" i="0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Negative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correlation between 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public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PT and 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PMR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(for both genders)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-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700" b="0" i="0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Positive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correlation between 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anonymous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PT and 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PMR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(for males)</a:t>
            </a:r>
            <a:endParaRPr lang="el-GR" sz="15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5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-</a:t>
            </a: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700" b="0" i="0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Positive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correlation between 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altruistic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PT and 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PMR</a:t>
            </a: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(for females)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-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700" b="0" i="0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Positive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correlation between 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public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PT and 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AE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(for females)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-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700" b="0" i="0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Positive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correlation between 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anonymous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PT and 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AE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(for males)</a:t>
            </a:r>
            <a:endParaRPr lang="el-GR" sz="15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- </a:t>
            </a:r>
            <a:r>
              <a:rPr lang="en-US" sz="1700" b="0" i="0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Positive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correlation between 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emotional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PT and 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CE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(for both genders)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- </a:t>
            </a:r>
            <a:r>
              <a:rPr lang="en-US" sz="1700" b="0" i="0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Positive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correlation between 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dire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PT and 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CE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(for males)</a:t>
            </a:r>
            <a:endParaRPr lang="el-GR" sz="15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- </a:t>
            </a:r>
            <a:r>
              <a:rPr lang="en-US" sz="1700" b="0" i="0" u="sng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Negative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correlation between 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PMR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and </a:t>
            </a: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AE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(for females)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7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6" name="Εικόνα 10">
            <a:extLst>
              <a:ext uri="{FF2B5EF4-FFF2-40B4-BE49-F238E27FC236}">
                <a16:creationId xmlns:a16="http://schemas.microsoft.com/office/drawing/2014/main" id="{10F384D4-7BEC-7904-1C1D-8557BFC6C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348" y="1097389"/>
            <a:ext cx="384084" cy="1889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Ορθογώνιο 11">
            <a:extLst>
              <a:ext uri="{FF2B5EF4-FFF2-40B4-BE49-F238E27FC236}">
                <a16:creationId xmlns:a16="http://schemas.microsoft.com/office/drawing/2014/main" id="{DEDCBB7A-6232-04C1-8823-222E2D44EE10}"/>
              </a:ext>
            </a:extLst>
          </p:cNvPr>
          <p:cNvSpPr/>
          <p:nvPr/>
        </p:nvSpPr>
        <p:spPr>
          <a:xfrm>
            <a:off x="1130701" y="511277"/>
            <a:ext cx="3726426" cy="1966453"/>
          </a:xfrm>
          <a:prstGeom prst="rect">
            <a:avLst/>
          </a:prstGeom>
          <a:solidFill>
            <a:srgbClr val="FBE5D6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700" b="1" i="1" u="sng" strike="noStrike" kern="0" cap="none" spc="0" baseline="0">
              <a:solidFill>
                <a:srgbClr val="000000"/>
              </a:solidFill>
              <a:uFillTx/>
              <a:latin typeface="Arial" pitchFamily="34"/>
              <a:ea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1" u="sng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Gender differences</a:t>
            </a:r>
            <a:r>
              <a:rPr lang="el-GR" sz="1700" b="1" i="1" u="sng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sng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Males</a:t>
            </a:r>
            <a:r>
              <a:rPr lang="en-US" sz="17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       higher </a:t>
            </a:r>
            <a:r>
              <a:rPr lang="en-US" sz="17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public</a:t>
            </a:r>
            <a:r>
              <a:rPr lang="en-US" sz="17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 PT</a:t>
            </a:r>
            <a:endParaRPr lang="el-GR" sz="17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sng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Females</a:t>
            </a:r>
            <a:r>
              <a:rPr lang="en-US" sz="17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       higher </a:t>
            </a:r>
            <a:r>
              <a:rPr lang="en-US" sz="17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affective</a:t>
            </a:r>
            <a:r>
              <a:rPr lang="en-US" sz="17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 and </a:t>
            </a:r>
            <a:r>
              <a:rPr lang="en-US" sz="17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compliant</a:t>
            </a:r>
            <a:r>
              <a:rPr lang="en-US" sz="17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 PT and </a:t>
            </a:r>
            <a:r>
              <a:rPr lang="en-US" sz="17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AE</a:t>
            </a:r>
            <a:endParaRPr lang="el-GR" sz="1700" b="1" i="0" u="none" strike="noStrike" kern="0" cap="none" spc="0" baseline="0">
              <a:solidFill>
                <a:srgbClr val="000000"/>
              </a:solidFill>
              <a:uFillTx/>
              <a:latin typeface="Arial" pitchFamily="34"/>
              <a:ea typeface="Times New Roman" pitchFamily="18"/>
              <a:cs typeface="Times New Roman" pitchFamily="18"/>
            </a:endParaRPr>
          </a:p>
          <a:p>
            <a:pPr marL="274320" marR="0" lvl="0" indent="-228600" algn="l" defTabSz="914400" rtl="0" fontAlgn="auto" hangingPunct="1">
              <a:lnSpc>
                <a:spcPct val="104000"/>
              </a:lnSpc>
              <a:spcBef>
                <a:spcPts val="1800"/>
              </a:spcBef>
              <a:spcAft>
                <a:spcPts val="800"/>
              </a:spcAft>
              <a:buClr>
                <a:srgbClr val="A85229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0" cap="none" spc="0" baseline="0">
              <a:solidFill>
                <a:srgbClr val="000000"/>
              </a:solidFill>
              <a:uFillTx/>
              <a:latin typeface="Arial" pitchFamily="34"/>
              <a:cs typeface="Times New Roman" pitchFamily="18"/>
            </a:endParaRPr>
          </a:p>
        </p:txBody>
      </p:sp>
      <p:pic>
        <p:nvPicPr>
          <p:cNvPr id="8" name="Εικόνα 9">
            <a:extLst>
              <a:ext uri="{FF2B5EF4-FFF2-40B4-BE49-F238E27FC236}">
                <a16:creationId xmlns:a16="http://schemas.microsoft.com/office/drawing/2014/main" id="{38F1E64A-900E-290E-FCFD-81FACDD33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502" y="1191883"/>
            <a:ext cx="384084" cy="188988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9" name="Ευθύγραμμο βέλος σύνδεσης 7">
            <a:extLst>
              <a:ext uri="{FF2B5EF4-FFF2-40B4-BE49-F238E27FC236}">
                <a16:creationId xmlns:a16="http://schemas.microsoft.com/office/drawing/2014/main" id="{BBBF37F3-64F7-CD8C-9B2F-963A49230914}"/>
              </a:ext>
            </a:extLst>
          </p:cNvPr>
          <p:cNvCxnSpPr/>
          <p:nvPr/>
        </p:nvCxnSpPr>
        <p:spPr>
          <a:xfrm>
            <a:off x="2088142" y="1643213"/>
            <a:ext cx="285128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  <a:tailEnd type="arrow"/>
          </a:ln>
        </p:spPr>
      </p:cxn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3">
            <a:extLst>
              <a:ext uri="{FF2B5EF4-FFF2-40B4-BE49-F238E27FC236}">
                <a16:creationId xmlns:a16="http://schemas.microsoft.com/office/drawing/2014/main" id="{2474032E-C1FA-51C9-5821-B95D7254CFD4}"/>
              </a:ext>
            </a:extLst>
          </p:cNvPr>
          <p:cNvSpPr/>
          <p:nvPr/>
        </p:nvSpPr>
        <p:spPr>
          <a:xfrm>
            <a:off x="679655" y="81116"/>
            <a:ext cx="5270089" cy="3786649"/>
          </a:xfrm>
          <a:prstGeom prst="rect">
            <a:avLst/>
          </a:prstGeom>
          <a:solidFill>
            <a:srgbClr val="E2F0D9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LIMITATIONS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Correlational and synchronic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research design</a:t>
            </a:r>
            <a:r>
              <a:rPr lang="el-GR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 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not an accurate representation of the developmental trajectory or the variation in the relationships of the examined variables over time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Convenience sampling</a:t>
            </a:r>
            <a:r>
              <a:rPr lang="el-GR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: 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difficulty in generalization of the findings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Small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sample size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Self-reported questionnaires </a:t>
            </a: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only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7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Θέση περιεχομένου 4">
            <a:extLst>
              <a:ext uri="{FF2B5EF4-FFF2-40B4-BE49-F238E27FC236}">
                <a16:creationId xmlns:a16="http://schemas.microsoft.com/office/drawing/2014/main" id="{216931CB-B76E-5CF7-54E1-A411C64817F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518785" y="81116"/>
            <a:ext cx="4905582" cy="3786649"/>
          </a:xfrm>
          <a:solidFill>
            <a:srgbClr val="E2F0D9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anchor="ctr"/>
          <a:lstStyle/>
          <a:p>
            <a:pPr marL="45720" lvl="0" indent="0" algn="ctr">
              <a:lnSpc>
                <a:spcPct val="80000"/>
              </a:lnSpc>
              <a:buNone/>
            </a:pPr>
            <a:endParaRPr lang="el-GR" sz="3000" b="1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Clr>
                <a:srgbClr val="000000"/>
              </a:buClr>
            </a:pPr>
            <a:endParaRPr lang="el-GR" sz="1700" b="1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Clr>
                <a:srgbClr val="000000"/>
              </a:buClr>
            </a:pPr>
            <a:r>
              <a:rPr lang="en-US" sz="1700" b="1">
                <a:solidFill>
                  <a:srgbClr val="000000"/>
                </a:solidFill>
                <a:latin typeface="Arial" pitchFamily="34"/>
                <a:cs typeface="Arial" pitchFamily="34"/>
              </a:rPr>
              <a:t>Longitudinal </a:t>
            </a:r>
            <a:r>
              <a:rPr lang="en-US" sz="1700">
                <a:solidFill>
                  <a:srgbClr val="000000"/>
                </a:solidFill>
                <a:latin typeface="Arial" pitchFamily="34"/>
                <a:cs typeface="Arial" pitchFamily="34"/>
              </a:rPr>
              <a:t>research</a:t>
            </a:r>
            <a:endParaRPr lang="el-GR" sz="170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Clr>
                <a:srgbClr val="000000"/>
              </a:buClr>
            </a:pPr>
            <a:r>
              <a:rPr lang="en-US" sz="1700">
                <a:solidFill>
                  <a:srgbClr val="0D0D0D"/>
                </a:solidFill>
                <a:latin typeface="Arial" pitchFamily="34"/>
                <a:cs typeface="Arial" pitchFamily="34"/>
              </a:rPr>
              <a:t>Future surveys with </a:t>
            </a:r>
            <a:r>
              <a:rPr lang="en-US" sz="1700" b="1">
                <a:solidFill>
                  <a:srgbClr val="0D0D0D"/>
                </a:solidFill>
                <a:latin typeface="Arial" pitchFamily="34"/>
                <a:cs typeface="Arial" pitchFamily="34"/>
              </a:rPr>
              <a:t>a larger </a:t>
            </a:r>
            <a:r>
              <a:rPr lang="en-US" sz="1700">
                <a:solidFill>
                  <a:srgbClr val="0D0D0D"/>
                </a:solidFill>
                <a:latin typeface="Arial" pitchFamily="34"/>
                <a:cs typeface="Arial" pitchFamily="34"/>
              </a:rPr>
              <a:t>sample size</a:t>
            </a:r>
            <a:endParaRPr lang="en-US" sz="170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Clr>
                <a:srgbClr val="000000"/>
              </a:buClr>
            </a:pPr>
            <a:r>
              <a:rPr lang="el-GR" sz="1700" b="1">
                <a:solidFill>
                  <a:srgbClr val="000000"/>
                </a:solidFill>
                <a:latin typeface="Arial" pitchFamily="34"/>
                <a:cs typeface="Arial" pitchFamily="34"/>
              </a:rPr>
              <a:t>Μ</a:t>
            </a:r>
            <a:r>
              <a:rPr lang="en-US" sz="1700" b="1">
                <a:solidFill>
                  <a:srgbClr val="000000"/>
                </a:solidFill>
                <a:latin typeface="Arial" pitchFamily="34"/>
                <a:cs typeface="Arial" pitchFamily="34"/>
              </a:rPr>
              <a:t>ultiple methods </a:t>
            </a:r>
            <a:r>
              <a:rPr lang="en-US" sz="1700">
                <a:solidFill>
                  <a:srgbClr val="000000"/>
                </a:solidFill>
                <a:latin typeface="Arial" pitchFamily="34"/>
                <a:cs typeface="Arial" pitchFamily="34"/>
              </a:rPr>
              <a:t>for evaluating the variables</a:t>
            </a:r>
            <a:endParaRPr lang="el-GR" sz="170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lnSpc>
                <a:spcPct val="80000"/>
              </a:lnSpc>
              <a:buClr>
                <a:srgbClr val="000000"/>
              </a:buClr>
            </a:pPr>
            <a:r>
              <a:rPr lang="en-US" sz="1700">
                <a:solidFill>
                  <a:srgbClr val="0D0D0D"/>
                </a:solidFill>
                <a:latin typeface="Arial" pitchFamily="34"/>
                <a:cs typeface="Arial" pitchFamily="34"/>
              </a:rPr>
              <a:t>Investigation of the </a:t>
            </a:r>
            <a:r>
              <a:rPr lang="en-US" sz="1700" b="1">
                <a:solidFill>
                  <a:srgbClr val="0D0D0D"/>
                </a:solidFill>
                <a:latin typeface="Arial" pitchFamily="34"/>
                <a:cs typeface="Arial" pitchFamily="34"/>
              </a:rPr>
              <a:t>dimensions of PMR </a:t>
            </a:r>
            <a:r>
              <a:rPr lang="en-US" sz="1500">
                <a:solidFill>
                  <a:srgbClr val="000000"/>
                </a:solidFill>
                <a:latin typeface="Arial" pitchFamily="34"/>
                <a:cs typeface="Arial" pitchFamily="34"/>
              </a:rPr>
              <a:t>(hedonistic, approval-oriented, stereotyped, internalized, needs – oriented)</a:t>
            </a:r>
          </a:p>
          <a:p>
            <a:pPr lvl="0">
              <a:lnSpc>
                <a:spcPct val="80000"/>
              </a:lnSpc>
              <a:buClr>
                <a:srgbClr val="000000"/>
              </a:buClr>
            </a:pPr>
            <a:r>
              <a:rPr lang="en-US" sz="1700" b="1">
                <a:solidFill>
                  <a:srgbClr val="0D0D0D"/>
                </a:solidFill>
                <a:latin typeface="Arial" pitchFamily="34"/>
                <a:cs typeface="Arial" pitchFamily="34"/>
              </a:rPr>
              <a:t>Combined investigation </a:t>
            </a:r>
            <a:r>
              <a:rPr lang="en-US" sz="1700">
                <a:solidFill>
                  <a:srgbClr val="0D0D0D"/>
                </a:solidFill>
                <a:latin typeface="Arial" pitchFamily="34"/>
                <a:cs typeface="Arial" pitchFamily="34"/>
              </a:rPr>
              <a:t>of PB, PMR, CE, AE </a:t>
            </a:r>
          </a:p>
          <a:p>
            <a:pPr lvl="0">
              <a:lnSpc>
                <a:spcPct val="80000"/>
              </a:lnSpc>
              <a:buClr>
                <a:srgbClr val="000000"/>
              </a:buClr>
            </a:pPr>
            <a:endParaRPr lang="en-US" sz="160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l-GR" sz="160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Ορθογώνιο 6">
            <a:extLst>
              <a:ext uri="{FF2B5EF4-FFF2-40B4-BE49-F238E27FC236}">
                <a16:creationId xmlns:a16="http://schemas.microsoft.com/office/drawing/2014/main" id="{66CF2726-79C8-2205-1539-E885C3CC314C}"/>
              </a:ext>
            </a:extLst>
          </p:cNvPr>
          <p:cNvSpPr/>
          <p:nvPr/>
        </p:nvSpPr>
        <p:spPr>
          <a:xfrm>
            <a:off x="2669453" y="4041062"/>
            <a:ext cx="7280791" cy="2113937"/>
          </a:xfrm>
          <a:prstGeom prst="rect">
            <a:avLst/>
          </a:prstGeom>
          <a:solidFill>
            <a:srgbClr val="E2F0D9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32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IMPLICATIONS</a:t>
            </a:r>
            <a:endParaRPr lang="en-US" sz="17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1200" cap="none" spc="0" baseline="0">
                <a:solidFill>
                  <a:srgbClr val="0D0D0D"/>
                </a:solidFill>
                <a:uFillTx/>
                <a:latin typeface="Arial" pitchFamily="34"/>
                <a:cs typeface="Arial" pitchFamily="34"/>
              </a:rPr>
              <a:t>Designing </a:t>
            </a:r>
            <a:r>
              <a:rPr lang="en-US" sz="1700" b="1" i="0" u="none" strike="noStrike" kern="1200" cap="none" spc="0" baseline="0">
                <a:solidFill>
                  <a:srgbClr val="0D0D0D"/>
                </a:solidFill>
                <a:uFillTx/>
                <a:latin typeface="Arial" pitchFamily="34"/>
                <a:cs typeface="Arial" pitchFamily="34"/>
              </a:rPr>
              <a:t>prevention and intervention programs </a:t>
            </a:r>
            <a:r>
              <a:rPr lang="en-US" sz="1700" b="0" i="0" u="none" strike="noStrike" kern="1200" cap="none" spc="0" baseline="0">
                <a:solidFill>
                  <a:srgbClr val="0D0D0D"/>
                </a:solidFill>
                <a:uFillTx/>
                <a:latin typeface="Arial" pitchFamily="34"/>
                <a:cs typeface="Arial" pitchFamily="34"/>
              </a:rPr>
              <a:t>to enhance PB, PMR, CE, AE among emerging adults</a:t>
            </a:r>
            <a:endParaRPr lang="el-GR" sz="1700" b="0" i="0" u="none" strike="noStrike" kern="1200" cap="none" spc="0" baseline="0">
              <a:solidFill>
                <a:srgbClr val="0D0D0D"/>
              </a:solidFill>
              <a:uFillTx/>
              <a:latin typeface="Arial" pitchFamily="34"/>
              <a:cs typeface="Arial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700" b="0" i="0" u="none" strike="noStrike" kern="1200" cap="none" spc="0" baseline="0">
              <a:solidFill>
                <a:srgbClr val="0D0D0D"/>
              </a:solidFill>
              <a:uFillTx/>
              <a:latin typeface="Arial" pitchFamily="34"/>
              <a:cs typeface="Arial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1200" cap="none" spc="0" baseline="0">
                <a:solidFill>
                  <a:srgbClr val="0D0D0D"/>
                </a:solidFill>
                <a:uFillTx/>
                <a:latin typeface="Arial" pitchFamily="34"/>
                <a:cs typeface="Arial" pitchFamily="34"/>
              </a:rPr>
              <a:t>Gender differences </a:t>
            </a:r>
            <a:r>
              <a:rPr lang="el-GR" sz="1700" b="0" i="0" u="none" strike="noStrike" kern="1200" cap="none" spc="0" baseline="0">
                <a:solidFill>
                  <a:srgbClr val="0D0D0D"/>
                </a:solidFill>
                <a:uFillTx/>
                <a:latin typeface="Arial" pitchFamily="34"/>
                <a:cs typeface="Arial" pitchFamily="34"/>
              </a:rPr>
              <a:t>(</a:t>
            </a:r>
            <a:r>
              <a:rPr lang="en-US" sz="1700" b="0" i="0" u="none" strike="noStrike" kern="1200" cap="none" spc="0" baseline="0">
                <a:solidFill>
                  <a:srgbClr val="0D0D0D"/>
                </a:solidFill>
                <a:uFillTx/>
                <a:latin typeface="Arial" pitchFamily="34"/>
                <a:cs typeface="Arial" pitchFamily="34"/>
              </a:rPr>
              <a:t>in variables and their correlations</a:t>
            </a:r>
            <a:r>
              <a:rPr lang="el-GR" sz="1700" b="0" i="0" u="none" strike="noStrike" kern="1200" cap="none" spc="0" baseline="0">
                <a:solidFill>
                  <a:srgbClr val="0D0D0D"/>
                </a:solidFill>
                <a:uFillTx/>
                <a:latin typeface="Arial" pitchFamily="34"/>
                <a:cs typeface="Arial" pitchFamily="34"/>
              </a:rPr>
              <a:t>)</a:t>
            </a:r>
            <a:r>
              <a:rPr lang="en-US" sz="1700" b="0" i="0" u="none" strike="noStrike" kern="1200" cap="none" spc="0" baseline="0">
                <a:solidFill>
                  <a:srgbClr val="0D0D0D"/>
                </a:solidFill>
                <a:uFillTx/>
                <a:latin typeface="Arial" pitchFamily="34"/>
                <a:cs typeface="Arial" pitchFamily="34"/>
              </a:rPr>
              <a:t> </a:t>
            </a:r>
            <a:endParaRPr lang="el-GR" sz="1700" b="0" i="0" u="none" strike="noStrike" kern="1200" cap="none" spc="0" baseline="0">
              <a:solidFill>
                <a:srgbClr val="0D0D0D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700" b="0" i="0" u="none" strike="noStrike" kern="0" cap="none" spc="0" baseline="0">
                <a:solidFill>
                  <a:srgbClr val="0D0D0D"/>
                </a:solidFill>
                <a:uFillTx/>
                <a:latin typeface="Arial" pitchFamily="34"/>
                <a:cs typeface="Arial" pitchFamily="34"/>
              </a:rPr>
              <a:t>     </a:t>
            </a:r>
            <a:r>
              <a:rPr lang="en-US" sz="1700" b="1" i="0" u="none" strike="noStrike" kern="1200" cap="none" spc="0" baseline="0">
                <a:solidFill>
                  <a:srgbClr val="0D0D0D"/>
                </a:solidFill>
                <a:uFillTx/>
                <a:latin typeface="Arial" pitchFamily="34"/>
                <a:cs typeface="Arial" pitchFamily="34"/>
              </a:rPr>
              <a:t>modifications</a:t>
            </a:r>
            <a:r>
              <a:rPr lang="en-US" sz="1700" b="0" i="0" u="none" strike="noStrike" kern="1200" cap="none" spc="0" baseline="0">
                <a:solidFill>
                  <a:srgbClr val="0D0D0D"/>
                </a:solidFill>
                <a:uFillTx/>
                <a:latin typeface="Arial" pitchFamily="34"/>
                <a:cs typeface="Arial" pitchFamily="34"/>
              </a:rPr>
              <a:t> in programs to enhance their effectiveness</a:t>
            </a:r>
            <a:endParaRPr lang="el-GR" sz="1700" b="0" i="0" u="none" strike="noStrike" kern="1200" cap="none" spc="0" baseline="0">
              <a:solidFill>
                <a:srgbClr val="0D0D0D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700" b="0" i="0" u="none" strike="noStrike" kern="1200" cap="none" spc="0" baseline="0">
              <a:solidFill>
                <a:srgbClr val="0D0D0D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700" b="0" i="0" u="none" strike="noStrike" kern="1200" cap="none" spc="0" baseline="0">
              <a:solidFill>
                <a:srgbClr val="0D0D0D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7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5" name="Εικόνα 8">
            <a:extLst>
              <a:ext uri="{FF2B5EF4-FFF2-40B4-BE49-F238E27FC236}">
                <a16:creationId xmlns:a16="http://schemas.microsoft.com/office/drawing/2014/main" id="{5F008C5C-2B7A-DD77-26BA-005C10AD9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547" y="0"/>
            <a:ext cx="4255379" cy="8108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0ADE3E68-090F-941A-DE5E-0B700DB9E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39" y="3967956"/>
            <a:ext cx="2193362" cy="21870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A062EFA-A7F7-8899-EA6F-17EEA1FD0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524" y="5399275"/>
            <a:ext cx="384084" cy="1889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Επιχειρηματικό με κόκκινη γραμμή 16 x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Επιχειρηματική%20παρουσίαση%20με%20κόκκινη%20γραμμή%20(ευρεία%20οθόνη)</Template>
  <TotalTime>1162</TotalTime>
  <Words>649</Words>
  <Application>Microsoft Office PowerPoint</Application>
  <PresentationFormat>Widescreen</PresentationFormat>
  <Paragraphs>106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</vt:lpstr>
      <vt:lpstr>Επιχειρηματικό με κόκκινη γραμμή 16 x 9</vt:lpstr>
      <vt:lpstr>PROSOCIAL MORAL REASONING, EMPATHY AND PROSOCIAL BEHAVIOR IN EMERGING ADULTS</vt:lpstr>
      <vt:lpstr>Introduction</vt:lpstr>
      <vt:lpstr>METHOD</vt:lpstr>
      <vt:lpstr>RESULTS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PROSOCIAL MORAL REASONING, EMPATHY AND PROSOCIAL BEHAVIOR IN EMERGING ADULTS</dc:title>
  <dc:creator>Maria Kostoglou</dc:creator>
  <cp:lastModifiedBy>user</cp:lastModifiedBy>
  <cp:revision>14</cp:revision>
  <dcterms:created xsi:type="dcterms:W3CDTF">2024-02-23T19:45:31Z</dcterms:created>
  <dcterms:modified xsi:type="dcterms:W3CDTF">2024-02-27T07:34:32Z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