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58" r:id="rId5"/>
    <p:sldId id="260" r:id="rId6"/>
  </p:sldIdLst>
  <p:sldSz cx="12192000" cy="6858000"/>
  <p:notesSz cx="6858000" cy="9144000"/>
  <p:defaultTextStyle>
    <a:defPPr rtl="0">
      <a:defRPr lang="el-G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47EB6-8511-9692-4F6D-F0C6299D9CA6}" v="15" dt="2024-03-08T07:42:39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ΜΥΡΤΩ ΜΠΑΚΑΡΑΚΗ ΠΑΤΑΓΙΑ" userId="S::mbakaraki@uniwa.gr::06104e24-3aff-49f5-9bd2-82727e95ce6e" providerId="AD" clId="Web-{30847EB6-8511-9692-4F6D-F0C6299D9CA6}"/>
    <pc:docChg chg="modSld">
      <pc:chgData name="ΜΥΡΤΩ ΜΠΑΚΑΡΑΚΗ ΠΑΤΑΓΙΑ" userId="S::mbakaraki@uniwa.gr::06104e24-3aff-49f5-9bd2-82727e95ce6e" providerId="AD" clId="Web-{30847EB6-8511-9692-4F6D-F0C6299D9CA6}" dt="2024-03-08T07:42:38.797" v="13" actId="20577"/>
      <pc:docMkLst>
        <pc:docMk/>
      </pc:docMkLst>
      <pc:sldChg chg="modSp">
        <pc:chgData name="ΜΥΡΤΩ ΜΠΑΚΑΡΑΚΗ ΠΑΤΑΓΙΑ" userId="S::mbakaraki@uniwa.gr::06104e24-3aff-49f5-9bd2-82727e95ce6e" providerId="AD" clId="Web-{30847EB6-8511-9692-4F6D-F0C6299D9CA6}" dt="2024-03-08T07:42:38.797" v="13" actId="20577"/>
        <pc:sldMkLst>
          <pc:docMk/>
          <pc:sldMk cId="2029002549" sldId="256"/>
        </pc:sldMkLst>
        <pc:spChg chg="mod">
          <ac:chgData name="ΜΥΡΤΩ ΜΠΑΚΑΡΑΚΗ ΠΑΤΑΓΙΑ" userId="S::mbakaraki@uniwa.gr::06104e24-3aff-49f5-9bd2-82727e95ce6e" providerId="AD" clId="Web-{30847EB6-8511-9692-4F6D-F0C6299D9CA6}" dt="2024-03-08T07:42:38.797" v="13" actId="20577"/>
          <ac:spMkLst>
            <pc:docMk/>
            <pc:sldMk cId="2029002549" sldId="256"/>
            <ac:spMk id="3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1550D5-9496-481F-AC3D-3E105702044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B505E99-B551-407F-9D84-ADB8BEB81D2C}">
      <dgm:prSet/>
      <dgm:spPr/>
      <dgm:t>
        <a:bodyPr/>
        <a:lstStyle/>
        <a:p>
          <a:pPr>
            <a:defRPr cap="all"/>
          </a:pPr>
          <a:r>
            <a:rPr lang="en-US"/>
            <a:t>Diagnosing ADHD starts by assessing symptoms and looking at whether symptoms were present during childhood.</a:t>
          </a:r>
        </a:p>
      </dgm:t>
    </dgm:pt>
    <dgm:pt modelId="{394C0B11-E6F9-48EA-B8E6-54B4EAADC6F6}" type="parTrans" cxnId="{4DBEEC2D-5E39-4ED9-94CF-83C41260EBA6}">
      <dgm:prSet/>
      <dgm:spPr/>
      <dgm:t>
        <a:bodyPr/>
        <a:lstStyle/>
        <a:p>
          <a:endParaRPr lang="en-US"/>
        </a:p>
      </dgm:t>
    </dgm:pt>
    <dgm:pt modelId="{17789F7B-9788-44D5-8393-22E8A98F05D5}" type="sibTrans" cxnId="{4DBEEC2D-5E39-4ED9-94CF-83C41260EBA6}">
      <dgm:prSet/>
      <dgm:spPr/>
      <dgm:t>
        <a:bodyPr/>
        <a:lstStyle/>
        <a:p>
          <a:endParaRPr lang="en-US"/>
        </a:p>
      </dgm:t>
    </dgm:pt>
    <dgm:pt modelId="{A280D350-64B0-40CA-BE94-6BD0C9EFE414}">
      <dgm:prSet/>
      <dgm:spPr/>
      <dgm:t>
        <a:bodyPr/>
        <a:lstStyle/>
        <a:p>
          <a:pPr>
            <a:defRPr cap="all"/>
          </a:pPr>
          <a:r>
            <a:rPr lang="en-US"/>
            <a:t>It also involves evaluating how these symptoms affect functioning in environments with information.</a:t>
          </a:r>
        </a:p>
      </dgm:t>
    </dgm:pt>
    <dgm:pt modelId="{42E9896B-6E93-4833-B8A2-CDD71E9E08FE}" type="parTrans" cxnId="{C4E85B44-A2AE-49E4-9FF8-469CFB11179E}">
      <dgm:prSet/>
      <dgm:spPr/>
      <dgm:t>
        <a:bodyPr/>
        <a:lstStyle/>
        <a:p>
          <a:endParaRPr lang="en-US"/>
        </a:p>
      </dgm:t>
    </dgm:pt>
    <dgm:pt modelId="{37BA4DEF-A134-488A-AD9E-03ED5A91D5E5}" type="sibTrans" cxnId="{C4E85B44-A2AE-49E4-9FF8-469CFB11179E}">
      <dgm:prSet/>
      <dgm:spPr/>
      <dgm:t>
        <a:bodyPr/>
        <a:lstStyle/>
        <a:p>
          <a:endParaRPr lang="en-US"/>
        </a:p>
      </dgm:t>
    </dgm:pt>
    <dgm:pt modelId="{2C355DF7-E644-425B-8270-6DB988F931D9}">
      <dgm:prSet/>
      <dgm:spPr/>
      <dgm:t>
        <a:bodyPr/>
        <a:lstStyle/>
        <a:p>
          <a:pPr>
            <a:defRPr cap="all"/>
          </a:pPr>
          <a:r>
            <a:rPr lang="en-US"/>
            <a:t>Moreover it often coincides with situations that can explain the symptoms.</a:t>
          </a:r>
        </a:p>
      </dgm:t>
    </dgm:pt>
    <dgm:pt modelId="{DCA4078C-F8A4-4FF0-929C-CDAA4EB163CD}" type="parTrans" cxnId="{B0A64AF9-9861-4936-A04B-22881443F874}">
      <dgm:prSet/>
      <dgm:spPr/>
      <dgm:t>
        <a:bodyPr/>
        <a:lstStyle/>
        <a:p>
          <a:endParaRPr lang="en-US"/>
        </a:p>
      </dgm:t>
    </dgm:pt>
    <dgm:pt modelId="{B5E7122A-5B2C-47DB-A612-977F891DF117}" type="sibTrans" cxnId="{B0A64AF9-9861-4936-A04B-22881443F874}">
      <dgm:prSet/>
      <dgm:spPr/>
      <dgm:t>
        <a:bodyPr/>
        <a:lstStyle/>
        <a:p>
          <a:endParaRPr lang="en-US"/>
        </a:p>
      </dgm:t>
    </dgm:pt>
    <dgm:pt modelId="{EBE27B32-7AA0-4E21-B634-EF24A8652375}" type="pres">
      <dgm:prSet presAssocID="{6E1550D5-9496-481F-AC3D-3E1057020441}" presName="root" presStyleCnt="0">
        <dgm:presLayoutVars>
          <dgm:dir/>
          <dgm:resizeHandles val="exact"/>
        </dgm:presLayoutVars>
      </dgm:prSet>
      <dgm:spPr/>
    </dgm:pt>
    <dgm:pt modelId="{8D708658-112A-4C35-B258-0A3D958A1E11}" type="pres">
      <dgm:prSet presAssocID="{9B505E99-B551-407F-9D84-ADB8BEB81D2C}" presName="compNode" presStyleCnt="0"/>
      <dgm:spPr/>
    </dgm:pt>
    <dgm:pt modelId="{22DCD3D7-F6FB-484B-8C4B-73E2DCB67A04}" type="pres">
      <dgm:prSet presAssocID="{9B505E99-B551-407F-9D84-ADB8BEB81D2C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563C71A-B62B-459E-87F1-B8CC78E0F738}" type="pres">
      <dgm:prSet presAssocID="{9B505E99-B551-407F-9D84-ADB8BEB81D2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295D0FAF-4578-4ED7-AAAA-77459E4769D2}" type="pres">
      <dgm:prSet presAssocID="{9B505E99-B551-407F-9D84-ADB8BEB81D2C}" presName="spaceRect" presStyleCnt="0"/>
      <dgm:spPr/>
    </dgm:pt>
    <dgm:pt modelId="{B73DD334-2773-4333-9F02-6777488D6E08}" type="pres">
      <dgm:prSet presAssocID="{9B505E99-B551-407F-9D84-ADB8BEB81D2C}" presName="textRect" presStyleLbl="revTx" presStyleIdx="0" presStyleCnt="3">
        <dgm:presLayoutVars>
          <dgm:chMax val="1"/>
          <dgm:chPref val="1"/>
        </dgm:presLayoutVars>
      </dgm:prSet>
      <dgm:spPr/>
    </dgm:pt>
    <dgm:pt modelId="{DDBC9077-5E1B-4F4D-8ECE-F175BBD41538}" type="pres">
      <dgm:prSet presAssocID="{17789F7B-9788-44D5-8393-22E8A98F05D5}" presName="sibTrans" presStyleCnt="0"/>
      <dgm:spPr/>
    </dgm:pt>
    <dgm:pt modelId="{C50CF4F7-1F72-4B12-A01A-C8D580A3091F}" type="pres">
      <dgm:prSet presAssocID="{A280D350-64B0-40CA-BE94-6BD0C9EFE414}" presName="compNode" presStyleCnt="0"/>
      <dgm:spPr/>
    </dgm:pt>
    <dgm:pt modelId="{AAA36B76-A1BA-40F7-8A78-DBCEA8AB8C15}" type="pres">
      <dgm:prSet presAssocID="{A280D350-64B0-40CA-BE94-6BD0C9EFE41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D68B789-C918-4302-9E06-8F8EEB1D2730}" type="pres">
      <dgm:prSet presAssocID="{A280D350-64B0-40CA-BE94-6BD0C9EFE41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185CE72-2780-49C3-AA75-26C7A48AA988}" type="pres">
      <dgm:prSet presAssocID="{A280D350-64B0-40CA-BE94-6BD0C9EFE414}" presName="spaceRect" presStyleCnt="0"/>
      <dgm:spPr/>
    </dgm:pt>
    <dgm:pt modelId="{0A7116D9-D1FB-4E36-BE46-285FBC5414AA}" type="pres">
      <dgm:prSet presAssocID="{A280D350-64B0-40CA-BE94-6BD0C9EFE414}" presName="textRect" presStyleLbl="revTx" presStyleIdx="1" presStyleCnt="3">
        <dgm:presLayoutVars>
          <dgm:chMax val="1"/>
          <dgm:chPref val="1"/>
        </dgm:presLayoutVars>
      </dgm:prSet>
      <dgm:spPr/>
    </dgm:pt>
    <dgm:pt modelId="{2AFA59D5-13B6-4F57-B763-6082056020E7}" type="pres">
      <dgm:prSet presAssocID="{37BA4DEF-A134-488A-AD9E-03ED5A91D5E5}" presName="sibTrans" presStyleCnt="0"/>
      <dgm:spPr/>
    </dgm:pt>
    <dgm:pt modelId="{763E1638-90F6-4D94-8F58-13B6646B8607}" type="pres">
      <dgm:prSet presAssocID="{2C355DF7-E644-425B-8270-6DB988F931D9}" presName="compNode" presStyleCnt="0"/>
      <dgm:spPr/>
    </dgm:pt>
    <dgm:pt modelId="{1492C441-5251-4C82-93ED-E8AF042C3CB2}" type="pres">
      <dgm:prSet presAssocID="{2C355DF7-E644-425B-8270-6DB988F931D9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B5E295F6-F504-44C4-AF0F-4FFAF2652365}" type="pres">
      <dgm:prSet presAssocID="{2C355DF7-E644-425B-8270-6DB988F931D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E4D05D30-A2D9-4865-BFCF-6F2EB6F09380}" type="pres">
      <dgm:prSet presAssocID="{2C355DF7-E644-425B-8270-6DB988F931D9}" presName="spaceRect" presStyleCnt="0"/>
      <dgm:spPr/>
    </dgm:pt>
    <dgm:pt modelId="{A24AD2F3-EFE4-4A2B-8002-7794BB405BC1}" type="pres">
      <dgm:prSet presAssocID="{2C355DF7-E644-425B-8270-6DB988F931D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DBEEC2D-5E39-4ED9-94CF-83C41260EBA6}" srcId="{6E1550D5-9496-481F-AC3D-3E1057020441}" destId="{9B505E99-B551-407F-9D84-ADB8BEB81D2C}" srcOrd="0" destOrd="0" parTransId="{394C0B11-E6F9-48EA-B8E6-54B4EAADC6F6}" sibTransId="{17789F7B-9788-44D5-8393-22E8A98F05D5}"/>
    <dgm:cxn modelId="{C4E85B44-A2AE-49E4-9FF8-469CFB11179E}" srcId="{6E1550D5-9496-481F-AC3D-3E1057020441}" destId="{A280D350-64B0-40CA-BE94-6BD0C9EFE414}" srcOrd="1" destOrd="0" parTransId="{42E9896B-6E93-4833-B8A2-CDD71E9E08FE}" sibTransId="{37BA4DEF-A134-488A-AD9E-03ED5A91D5E5}"/>
    <dgm:cxn modelId="{25B5DB9C-A6DF-4245-93F0-088DD6702522}" type="presOf" srcId="{9B505E99-B551-407F-9D84-ADB8BEB81D2C}" destId="{B73DD334-2773-4333-9F02-6777488D6E08}" srcOrd="0" destOrd="0" presId="urn:microsoft.com/office/officeart/2018/5/layout/IconLeafLabelList"/>
    <dgm:cxn modelId="{4E4808B6-A164-4C11-AB88-A87C27109F6F}" type="presOf" srcId="{6E1550D5-9496-481F-AC3D-3E1057020441}" destId="{EBE27B32-7AA0-4E21-B634-EF24A8652375}" srcOrd="0" destOrd="0" presId="urn:microsoft.com/office/officeart/2018/5/layout/IconLeafLabelList"/>
    <dgm:cxn modelId="{0951ACE4-4861-4F60-98EA-0E79D4408B29}" type="presOf" srcId="{2C355DF7-E644-425B-8270-6DB988F931D9}" destId="{A24AD2F3-EFE4-4A2B-8002-7794BB405BC1}" srcOrd="0" destOrd="0" presId="urn:microsoft.com/office/officeart/2018/5/layout/IconLeafLabelList"/>
    <dgm:cxn modelId="{369180F7-774F-4592-98B7-56C9CB81A0BC}" type="presOf" srcId="{A280D350-64B0-40CA-BE94-6BD0C9EFE414}" destId="{0A7116D9-D1FB-4E36-BE46-285FBC5414AA}" srcOrd="0" destOrd="0" presId="urn:microsoft.com/office/officeart/2018/5/layout/IconLeafLabelList"/>
    <dgm:cxn modelId="{B0A64AF9-9861-4936-A04B-22881443F874}" srcId="{6E1550D5-9496-481F-AC3D-3E1057020441}" destId="{2C355DF7-E644-425B-8270-6DB988F931D9}" srcOrd="2" destOrd="0" parTransId="{DCA4078C-F8A4-4FF0-929C-CDAA4EB163CD}" sibTransId="{B5E7122A-5B2C-47DB-A612-977F891DF117}"/>
    <dgm:cxn modelId="{9BC0853A-D5C0-485C-8343-3DC990499E0C}" type="presParOf" srcId="{EBE27B32-7AA0-4E21-B634-EF24A8652375}" destId="{8D708658-112A-4C35-B258-0A3D958A1E11}" srcOrd="0" destOrd="0" presId="urn:microsoft.com/office/officeart/2018/5/layout/IconLeafLabelList"/>
    <dgm:cxn modelId="{248D2067-6CDA-43BA-B1D8-D7A596120C1D}" type="presParOf" srcId="{8D708658-112A-4C35-B258-0A3D958A1E11}" destId="{22DCD3D7-F6FB-484B-8C4B-73E2DCB67A04}" srcOrd="0" destOrd="0" presId="urn:microsoft.com/office/officeart/2018/5/layout/IconLeafLabelList"/>
    <dgm:cxn modelId="{886282AA-21A7-4D58-910A-5B0ED2706F35}" type="presParOf" srcId="{8D708658-112A-4C35-B258-0A3D958A1E11}" destId="{F563C71A-B62B-459E-87F1-B8CC78E0F738}" srcOrd="1" destOrd="0" presId="urn:microsoft.com/office/officeart/2018/5/layout/IconLeafLabelList"/>
    <dgm:cxn modelId="{B407C181-4E0C-4E18-91DD-7A9D0296F0A9}" type="presParOf" srcId="{8D708658-112A-4C35-B258-0A3D958A1E11}" destId="{295D0FAF-4578-4ED7-AAAA-77459E4769D2}" srcOrd="2" destOrd="0" presId="urn:microsoft.com/office/officeart/2018/5/layout/IconLeafLabelList"/>
    <dgm:cxn modelId="{0EF7A81F-1B73-4595-8E53-7AF56F7CA0A1}" type="presParOf" srcId="{8D708658-112A-4C35-B258-0A3D958A1E11}" destId="{B73DD334-2773-4333-9F02-6777488D6E08}" srcOrd="3" destOrd="0" presId="urn:microsoft.com/office/officeart/2018/5/layout/IconLeafLabelList"/>
    <dgm:cxn modelId="{B3AAB7C8-8C1F-421B-AAC3-3DCFDA8AC8F0}" type="presParOf" srcId="{EBE27B32-7AA0-4E21-B634-EF24A8652375}" destId="{DDBC9077-5E1B-4F4D-8ECE-F175BBD41538}" srcOrd="1" destOrd="0" presId="urn:microsoft.com/office/officeart/2018/5/layout/IconLeafLabelList"/>
    <dgm:cxn modelId="{BF6420EA-8242-4CA7-825E-17CC8184BE7D}" type="presParOf" srcId="{EBE27B32-7AA0-4E21-B634-EF24A8652375}" destId="{C50CF4F7-1F72-4B12-A01A-C8D580A3091F}" srcOrd="2" destOrd="0" presId="urn:microsoft.com/office/officeart/2018/5/layout/IconLeafLabelList"/>
    <dgm:cxn modelId="{15912EFE-F016-4507-A3A5-6BFD91C65C24}" type="presParOf" srcId="{C50CF4F7-1F72-4B12-A01A-C8D580A3091F}" destId="{AAA36B76-A1BA-40F7-8A78-DBCEA8AB8C15}" srcOrd="0" destOrd="0" presId="urn:microsoft.com/office/officeart/2018/5/layout/IconLeafLabelList"/>
    <dgm:cxn modelId="{E00345A8-3498-4E17-8E69-73379340F3F8}" type="presParOf" srcId="{C50CF4F7-1F72-4B12-A01A-C8D580A3091F}" destId="{AD68B789-C918-4302-9E06-8F8EEB1D2730}" srcOrd="1" destOrd="0" presId="urn:microsoft.com/office/officeart/2018/5/layout/IconLeafLabelList"/>
    <dgm:cxn modelId="{09B4A22F-7D32-4234-A1C0-CAA1FC9F3C11}" type="presParOf" srcId="{C50CF4F7-1F72-4B12-A01A-C8D580A3091F}" destId="{A185CE72-2780-49C3-AA75-26C7A48AA988}" srcOrd="2" destOrd="0" presId="urn:microsoft.com/office/officeart/2018/5/layout/IconLeafLabelList"/>
    <dgm:cxn modelId="{5F6DD518-7A05-4C20-848C-8A01D8BE6F22}" type="presParOf" srcId="{C50CF4F7-1F72-4B12-A01A-C8D580A3091F}" destId="{0A7116D9-D1FB-4E36-BE46-285FBC5414AA}" srcOrd="3" destOrd="0" presId="urn:microsoft.com/office/officeart/2018/5/layout/IconLeafLabelList"/>
    <dgm:cxn modelId="{3E1A2457-3FF2-4F39-87BA-B6113FA68207}" type="presParOf" srcId="{EBE27B32-7AA0-4E21-B634-EF24A8652375}" destId="{2AFA59D5-13B6-4F57-B763-6082056020E7}" srcOrd="3" destOrd="0" presId="urn:microsoft.com/office/officeart/2018/5/layout/IconLeafLabelList"/>
    <dgm:cxn modelId="{254A322A-23E9-46EE-9288-4720ADB42B01}" type="presParOf" srcId="{EBE27B32-7AA0-4E21-B634-EF24A8652375}" destId="{763E1638-90F6-4D94-8F58-13B6646B8607}" srcOrd="4" destOrd="0" presId="urn:microsoft.com/office/officeart/2018/5/layout/IconLeafLabelList"/>
    <dgm:cxn modelId="{CEFCA331-D60E-48A2-BD2B-6E9E9E3ED88E}" type="presParOf" srcId="{763E1638-90F6-4D94-8F58-13B6646B8607}" destId="{1492C441-5251-4C82-93ED-E8AF042C3CB2}" srcOrd="0" destOrd="0" presId="urn:microsoft.com/office/officeart/2018/5/layout/IconLeafLabelList"/>
    <dgm:cxn modelId="{C39DECFC-034E-4CE1-99C1-CE0271E8B9AA}" type="presParOf" srcId="{763E1638-90F6-4D94-8F58-13B6646B8607}" destId="{B5E295F6-F504-44C4-AF0F-4FFAF2652365}" srcOrd="1" destOrd="0" presId="urn:microsoft.com/office/officeart/2018/5/layout/IconLeafLabelList"/>
    <dgm:cxn modelId="{2DB3EFA0-252C-4BD5-94FE-D7CE7CE32FBD}" type="presParOf" srcId="{763E1638-90F6-4D94-8F58-13B6646B8607}" destId="{E4D05D30-A2D9-4865-BFCF-6F2EB6F09380}" srcOrd="2" destOrd="0" presId="urn:microsoft.com/office/officeart/2018/5/layout/IconLeafLabelList"/>
    <dgm:cxn modelId="{D53229D2-B661-4527-9267-D092FDD508A0}" type="presParOf" srcId="{763E1638-90F6-4D94-8F58-13B6646B8607}" destId="{A24AD2F3-EFE4-4A2B-8002-7794BB405BC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7C1783-1A27-4B63-91FE-95283DC547A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D7034AFA-0212-46D9-AA8D-AD4F7B6DABAD}">
      <dgm:prSet/>
      <dgm:spPr/>
      <dgm:t>
        <a:bodyPr/>
        <a:lstStyle/>
        <a:p>
          <a:r>
            <a:rPr lang="en-US"/>
            <a:t>This literature review gathers insights from three databases; PubMed, GoogleScholar and Scopus.</a:t>
          </a:r>
        </a:p>
      </dgm:t>
    </dgm:pt>
    <dgm:pt modelId="{20F76732-23DF-43F5-8FDD-07E7450C08EE}" type="parTrans" cxnId="{CCC0DEBE-1B7F-49B3-BDE4-61307519268B}">
      <dgm:prSet/>
      <dgm:spPr/>
      <dgm:t>
        <a:bodyPr/>
        <a:lstStyle/>
        <a:p>
          <a:endParaRPr lang="en-US"/>
        </a:p>
      </dgm:t>
    </dgm:pt>
    <dgm:pt modelId="{FC9022E4-A87D-4997-8543-13FD59462E93}" type="sibTrans" cxnId="{CCC0DEBE-1B7F-49B3-BDE4-61307519268B}">
      <dgm:prSet/>
      <dgm:spPr/>
      <dgm:t>
        <a:bodyPr/>
        <a:lstStyle/>
        <a:p>
          <a:endParaRPr lang="en-US"/>
        </a:p>
      </dgm:t>
    </dgm:pt>
    <dgm:pt modelId="{C3594A37-9445-4A52-AD2E-896D2B9A88A1}">
      <dgm:prSet/>
      <dgm:spPr/>
      <dgm:t>
        <a:bodyPr/>
        <a:lstStyle/>
        <a:p>
          <a:r>
            <a:rPr lang="en-US"/>
            <a:t>Justifying references to studies is important as they provide a foundation for investigations especially when there is a lack of current research on specific topics.</a:t>
          </a:r>
        </a:p>
      </dgm:t>
    </dgm:pt>
    <dgm:pt modelId="{4800CD5F-84D4-4F4E-8739-4410A43F0C8B}" type="parTrans" cxnId="{8BEF5615-346A-4A9E-8E3F-58E84ABFF5C8}">
      <dgm:prSet/>
      <dgm:spPr/>
      <dgm:t>
        <a:bodyPr/>
        <a:lstStyle/>
        <a:p>
          <a:endParaRPr lang="en-US"/>
        </a:p>
      </dgm:t>
    </dgm:pt>
    <dgm:pt modelId="{23FF57F1-B2B0-49C2-B515-777922C80F5E}" type="sibTrans" cxnId="{8BEF5615-346A-4A9E-8E3F-58E84ABFF5C8}">
      <dgm:prSet/>
      <dgm:spPr/>
      <dgm:t>
        <a:bodyPr/>
        <a:lstStyle/>
        <a:p>
          <a:endParaRPr lang="en-US"/>
        </a:p>
      </dgm:t>
    </dgm:pt>
    <dgm:pt modelId="{0E809637-DB4E-4BC0-A6E1-567847947443}" type="pres">
      <dgm:prSet presAssocID="{BA7C1783-1A27-4B63-91FE-95283DC547A5}" presName="root" presStyleCnt="0">
        <dgm:presLayoutVars>
          <dgm:dir/>
          <dgm:resizeHandles val="exact"/>
        </dgm:presLayoutVars>
      </dgm:prSet>
      <dgm:spPr/>
    </dgm:pt>
    <dgm:pt modelId="{58FD5952-5B59-47C6-AF90-F5637958B4DC}" type="pres">
      <dgm:prSet presAssocID="{D7034AFA-0212-46D9-AA8D-AD4F7B6DABAD}" presName="compNode" presStyleCnt="0"/>
      <dgm:spPr/>
    </dgm:pt>
    <dgm:pt modelId="{31AB01E1-177F-43AD-ADD3-4E9AE49EA4EA}" type="pres">
      <dgm:prSet presAssocID="{D7034AFA-0212-46D9-AA8D-AD4F7B6DABA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Έρευνα"/>
        </a:ext>
      </dgm:extLst>
    </dgm:pt>
    <dgm:pt modelId="{8C916A52-0736-429F-B73C-02C4666662E1}" type="pres">
      <dgm:prSet presAssocID="{D7034AFA-0212-46D9-AA8D-AD4F7B6DABAD}" presName="spaceRect" presStyleCnt="0"/>
      <dgm:spPr/>
    </dgm:pt>
    <dgm:pt modelId="{3E6F3807-39A2-44AD-BAC4-370C1A81D153}" type="pres">
      <dgm:prSet presAssocID="{D7034AFA-0212-46D9-AA8D-AD4F7B6DABAD}" presName="textRect" presStyleLbl="revTx" presStyleIdx="0" presStyleCnt="2">
        <dgm:presLayoutVars>
          <dgm:chMax val="1"/>
          <dgm:chPref val="1"/>
        </dgm:presLayoutVars>
      </dgm:prSet>
      <dgm:spPr/>
    </dgm:pt>
    <dgm:pt modelId="{D60837D4-4CCA-4CC0-95A7-42AB5B3F5D96}" type="pres">
      <dgm:prSet presAssocID="{FC9022E4-A87D-4997-8543-13FD59462E93}" presName="sibTrans" presStyleCnt="0"/>
      <dgm:spPr/>
    </dgm:pt>
    <dgm:pt modelId="{30343E3E-68B0-4216-B8FB-721262BB5DF9}" type="pres">
      <dgm:prSet presAssocID="{C3594A37-9445-4A52-AD2E-896D2B9A88A1}" presName="compNode" presStyleCnt="0"/>
      <dgm:spPr/>
    </dgm:pt>
    <dgm:pt modelId="{5117E75A-7801-4BDA-83A8-187BD6393AA9}" type="pres">
      <dgm:prSet presAssocID="{C3594A37-9445-4A52-AD2E-896D2B9A88A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Βιβλία"/>
        </a:ext>
      </dgm:extLst>
    </dgm:pt>
    <dgm:pt modelId="{59BE6ECA-357A-41BB-B062-23A71A3BDFF5}" type="pres">
      <dgm:prSet presAssocID="{C3594A37-9445-4A52-AD2E-896D2B9A88A1}" presName="spaceRect" presStyleCnt="0"/>
      <dgm:spPr/>
    </dgm:pt>
    <dgm:pt modelId="{938B9574-8A51-4552-9333-E603656649E3}" type="pres">
      <dgm:prSet presAssocID="{C3594A37-9445-4A52-AD2E-896D2B9A88A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BEF5615-346A-4A9E-8E3F-58E84ABFF5C8}" srcId="{BA7C1783-1A27-4B63-91FE-95283DC547A5}" destId="{C3594A37-9445-4A52-AD2E-896D2B9A88A1}" srcOrd="1" destOrd="0" parTransId="{4800CD5F-84D4-4F4E-8739-4410A43F0C8B}" sibTransId="{23FF57F1-B2B0-49C2-B515-777922C80F5E}"/>
    <dgm:cxn modelId="{6B0D145E-B0F8-4BBA-8102-87DA805BE507}" type="presOf" srcId="{C3594A37-9445-4A52-AD2E-896D2B9A88A1}" destId="{938B9574-8A51-4552-9333-E603656649E3}" srcOrd="0" destOrd="0" presId="urn:microsoft.com/office/officeart/2018/2/layout/IconLabelList"/>
    <dgm:cxn modelId="{7EF72D60-146E-4D15-A50B-453EA7D14C24}" type="presOf" srcId="{BA7C1783-1A27-4B63-91FE-95283DC547A5}" destId="{0E809637-DB4E-4BC0-A6E1-567847947443}" srcOrd="0" destOrd="0" presId="urn:microsoft.com/office/officeart/2018/2/layout/IconLabelList"/>
    <dgm:cxn modelId="{C9BAD069-91DE-4C4F-A1AD-1ABDC190CD32}" type="presOf" srcId="{D7034AFA-0212-46D9-AA8D-AD4F7B6DABAD}" destId="{3E6F3807-39A2-44AD-BAC4-370C1A81D153}" srcOrd="0" destOrd="0" presId="urn:microsoft.com/office/officeart/2018/2/layout/IconLabelList"/>
    <dgm:cxn modelId="{CCC0DEBE-1B7F-49B3-BDE4-61307519268B}" srcId="{BA7C1783-1A27-4B63-91FE-95283DC547A5}" destId="{D7034AFA-0212-46D9-AA8D-AD4F7B6DABAD}" srcOrd="0" destOrd="0" parTransId="{20F76732-23DF-43F5-8FDD-07E7450C08EE}" sibTransId="{FC9022E4-A87D-4997-8543-13FD59462E93}"/>
    <dgm:cxn modelId="{5EA19F44-0818-464D-934B-A8D1BFC26F16}" type="presParOf" srcId="{0E809637-DB4E-4BC0-A6E1-567847947443}" destId="{58FD5952-5B59-47C6-AF90-F5637958B4DC}" srcOrd="0" destOrd="0" presId="urn:microsoft.com/office/officeart/2018/2/layout/IconLabelList"/>
    <dgm:cxn modelId="{68202988-35EA-4366-8F07-1CF3E7EB1FB5}" type="presParOf" srcId="{58FD5952-5B59-47C6-AF90-F5637958B4DC}" destId="{31AB01E1-177F-43AD-ADD3-4E9AE49EA4EA}" srcOrd="0" destOrd="0" presId="urn:microsoft.com/office/officeart/2018/2/layout/IconLabelList"/>
    <dgm:cxn modelId="{E4739E8C-81B6-47E5-848B-0BFECD92FAE5}" type="presParOf" srcId="{58FD5952-5B59-47C6-AF90-F5637958B4DC}" destId="{8C916A52-0736-429F-B73C-02C4666662E1}" srcOrd="1" destOrd="0" presId="urn:microsoft.com/office/officeart/2018/2/layout/IconLabelList"/>
    <dgm:cxn modelId="{62DDF117-B13A-4491-949D-D56F2169C745}" type="presParOf" srcId="{58FD5952-5B59-47C6-AF90-F5637958B4DC}" destId="{3E6F3807-39A2-44AD-BAC4-370C1A81D153}" srcOrd="2" destOrd="0" presId="urn:microsoft.com/office/officeart/2018/2/layout/IconLabelList"/>
    <dgm:cxn modelId="{CAA66662-0E58-4790-BB6F-ED87371BE20D}" type="presParOf" srcId="{0E809637-DB4E-4BC0-A6E1-567847947443}" destId="{D60837D4-4CCA-4CC0-95A7-42AB5B3F5D96}" srcOrd="1" destOrd="0" presId="urn:microsoft.com/office/officeart/2018/2/layout/IconLabelList"/>
    <dgm:cxn modelId="{C6E25089-E1C3-4FBC-AF9C-DEF3994BAF9E}" type="presParOf" srcId="{0E809637-DB4E-4BC0-A6E1-567847947443}" destId="{30343E3E-68B0-4216-B8FB-721262BB5DF9}" srcOrd="2" destOrd="0" presId="urn:microsoft.com/office/officeart/2018/2/layout/IconLabelList"/>
    <dgm:cxn modelId="{2B1E4AE5-7206-411E-9458-C655857A278A}" type="presParOf" srcId="{30343E3E-68B0-4216-B8FB-721262BB5DF9}" destId="{5117E75A-7801-4BDA-83A8-187BD6393AA9}" srcOrd="0" destOrd="0" presId="urn:microsoft.com/office/officeart/2018/2/layout/IconLabelList"/>
    <dgm:cxn modelId="{AA32E481-E3F2-4A15-AEC2-3A828E9375E1}" type="presParOf" srcId="{30343E3E-68B0-4216-B8FB-721262BB5DF9}" destId="{59BE6ECA-357A-41BB-B062-23A71A3BDFF5}" srcOrd="1" destOrd="0" presId="urn:microsoft.com/office/officeart/2018/2/layout/IconLabelList"/>
    <dgm:cxn modelId="{D298DFE0-5593-4259-B296-8CF320A8C4A9}" type="presParOf" srcId="{30343E3E-68B0-4216-B8FB-721262BB5DF9}" destId="{938B9574-8A51-4552-9333-E603656649E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CD3D7-F6FB-484B-8C4B-73E2DCB67A04}">
      <dsp:nvSpPr>
        <dsp:cNvPr id="0" name=""/>
        <dsp:cNvSpPr/>
      </dsp:nvSpPr>
      <dsp:spPr>
        <a:xfrm>
          <a:off x="2340081" y="18230"/>
          <a:ext cx="1200937" cy="1200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63C71A-B62B-459E-87F1-B8CC78E0F738}">
      <dsp:nvSpPr>
        <dsp:cNvPr id="0" name=""/>
        <dsp:cNvSpPr/>
      </dsp:nvSpPr>
      <dsp:spPr>
        <a:xfrm>
          <a:off x="2596018" y="274168"/>
          <a:ext cx="689062" cy="689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DD334-2773-4333-9F02-6777488D6E08}">
      <dsp:nvSpPr>
        <dsp:cNvPr id="0" name=""/>
        <dsp:cNvSpPr/>
      </dsp:nvSpPr>
      <dsp:spPr>
        <a:xfrm>
          <a:off x="1956175" y="1593231"/>
          <a:ext cx="1968750" cy="96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Diagnosing ADHD starts by assessing symptoms and looking at whether symptoms were present during childhood.</a:t>
          </a:r>
        </a:p>
      </dsp:txBody>
      <dsp:txXfrm>
        <a:off x="1956175" y="1593231"/>
        <a:ext cx="1968750" cy="961875"/>
      </dsp:txXfrm>
    </dsp:sp>
    <dsp:sp modelId="{AAA36B76-A1BA-40F7-8A78-DBCEA8AB8C15}">
      <dsp:nvSpPr>
        <dsp:cNvPr id="0" name=""/>
        <dsp:cNvSpPr/>
      </dsp:nvSpPr>
      <dsp:spPr>
        <a:xfrm>
          <a:off x="4653362" y="18230"/>
          <a:ext cx="1200937" cy="1200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8B789-C918-4302-9E06-8F8EEB1D2730}">
      <dsp:nvSpPr>
        <dsp:cNvPr id="0" name=""/>
        <dsp:cNvSpPr/>
      </dsp:nvSpPr>
      <dsp:spPr>
        <a:xfrm>
          <a:off x="4909300" y="274168"/>
          <a:ext cx="689062" cy="689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116D9-D1FB-4E36-BE46-285FBC5414AA}">
      <dsp:nvSpPr>
        <dsp:cNvPr id="0" name=""/>
        <dsp:cNvSpPr/>
      </dsp:nvSpPr>
      <dsp:spPr>
        <a:xfrm>
          <a:off x="4269456" y="1593231"/>
          <a:ext cx="1968750" cy="96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It also involves evaluating how these symptoms affect functioning in environments with information.</a:t>
          </a:r>
        </a:p>
      </dsp:txBody>
      <dsp:txXfrm>
        <a:off x="4269456" y="1593231"/>
        <a:ext cx="1968750" cy="961875"/>
      </dsp:txXfrm>
    </dsp:sp>
    <dsp:sp modelId="{1492C441-5251-4C82-93ED-E8AF042C3CB2}">
      <dsp:nvSpPr>
        <dsp:cNvPr id="0" name=""/>
        <dsp:cNvSpPr/>
      </dsp:nvSpPr>
      <dsp:spPr>
        <a:xfrm>
          <a:off x="6966644" y="18230"/>
          <a:ext cx="1200937" cy="12009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295F6-F504-44C4-AF0F-4FFAF2652365}">
      <dsp:nvSpPr>
        <dsp:cNvPr id="0" name=""/>
        <dsp:cNvSpPr/>
      </dsp:nvSpPr>
      <dsp:spPr>
        <a:xfrm>
          <a:off x="7222581" y="274168"/>
          <a:ext cx="689062" cy="689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AD2F3-EFE4-4A2B-8002-7794BB405BC1}">
      <dsp:nvSpPr>
        <dsp:cNvPr id="0" name=""/>
        <dsp:cNvSpPr/>
      </dsp:nvSpPr>
      <dsp:spPr>
        <a:xfrm>
          <a:off x="6582737" y="1593231"/>
          <a:ext cx="1968750" cy="96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Moreover it often coincides with situations that can explain the symptoms.</a:t>
          </a:r>
        </a:p>
      </dsp:txBody>
      <dsp:txXfrm>
        <a:off x="6582737" y="1593231"/>
        <a:ext cx="1968750" cy="961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B01E1-177F-43AD-ADD3-4E9AE49EA4EA}">
      <dsp:nvSpPr>
        <dsp:cNvPr id="0" name=""/>
        <dsp:cNvSpPr/>
      </dsp:nvSpPr>
      <dsp:spPr>
        <a:xfrm>
          <a:off x="2765771" y="51939"/>
          <a:ext cx="1554187" cy="1554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F3807-39A2-44AD-BAC4-370C1A81D153}">
      <dsp:nvSpPr>
        <dsp:cNvPr id="0" name=""/>
        <dsp:cNvSpPr/>
      </dsp:nvSpPr>
      <dsp:spPr>
        <a:xfrm>
          <a:off x="1815990" y="2007773"/>
          <a:ext cx="345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This literature review gathers insights from three databases; PubMed, GoogleScholar and Scopus.</a:t>
          </a:r>
        </a:p>
      </dsp:txBody>
      <dsp:txXfrm>
        <a:off x="1815990" y="2007773"/>
        <a:ext cx="3453750" cy="720000"/>
      </dsp:txXfrm>
    </dsp:sp>
    <dsp:sp modelId="{5117E75A-7801-4BDA-83A8-187BD6393AA9}">
      <dsp:nvSpPr>
        <dsp:cNvPr id="0" name=""/>
        <dsp:cNvSpPr/>
      </dsp:nvSpPr>
      <dsp:spPr>
        <a:xfrm>
          <a:off x="6823927" y="51939"/>
          <a:ext cx="1554187" cy="1554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B9574-8A51-4552-9333-E603656649E3}">
      <dsp:nvSpPr>
        <dsp:cNvPr id="0" name=""/>
        <dsp:cNvSpPr/>
      </dsp:nvSpPr>
      <dsp:spPr>
        <a:xfrm>
          <a:off x="5874146" y="2007773"/>
          <a:ext cx="345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Justifying references to studies is important as they provide a foundation for investigations especially when there is a lack of current research on specific topics.</a:t>
          </a:r>
        </a:p>
      </dsp:txBody>
      <dsp:txXfrm>
        <a:off x="5874146" y="2007773"/>
        <a:ext cx="345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8B088D85-FAFA-457E-BF46-AEBA24569F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0575B6E-EC9C-4BB3-8B7E-EC64D53D4B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AF701-77A2-4FB8-AA5F-B21FDC6AE7EF}" type="datetime1">
              <a:rPr lang="el-GR" smtClean="0"/>
              <a:t>7/3/2024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A777F50-ED55-4BED-9D21-23A6935E5A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64DE763-5676-47AE-8466-10378652C1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C2C3C-EBC9-480F-BF73-2B46298611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317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71E88-885B-4876-A8EE-7AA0FE086B6E}" type="datetime1">
              <a:rPr lang="el-GR" smtClean="0"/>
              <a:pPr/>
              <a:t>7/3/2024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κειμένου υποδείγματος</a:t>
            </a:r>
          </a:p>
          <a:p>
            <a:pPr lvl="1"/>
            <a:r>
              <a:rPr lang="el-GR" noProof="0"/>
              <a:t>Δεύτερο επίπεδο</a:t>
            </a:r>
          </a:p>
          <a:p>
            <a:pPr lvl="2"/>
            <a:r>
              <a:rPr lang="el-GR" noProof="0"/>
              <a:t>Τρίτο επίπεδο</a:t>
            </a:r>
          </a:p>
          <a:p>
            <a:pPr lvl="3"/>
            <a:r>
              <a:rPr lang="el-GR" noProof="0"/>
              <a:t>Τέταρτο επίπεδο</a:t>
            </a:r>
          </a:p>
          <a:p>
            <a:pPr lvl="4"/>
            <a:r>
              <a:rPr lang="el-GR" noProof="0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DB945-A041-4F78-81FC-33165B6025A6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43664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2DB945-A041-4F78-81FC-33165B6025A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587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81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52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0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80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09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9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4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5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52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0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attern of coloured wooden pathways">
            <a:extLst>
              <a:ext uri="{FF2B5EF4-FFF2-40B4-BE49-F238E27FC236}">
                <a16:creationId xmlns:a16="http://schemas.microsoft.com/office/drawing/2014/main" id="{F6C18027-1726-53BF-CE72-B061B4C7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3534" r="6" b="1193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82600" y="732032"/>
            <a:ext cx="6900839" cy="2736390"/>
          </a:xfrm>
        </p:spPr>
        <p:txBody>
          <a:bodyPr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5600" dirty="0" err="1">
                <a:solidFill>
                  <a:srgbClr val="FFFFFF"/>
                </a:solidFill>
                <a:latin typeface="Century Gothic"/>
                <a:cs typeface="Arial"/>
              </a:rPr>
              <a:t>Attention</a:t>
            </a:r>
            <a:r>
              <a:rPr lang="el-GR" sz="5600" dirty="0">
                <a:solidFill>
                  <a:srgbClr val="FFFFFF"/>
                </a:solidFill>
                <a:latin typeface="Century Gothic"/>
                <a:cs typeface="Arial"/>
              </a:rPr>
              <a:t> </a:t>
            </a:r>
            <a:r>
              <a:rPr lang="el-GR" sz="5600" dirty="0" err="1">
                <a:solidFill>
                  <a:srgbClr val="FFFFFF"/>
                </a:solidFill>
                <a:latin typeface="Century Gothic"/>
                <a:cs typeface="Arial"/>
              </a:rPr>
              <a:t>Deficit</a:t>
            </a:r>
            <a:r>
              <a:rPr lang="el-GR" sz="5600" dirty="0">
                <a:solidFill>
                  <a:srgbClr val="FFFFFF"/>
                </a:solidFill>
                <a:latin typeface="Century Gothic"/>
                <a:cs typeface="Arial"/>
              </a:rPr>
              <a:t> and </a:t>
            </a:r>
            <a:r>
              <a:rPr lang="el-GR" sz="5600" dirty="0" err="1">
                <a:solidFill>
                  <a:srgbClr val="FFFFFF"/>
                </a:solidFill>
                <a:latin typeface="Century Gothic"/>
                <a:cs typeface="Arial"/>
              </a:rPr>
              <a:t>Hyperactivity</a:t>
            </a:r>
            <a:r>
              <a:rPr lang="el-GR" sz="5600" dirty="0">
                <a:solidFill>
                  <a:srgbClr val="FFFFFF"/>
                </a:solidFill>
                <a:latin typeface="Century Gothic"/>
                <a:cs typeface="Arial"/>
              </a:rPr>
              <a:t> </a:t>
            </a:r>
            <a:r>
              <a:rPr lang="el-GR" sz="5600" dirty="0" err="1">
                <a:solidFill>
                  <a:srgbClr val="FFFFFF"/>
                </a:solidFill>
                <a:latin typeface="Century Gothic"/>
                <a:cs typeface="Arial"/>
              </a:rPr>
              <a:t>Disorder</a:t>
            </a:r>
            <a:r>
              <a:rPr lang="el-GR" sz="5600" dirty="0">
                <a:solidFill>
                  <a:srgbClr val="FFFFFF"/>
                </a:solidFill>
                <a:latin typeface="Century Gothic"/>
                <a:cs typeface="Arial"/>
              </a:rPr>
              <a:t>, in </a:t>
            </a:r>
            <a:r>
              <a:rPr lang="el-GR" sz="5600" dirty="0" err="1">
                <a:solidFill>
                  <a:srgbClr val="FFFFFF"/>
                </a:solidFill>
                <a:latin typeface="Century Gothic"/>
                <a:cs typeface="Arial"/>
              </a:rPr>
              <a:t>Adults</a:t>
            </a:r>
            <a:endParaRPr lang="en-US" sz="5600" dirty="0" err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l-GR" sz="5600">
              <a:solidFill>
                <a:srgbClr val="FFFFFF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279674" y="4201721"/>
            <a:ext cx="7302975" cy="1949813"/>
          </a:xfrm>
        </p:spPr>
        <p:txBody>
          <a:bodyPr rtlCol="0" anchor="b">
            <a:normAutofit/>
          </a:bodyPr>
          <a:lstStyle/>
          <a:p>
            <a:pPr algn="r"/>
            <a:r>
              <a:rPr lang="el-GR" dirty="0" err="1">
                <a:solidFill>
                  <a:srgbClr val="FFFFFF"/>
                </a:solidFill>
              </a:rPr>
              <a:t>Myrto</a:t>
            </a:r>
            <a:r>
              <a:rPr lang="el-GR" dirty="0">
                <a:solidFill>
                  <a:srgbClr val="FFFFFF"/>
                </a:solidFill>
              </a:rPr>
              <a:t> </a:t>
            </a:r>
            <a:r>
              <a:rPr lang="el-GR" dirty="0" err="1">
                <a:solidFill>
                  <a:srgbClr val="FFFFFF"/>
                </a:solidFill>
              </a:rPr>
              <a:t>Patagia</a:t>
            </a:r>
            <a:r>
              <a:rPr lang="el-GR" dirty="0">
                <a:solidFill>
                  <a:srgbClr val="FFFFFF"/>
                </a:solidFill>
              </a:rPr>
              <a:t> </a:t>
            </a:r>
            <a:r>
              <a:rPr lang="el-GR" dirty="0" err="1">
                <a:solidFill>
                  <a:srgbClr val="FFFFFF"/>
                </a:solidFill>
              </a:rPr>
              <a:t>Bakaraki</a:t>
            </a:r>
            <a:r>
              <a:rPr lang="el-GR" dirty="0">
                <a:solidFill>
                  <a:srgbClr val="FFFFFF"/>
                </a:solidFill>
              </a:rPr>
              <a:t>, </a:t>
            </a:r>
            <a:r>
              <a:rPr lang="el-GR" dirty="0" err="1">
                <a:solidFill>
                  <a:srgbClr val="FFFFFF"/>
                </a:solidFill>
              </a:rPr>
              <a:t>Msc</a:t>
            </a:r>
            <a:r>
              <a:rPr lang="el-GR" dirty="0">
                <a:solidFill>
                  <a:srgbClr val="FFFFFF"/>
                </a:solidFill>
              </a:rPr>
              <a:t>, </a:t>
            </a:r>
            <a:r>
              <a:rPr lang="el-GR" dirty="0" err="1">
                <a:solidFill>
                  <a:srgbClr val="FFFFFF"/>
                </a:solidFill>
              </a:rPr>
              <a:t>PhDc</a:t>
            </a:r>
            <a:r>
              <a:rPr lang="el-GR" dirty="0">
                <a:solidFill>
                  <a:srgbClr val="FFFFFF"/>
                </a:solidFill>
              </a:rPr>
              <a:t> </a:t>
            </a:r>
            <a:r>
              <a:rPr lang="el-GR" dirty="0" err="1">
                <a:solidFill>
                  <a:srgbClr val="FFFFFF"/>
                </a:solidFill>
              </a:rPr>
              <a:t>Neuroscience</a:t>
            </a:r>
            <a:br>
              <a:rPr lang="en-US" dirty="0"/>
            </a:br>
            <a:r>
              <a:rPr lang="el-GR" dirty="0" err="1">
                <a:solidFill>
                  <a:srgbClr val="FFFFFF"/>
                </a:solidFill>
              </a:rPr>
              <a:t>Almpana</a:t>
            </a:r>
            <a:r>
              <a:rPr lang="el-GR" dirty="0">
                <a:solidFill>
                  <a:srgbClr val="FFFFFF"/>
                </a:solidFill>
              </a:rPr>
              <a:t> </a:t>
            </a:r>
            <a:r>
              <a:rPr lang="el-GR" dirty="0" err="1">
                <a:solidFill>
                  <a:srgbClr val="FFFFFF"/>
                </a:solidFill>
              </a:rPr>
              <a:t>Lioumi</a:t>
            </a:r>
            <a:r>
              <a:rPr lang="el-GR" dirty="0">
                <a:solidFill>
                  <a:srgbClr val="FFFFFF"/>
                </a:solidFill>
              </a:rPr>
              <a:t>, </a:t>
            </a:r>
            <a:r>
              <a:rPr lang="el-GR" dirty="0" err="1">
                <a:solidFill>
                  <a:srgbClr val="FFFFFF"/>
                </a:solidFill>
              </a:rPr>
              <a:t>Msc</a:t>
            </a:r>
            <a:r>
              <a:rPr lang="el-GR" dirty="0">
                <a:solidFill>
                  <a:srgbClr val="FFFFFF"/>
                </a:solidFill>
              </a:rPr>
              <a:t> </a:t>
            </a:r>
            <a:r>
              <a:rPr lang="el-GR" dirty="0" err="1">
                <a:solidFill>
                  <a:srgbClr val="FFFFFF"/>
                </a:solidFill>
              </a:rPr>
              <a:t>Education</a:t>
            </a:r>
            <a:endParaRPr lang="el-GR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8012640-767A-4C13-A3AF-43ADE15EE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BC9744A-EAF1-4DC8-86F4-3993C444E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C84EE41-863A-4DE9-9A51-4F014D68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416" y="485369"/>
            <a:ext cx="11147071" cy="246083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FE459-B351-DCDE-1A31-82A87024A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60"/>
            <a:ext cx="8411120" cy="1493871"/>
          </a:xfrm>
        </p:spPr>
        <p:txBody>
          <a:bodyPr>
            <a:normAutofit/>
          </a:bodyPr>
          <a:lstStyle/>
          <a:p>
            <a:r>
              <a:rPr lang="en-US" sz="7200"/>
              <a:t>Background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990BBA-8A0B-4EF5-A122-0815DEC1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9416" y="2946207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C57D579-010A-437B-A09E-8BFEB2F5A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561EC9-2ECA-C524-3CAD-E2BC46680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603114"/>
              </p:ext>
            </p:extLst>
          </p:nvPr>
        </p:nvGraphicFramePr>
        <p:xfrm>
          <a:off x="482600" y="3306763"/>
          <a:ext cx="10507663" cy="257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54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E18D5F1-911E-4BCF-9AF0-F3A54D7C0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84EE41-863A-4DE9-9A51-4F014D68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416" y="485369"/>
            <a:ext cx="11147071" cy="246083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778881-EC40-5F6F-5222-444D6721C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60"/>
            <a:ext cx="10361960" cy="1493871"/>
          </a:xfrm>
        </p:spPr>
        <p:txBody>
          <a:bodyPr>
            <a:normAutofit/>
          </a:bodyPr>
          <a:lstStyle/>
          <a:p>
            <a:r>
              <a:rPr lang="en-US" dirty="0"/>
              <a:t>Methods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0850E05-3320-4817-99CE-D56547FCA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8990BBA-8A0B-4EF5-A122-0815DEC19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A9946C-C93A-4350-AC54-937723F6B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ABDED1D4-B99D-23C3-5E2B-1215ABE62D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553903"/>
              </p:ext>
            </p:extLst>
          </p:nvPr>
        </p:nvGraphicFramePr>
        <p:xfrm>
          <a:off x="482600" y="3098800"/>
          <a:ext cx="11143887" cy="2779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26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B9DE3-1715-4EE3-99FA-C9BC12F5D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gnifying glass showing decling performance">
            <a:extLst>
              <a:ext uri="{FF2B5EF4-FFF2-40B4-BE49-F238E27FC236}">
                <a16:creationId xmlns:a16="http://schemas.microsoft.com/office/drawing/2014/main" id="{8B7F4EDA-9256-9687-0B97-4DE4A20353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591" r="6" b="1499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F42AC0-E6AE-7D13-A0DD-A8162317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799418"/>
            <a:ext cx="5613398" cy="2929357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Goals of the study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8BD3D-CFD0-4A15-ACF6-EBC254CD7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45FD4-202E-BF0E-7D55-9919F9D80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918" y="1906154"/>
            <a:ext cx="8653752" cy="4122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The research questions guiding this review are: 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1. How does ADHD </a:t>
            </a: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impact an individuals functioning 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across their lifespan?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2. What role does </a:t>
            </a: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timely and accurate assessment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play in shaping research outcomes within the realm of ADHD based on </a:t>
            </a:r>
            <a:r>
              <a:rPr lang="en-US" i="1" dirty="0">
                <a:solidFill>
                  <a:srgbClr val="FFFFFF"/>
                </a:solidFill>
                <a:latin typeface="Arial"/>
                <a:cs typeface="Arial"/>
              </a:rPr>
              <a:t>Greek data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3. How do international and Greek data describe </a:t>
            </a: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interventions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that're valid and reliable for adults with ADHD?</a:t>
            </a:r>
          </a:p>
          <a:p>
            <a:pPr algn="r">
              <a:lnSpc>
                <a:spcPct val="90000"/>
              </a:lnSpc>
            </a:pPr>
            <a:endParaRPr lang="en-US" sz="14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2019E5-6C31-4640-A135-6BBA7FFCF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96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B9DE3-1715-4EE3-99FA-C9BC12F5D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 on document with pen">
            <a:extLst>
              <a:ext uri="{FF2B5EF4-FFF2-40B4-BE49-F238E27FC236}">
                <a16:creationId xmlns:a16="http://schemas.microsoft.com/office/drawing/2014/main" id="{C8FD5891-2A53-9156-B128-03B5823663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973" r="6" b="1461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6D38FA-A409-2009-8D6A-E5A1602C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799418"/>
            <a:ext cx="5613398" cy="2929357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08BD3D-CFD0-4A15-ACF6-EBC254CD7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2EAAA-E0E5-F5C0-7F57-A21FD60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78" y="2050316"/>
            <a:ext cx="10023292" cy="397814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Several clinical challenges arise concerning defining normality thresholds </a:t>
            </a: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(under/overdiagnosis)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difficulties in recalling information determining treatment timings and types well as the use of stimulants, </a:t>
            </a:r>
            <a:r>
              <a:rPr lang="en-US" i="1" dirty="0">
                <a:solidFill>
                  <a:srgbClr val="FFFFFF"/>
                </a:solidFill>
                <a:latin typeface="Arial"/>
                <a:cs typeface="Arial"/>
              </a:rPr>
              <a:t>for children and adults.</a:t>
            </a:r>
            <a:endParaRPr lang="en-US" i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Managing the effects of ADHD as a condition and exploring ways to </a:t>
            </a: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address developmental shortcomings 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are crucial aspects of effective management. Individuals, with ADHD and impaired executive functions tend to show performance compared to those with only ADHD. </a:t>
            </a:r>
            <a:endParaRPr lang="en-US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impact of executive function deficits 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on ADHD remains </a:t>
            </a:r>
            <a:r>
              <a:rPr lang="en-US" i="1" dirty="0">
                <a:solidFill>
                  <a:srgbClr val="FFFFFF"/>
                </a:solidFill>
                <a:latin typeface="Arial"/>
                <a:cs typeface="Arial"/>
              </a:rPr>
              <a:t>consistent over time.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Can persist into adulthood often manifesting as difficulties, in </a:t>
            </a:r>
            <a:r>
              <a:rPr lang="en-US" i="1" dirty="0">
                <a:solidFill>
                  <a:srgbClr val="FFFFFF"/>
                </a:solidFill>
                <a:latin typeface="Arial"/>
                <a:cs typeface="Arial"/>
              </a:rPr>
              <a:t>working memory</a:t>
            </a:r>
            <a:r>
              <a:rPr lang="en-US" sz="1100" i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US" sz="1100" i="1">
              <a:solidFill>
                <a:srgbClr val="FFFFFF"/>
              </a:solidFill>
            </a:endParaRPr>
          </a:p>
          <a:p>
            <a:pPr algn="r">
              <a:lnSpc>
                <a:spcPct val="90000"/>
              </a:lnSpc>
            </a:pPr>
            <a:endParaRPr lang="en-US" sz="11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2019E5-6C31-4640-A135-6BBA7FFCF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501623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RegularSeed_2SEEDS">
      <a:dk1>
        <a:srgbClr val="000000"/>
      </a:dk1>
      <a:lt1>
        <a:srgbClr val="FFFFFF"/>
      </a:lt1>
      <a:dk2>
        <a:srgbClr val="1B3023"/>
      </a:dk2>
      <a:lt2>
        <a:srgbClr val="F0F2F3"/>
      </a:lt2>
      <a:accent1>
        <a:srgbClr val="D57617"/>
      </a:accent1>
      <a:accent2>
        <a:srgbClr val="E73929"/>
      </a:accent2>
      <a:accent3>
        <a:srgbClr val="B1A51F"/>
      </a:accent3>
      <a:accent4>
        <a:srgbClr val="13B3AD"/>
      </a:accent4>
      <a:accent5>
        <a:srgbClr val="299FE7"/>
      </a:accent5>
      <a:accent6>
        <a:srgbClr val="2549D7"/>
      </a:accent6>
      <a:hlink>
        <a:srgbClr val="3F7FBF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1</Words>
  <Application>Microsoft Office PowerPoint</Application>
  <PresentationFormat>Widescreen</PresentationFormat>
  <Paragraphs>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LevelVTI</vt:lpstr>
      <vt:lpstr>Attention Deficit and Hyperactivity Disorder, in Adults </vt:lpstr>
      <vt:lpstr>Background</vt:lpstr>
      <vt:lpstr>Methods</vt:lpstr>
      <vt:lpstr>Goals of the study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124</cp:revision>
  <dcterms:created xsi:type="dcterms:W3CDTF">2024-03-05T21:46:12Z</dcterms:created>
  <dcterms:modified xsi:type="dcterms:W3CDTF">2024-03-08T07:42:43Z</dcterms:modified>
</cp:coreProperties>
</file>