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zeif\OneDrive\Desktop\Demogr&#225;fiai%20adatok%20publik&#225;ci&#243;\absztrakthoz%20violens%20&#233;s%20nem%20violens%20sz&#225;mok.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zeif\OneDrive\Desktop\Demogr&#225;fiai%20adatok%20publik&#225;ci&#243;\absztrakthoz%20violens%20&#233;s%20nem%20violens%20sz&#225;mok.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szeif\OneDrive\Desktop\Demogr&#225;fiai%20adatok%20publik&#225;ci&#243;\absztrakthoz%20violens%20&#233;s%20nem%20violens%20sz&#225;mok.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hu-HU" b="1">
                <a:solidFill>
                  <a:sysClr val="windowText" lastClr="000000"/>
                </a:solidFill>
              </a:rPr>
              <a:t>People dead by completed suicide in Hungary during the pandemic years</a:t>
            </a:r>
          </a:p>
        </c:rich>
      </c:tx>
      <c:overlay val="0"/>
      <c:spPr>
        <a:noFill/>
        <a:ln w="25400">
          <a:noFill/>
        </a:ln>
      </c:spPr>
    </c:title>
    <c:autoTitleDeleted val="0"/>
    <c:plotArea>
      <c:layout/>
      <c:barChart>
        <c:barDir val="col"/>
        <c:grouping val="clustered"/>
        <c:varyColors val="0"/>
        <c:ser>
          <c:idx val="0"/>
          <c:order val="0"/>
          <c:spPr>
            <a:solidFill>
              <a:srgbClr val="4472C4"/>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0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'össz öngyilkosok'!$B$2:$B$5</c:f>
              <c:numCache>
                <c:formatCode>General</c:formatCode>
                <c:ptCount val="4"/>
                <c:pt idx="0">
                  <c:v>2019</c:v>
                </c:pt>
                <c:pt idx="1">
                  <c:v>2020</c:v>
                </c:pt>
                <c:pt idx="2">
                  <c:v>2021</c:v>
                </c:pt>
                <c:pt idx="3">
                  <c:v>2022</c:v>
                </c:pt>
              </c:numCache>
            </c:numRef>
          </c:cat>
          <c:val>
            <c:numRef>
              <c:f>'össz öngyilkosok'!$C$2:$C$5</c:f>
              <c:numCache>
                <c:formatCode>General</c:formatCode>
                <c:ptCount val="4"/>
                <c:pt idx="0">
                  <c:v>1550</c:v>
                </c:pt>
                <c:pt idx="1">
                  <c:v>1705</c:v>
                </c:pt>
                <c:pt idx="2">
                  <c:v>1561</c:v>
                </c:pt>
                <c:pt idx="3">
                  <c:v>1647</c:v>
                </c:pt>
              </c:numCache>
            </c:numRef>
          </c:val>
          <c:extLst>
            <c:ext xmlns:c16="http://schemas.microsoft.com/office/drawing/2014/chart" uri="{C3380CC4-5D6E-409C-BE32-E72D297353CC}">
              <c16:uniqueId val="{00000000-5079-4100-AF83-1A377E444299}"/>
            </c:ext>
          </c:extLst>
        </c:ser>
        <c:dLbls>
          <c:showLegendKey val="0"/>
          <c:showVal val="0"/>
          <c:showCatName val="0"/>
          <c:showSerName val="0"/>
          <c:showPercent val="0"/>
          <c:showBubbleSize val="0"/>
        </c:dLbls>
        <c:gapWidth val="219"/>
        <c:axId val="956739999"/>
        <c:axId val="1"/>
      </c:barChart>
      <c:catAx>
        <c:axId val="956739999"/>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hu-HU">
                    <a:solidFill>
                      <a:sysClr val="windowText" lastClr="000000"/>
                    </a:solidFill>
                  </a:rPr>
                  <a:t>Years</a:t>
                </a:r>
              </a:p>
            </c:rich>
          </c:tx>
          <c:overlay val="0"/>
          <c:spPr>
            <a:noFill/>
            <a:ln w="25400">
              <a:noFill/>
            </a:ln>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Number of cases</a:t>
                </a:r>
              </a:p>
            </c:rich>
          </c:tx>
          <c:overlay val="0"/>
          <c:spPr>
            <a:noFill/>
            <a:ln w="25400">
              <a:noFill/>
            </a:ln>
          </c:spPr>
        </c:title>
        <c:numFmt formatCode="General"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956739999"/>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u-HU" sz="1400" b="0" i="0" u="none" strike="noStrike" baseline="0">
                <a:solidFill>
                  <a:sysClr val="windowText" lastClr="000000"/>
                </a:solidFill>
                <a:effectLst/>
              </a:rPr>
              <a:t>V</a:t>
            </a:r>
            <a:r>
              <a:rPr lang="en-US" sz="1400" b="0" i="0" u="none" strike="noStrike" baseline="0">
                <a:solidFill>
                  <a:sysClr val="windowText" lastClr="000000"/>
                </a:solidFill>
                <a:effectLst/>
              </a:rPr>
              <a:t>iolent suicide attempt</a:t>
            </a:r>
            <a:r>
              <a:rPr lang="hu-HU" sz="1400" b="0" i="0" u="none" strike="noStrike" baseline="0">
                <a:solidFill>
                  <a:sysClr val="windowText" lastClr="000000"/>
                </a:solidFill>
                <a:effectLst/>
              </a:rPr>
              <a:t>er</a:t>
            </a:r>
            <a:r>
              <a:rPr lang="en-US" sz="1400" b="0" i="0" u="none" strike="noStrike" baseline="0">
                <a:solidFill>
                  <a:sysClr val="windowText" lastClr="000000"/>
                </a:solidFill>
                <a:effectLst/>
              </a:rPr>
              <a:t>s </a:t>
            </a:r>
            <a:r>
              <a:rPr lang="hu-HU" sz="1400" b="0" i="0" u="none" strike="noStrike" baseline="0">
                <a:solidFill>
                  <a:sysClr val="windowText" lastClr="000000"/>
                </a:solidFill>
                <a:effectLst/>
              </a:rPr>
              <a:t>in </a:t>
            </a:r>
            <a:r>
              <a:rPr lang="en-US" sz="1400" b="0" i="0" u="none" strike="noStrike" baseline="0">
                <a:solidFill>
                  <a:sysClr val="windowText" lastClr="000000"/>
                </a:solidFill>
                <a:effectLst/>
              </a:rPr>
              <a:t>Dr. Manninger Jenő Trauma Centre</a:t>
            </a:r>
            <a:r>
              <a:rPr lang="hu-HU" sz="1400" b="0" i="0" u="none" strike="noStrike" baseline="0">
                <a:solidFill>
                  <a:sysClr val="windowText" lastClr="000000"/>
                </a:solidFill>
                <a:effectLst/>
              </a:rPr>
              <a:t> (n = 228) </a:t>
            </a:r>
            <a:endParaRPr lang="hu-HU">
              <a:solidFill>
                <a:sysClr val="windowText" lastClr="000000"/>
              </a:solidFill>
            </a:endParaRPr>
          </a:p>
        </c:rich>
      </c:tx>
      <c:overlay val="0"/>
      <c:spPr>
        <a:noFill/>
        <a:ln w="25400">
          <a:noFill/>
        </a:ln>
      </c:spPr>
    </c:title>
    <c:autoTitleDeleted val="0"/>
    <c:plotArea>
      <c:layout>
        <c:manualLayout>
          <c:layoutTarget val="inner"/>
          <c:xMode val="edge"/>
          <c:yMode val="edge"/>
          <c:x val="0.12548381452318461"/>
          <c:y val="0.25083333333333335"/>
          <c:w val="0.84396062992125986"/>
          <c:h val="0.45706000291630211"/>
        </c:manualLayout>
      </c:layout>
      <c:barChart>
        <c:barDir val="col"/>
        <c:grouping val="clustered"/>
        <c:varyColors val="0"/>
        <c:ser>
          <c:idx val="0"/>
          <c:order val="0"/>
          <c:tx>
            <c:strRef>
              <c:f>'csak vio'!$K$2</c:f>
              <c:strCache>
                <c:ptCount val="1"/>
                <c:pt idx="0">
                  <c:v>Male</c:v>
                </c:pt>
              </c:strCache>
            </c:strRef>
          </c:tx>
          <c:spPr>
            <a:solidFill>
              <a:srgbClr val="0070C0"/>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'csak vio'!$J$3:$J$8</c:f>
              <c:numCache>
                <c:formatCode>General</c:formatCode>
                <c:ptCount val="6"/>
                <c:pt idx="0">
                  <c:v>2016</c:v>
                </c:pt>
                <c:pt idx="1">
                  <c:v>2017</c:v>
                </c:pt>
                <c:pt idx="2">
                  <c:v>2018</c:v>
                </c:pt>
                <c:pt idx="3">
                  <c:v>2019</c:v>
                </c:pt>
                <c:pt idx="4">
                  <c:v>2020</c:v>
                </c:pt>
                <c:pt idx="5">
                  <c:v>2021</c:v>
                </c:pt>
              </c:numCache>
            </c:numRef>
          </c:cat>
          <c:val>
            <c:numRef>
              <c:f>'csak vio'!$K$3:$K$8</c:f>
              <c:numCache>
                <c:formatCode>General</c:formatCode>
                <c:ptCount val="6"/>
                <c:pt idx="0">
                  <c:v>26</c:v>
                </c:pt>
                <c:pt idx="1">
                  <c:v>28</c:v>
                </c:pt>
                <c:pt idx="2">
                  <c:v>15</c:v>
                </c:pt>
                <c:pt idx="3">
                  <c:v>24</c:v>
                </c:pt>
                <c:pt idx="4">
                  <c:v>30</c:v>
                </c:pt>
                <c:pt idx="5">
                  <c:v>26</c:v>
                </c:pt>
              </c:numCache>
            </c:numRef>
          </c:val>
          <c:extLst>
            <c:ext xmlns:c16="http://schemas.microsoft.com/office/drawing/2014/chart" uri="{C3380CC4-5D6E-409C-BE32-E72D297353CC}">
              <c16:uniqueId val="{00000000-9CE6-4097-AD7F-C9BC516B4FF6}"/>
            </c:ext>
          </c:extLst>
        </c:ser>
        <c:ser>
          <c:idx val="1"/>
          <c:order val="1"/>
          <c:tx>
            <c:strRef>
              <c:f>'csak vio'!$L$2</c:f>
              <c:strCache>
                <c:ptCount val="1"/>
                <c:pt idx="0">
                  <c:v>Female</c:v>
                </c:pt>
              </c:strCache>
            </c:strRef>
          </c:tx>
          <c:spPr>
            <a:solidFill>
              <a:srgbClr val="FF0000"/>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'csak vio'!$J$3:$J$8</c:f>
              <c:numCache>
                <c:formatCode>General</c:formatCode>
                <c:ptCount val="6"/>
                <c:pt idx="0">
                  <c:v>2016</c:v>
                </c:pt>
                <c:pt idx="1">
                  <c:v>2017</c:v>
                </c:pt>
                <c:pt idx="2">
                  <c:v>2018</c:v>
                </c:pt>
                <c:pt idx="3">
                  <c:v>2019</c:v>
                </c:pt>
                <c:pt idx="4">
                  <c:v>2020</c:v>
                </c:pt>
                <c:pt idx="5">
                  <c:v>2021</c:v>
                </c:pt>
              </c:numCache>
            </c:numRef>
          </c:cat>
          <c:val>
            <c:numRef>
              <c:f>'csak vio'!$L$3:$L$8</c:f>
              <c:numCache>
                <c:formatCode>General</c:formatCode>
                <c:ptCount val="6"/>
                <c:pt idx="0">
                  <c:v>13</c:v>
                </c:pt>
                <c:pt idx="1">
                  <c:v>16</c:v>
                </c:pt>
                <c:pt idx="2">
                  <c:v>13</c:v>
                </c:pt>
                <c:pt idx="3">
                  <c:v>10</c:v>
                </c:pt>
                <c:pt idx="4">
                  <c:v>11</c:v>
                </c:pt>
                <c:pt idx="5">
                  <c:v>16</c:v>
                </c:pt>
              </c:numCache>
            </c:numRef>
          </c:val>
          <c:extLst>
            <c:ext xmlns:c16="http://schemas.microsoft.com/office/drawing/2014/chart" uri="{C3380CC4-5D6E-409C-BE32-E72D297353CC}">
              <c16:uniqueId val="{00000001-9CE6-4097-AD7F-C9BC516B4FF6}"/>
            </c:ext>
          </c:extLst>
        </c:ser>
        <c:dLbls>
          <c:showLegendKey val="0"/>
          <c:showVal val="0"/>
          <c:showCatName val="0"/>
          <c:showSerName val="0"/>
          <c:showPercent val="0"/>
          <c:showBubbleSize val="0"/>
        </c:dLbls>
        <c:gapWidth val="219"/>
        <c:overlap val="-27"/>
        <c:axId val="956739039"/>
        <c:axId val="1"/>
      </c:barChart>
      <c:catAx>
        <c:axId val="956739039"/>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hu-HU">
                    <a:solidFill>
                      <a:sysClr val="windowText" lastClr="000000"/>
                    </a:solidFill>
                  </a:rPr>
                  <a:t>Years</a:t>
                </a:r>
              </a:p>
            </c:rich>
          </c:tx>
          <c:overlay val="0"/>
          <c:spPr>
            <a:noFill/>
            <a:ln w="25400">
              <a:noFill/>
            </a:ln>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hu-HU">
                    <a:solidFill>
                      <a:sysClr val="windowText" lastClr="000000"/>
                    </a:solidFill>
                  </a:rPr>
                  <a:t>Number</a:t>
                </a:r>
                <a:r>
                  <a:rPr lang="hu-HU" baseline="0">
                    <a:solidFill>
                      <a:sysClr val="windowText" lastClr="000000"/>
                    </a:solidFill>
                  </a:rPr>
                  <a:t> of cases</a:t>
                </a:r>
                <a:endParaRPr lang="hu-HU">
                  <a:solidFill>
                    <a:sysClr val="windowText" lastClr="000000"/>
                  </a:solidFill>
                </a:endParaRPr>
              </a:p>
            </c:rich>
          </c:tx>
          <c:overlay val="0"/>
          <c:spPr>
            <a:noFill/>
            <a:ln w="25400">
              <a:noFill/>
            </a:ln>
          </c:spPr>
        </c:title>
        <c:numFmt formatCode="General"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956739039"/>
        <c:crosses val="autoZero"/>
        <c:crossBetween val="between"/>
      </c:valAx>
      <c:spPr>
        <a:noFill/>
        <a:ln w="25400">
          <a:noFill/>
        </a:ln>
      </c:spPr>
    </c:plotArea>
    <c:legend>
      <c:legendPos val="r"/>
      <c:layout>
        <c:manualLayout>
          <c:xMode val="edge"/>
          <c:yMode val="edge"/>
          <c:x val="0.36834470691163601"/>
          <c:y val="0.87864154263953997"/>
          <c:w val="0.25334120734908139"/>
          <c:h val="8.3817683916677987E-2"/>
        </c:manualLayout>
      </c:layout>
      <c:overlay val="0"/>
      <c:spPr>
        <a:noFill/>
        <a:ln w="25400">
          <a:noFill/>
        </a:ln>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hu-HU">
                <a:solidFill>
                  <a:sysClr val="windowText" lastClr="000000"/>
                </a:solidFill>
              </a:rPr>
              <a:t>Violent</a:t>
            </a:r>
            <a:r>
              <a:rPr lang="hu-HU" baseline="0">
                <a:solidFill>
                  <a:sysClr val="windowText" lastClr="000000"/>
                </a:solidFill>
              </a:rPr>
              <a:t> and non-violent suicide attempters </a:t>
            </a:r>
          </a:p>
          <a:p>
            <a:pPr>
              <a:defRPr sz="1400" b="0" spc="0">
                <a:solidFill>
                  <a:sysClr val="windowText" lastClr="000000"/>
                </a:solidFill>
              </a:defRPr>
            </a:pPr>
            <a:r>
              <a:rPr lang="hu-HU" baseline="0">
                <a:solidFill>
                  <a:sysClr val="windowText" lastClr="000000"/>
                </a:solidFill>
              </a:rPr>
              <a:t>2016-2021  (n = 374) </a:t>
            </a:r>
            <a:endParaRPr lang="hu-HU">
              <a:solidFill>
                <a:sysClr val="windowText" lastClr="000000"/>
              </a:solidFill>
            </a:endParaRPr>
          </a:p>
        </c:rich>
      </c:tx>
      <c:overlay val="0"/>
      <c:spPr>
        <a:noFill/>
        <a:ln w="25400">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percentStacked"/>
        <c:varyColors val="0"/>
        <c:ser>
          <c:idx val="0"/>
          <c:order val="0"/>
          <c:tx>
            <c:strRef>
              <c:f>'vio és nem vio'!$D$28</c:f>
              <c:strCache>
                <c:ptCount val="1"/>
                <c:pt idx="0">
                  <c:v>Before COVID-19 (from Jan 2016 to Feb 2020)</c:v>
                </c:pt>
              </c:strCache>
            </c:strRef>
          </c:tx>
          <c:spPr>
            <a:solidFill>
              <a:srgbClr val="00B050"/>
            </a:solidFill>
            <a:ln w="25400">
              <a:noFill/>
            </a:ln>
            <a:effectLst/>
          </c:spPr>
          <c:invertIfNegative val="0"/>
          <c:dLbls>
            <c:spPr>
              <a:noFill/>
              <a:ln w="25400">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'vio és nem vio'!$B$29:$C$32</c:f>
              <c:multiLvlStrCache>
                <c:ptCount val="4"/>
                <c:lvl>
                  <c:pt idx="0">
                    <c:v>Male</c:v>
                  </c:pt>
                  <c:pt idx="1">
                    <c:v>Female</c:v>
                  </c:pt>
                  <c:pt idx="2">
                    <c:v>Male</c:v>
                  </c:pt>
                  <c:pt idx="3">
                    <c:v>Female</c:v>
                  </c:pt>
                </c:lvl>
                <c:lvl>
                  <c:pt idx="0">
                    <c:v>Non-violent suicide attempters</c:v>
                  </c:pt>
                  <c:pt idx="2">
                    <c:v>Violent suicide attempters</c:v>
                  </c:pt>
                </c:lvl>
              </c:multiLvlStrCache>
            </c:multiLvlStrRef>
          </c:cat>
          <c:val>
            <c:numRef>
              <c:f>'vio és nem vio'!$D$29:$D$32</c:f>
              <c:numCache>
                <c:formatCode>0.0%</c:formatCode>
                <c:ptCount val="4"/>
                <c:pt idx="0">
                  <c:v>0.77500000000000002</c:v>
                </c:pt>
                <c:pt idx="1">
                  <c:v>0.70754716981132071</c:v>
                </c:pt>
                <c:pt idx="2">
                  <c:v>0.67114093959731547</c:v>
                </c:pt>
                <c:pt idx="3">
                  <c:v>0.70886075949367089</c:v>
                </c:pt>
              </c:numCache>
            </c:numRef>
          </c:val>
          <c:extLst>
            <c:ext xmlns:c16="http://schemas.microsoft.com/office/drawing/2014/chart" uri="{C3380CC4-5D6E-409C-BE32-E72D297353CC}">
              <c16:uniqueId val="{00000000-00BD-4517-81A6-B3342A2AFE36}"/>
            </c:ext>
          </c:extLst>
        </c:ser>
        <c:ser>
          <c:idx val="1"/>
          <c:order val="1"/>
          <c:tx>
            <c:strRef>
              <c:f>'vio és nem vio'!$E$28</c:f>
              <c:strCache>
                <c:ptCount val="1"/>
                <c:pt idx="0">
                  <c:v>After COVID-19 (from Marc 2020 to dec 2021)</c:v>
                </c:pt>
              </c:strCache>
            </c:strRef>
          </c:tx>
          <c:spPr>
            <a:solidFill>
              <a:srgbClr val="FFFF00"/>
            </a:solidFill>
            <a:ln w="25400">
              <a:noFill/>
            </a:ln>
            <a:effectLst/>
          </c:spPr>
          <c:invertIfNegative val="0"/>
          <c:dLbls>
            <c:spPr>
              <a:noFill/>
              <a:ln w="25400">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'vio és nem vio'!$B$29:$C$32</c:f>
              <c:multiLvlStrCache>
                <c:ptCount val="4"/>
                <c:lvl>
                  <c:pt idx="0">
                    <c:v>Male</c:v>
                  </c:pt>
                  <c:pt idx="1">
                    <c:v>Female</c:v>
                  </c:pt>
                  <c:pt idx="2">
                    <c:v>Male</c:v>
                  </c:pt>
                  <c:pt idx="3">
                    <c:v>Female</c:v>
                  </c:pt>
                </c:lvl>
                <c:lvl>
                  <c:pt idx="0">
                    <c:v>Non-violent suicide attempters</c:v>
                  </c:pt>
                  <c:pt idx="2">
                    <c:v>Violent suicide attempters</c:v>
                  </c:pt>
                </c:lvl>
              </c:multiLvlStrCache>
            </c:multiLvlStrRef>
          </c:cat>
          <c:val>
            <c:numRef>
              <c:f>'vio és nem vio'!$E$29:$E$32</c:f>
              <c:numCache>
                <c:formatCode>0.0%</c:formatCode>
                <c:ptCount val="4"/>
                <c:pt idx="0">
                  <c:v>0.22500000000000001</c:v>
                </c:pt>
                <c:pt idx="1">
                  <c:v>0.29245283018867924</c:v>
                </c:pt>
                <c:pt idx="2">
                  <c:v>0.32885906040268459</c:v>
                </c:pt>
                <c:pt idx="3">
                  <c:v>0.29113924050632911</c:v>
                </c:pt>
              </c:numCache>
            </c:numRef>
          </c:val>
          <c:extLst>
            <c:ext xmlns:c16="http://schemas.microsoft.com/office/drawing/2014/chart" uri="{C3380CC4-5D6E-409C-BE32-E72D297353CC}">
              <c16:uniqueId val="{00000001-00BD-4517-81A6-B3342A2AFE36}"/>
            </c:ext>
          </c:extLst>
        </c:ser>
        <c:dLbls>
          <c:showLegendKey val="0"/>
          <c:showVal val="0"/>
          <c:showCatName val="0"/>
          <c:showSerName val="0"/>
          <c:showPercent val="0"/>
          <c:showBubbleSize val="0"/>
        </c:dLbls>
        <c:gapWidth val="182"/>
        <c:overlap val="100"/>
        <c:axId val="955588511"/>
        <c:axId val="1"/>
      </c:barChart>
      <c:catAx>
        <c:axId val="955588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prstDash val="solid"/>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hu-HU">
                    <a:solidFill>
                      <a:sysClr val="windowText" lastClr="000000"/>
                    </a:solidFill>
                  </a:rPr>
                  <a:t>Percentage of cases</a:t>
                </a:r>
                <a:r>
                  <a:rPr lang="en-US">
                    <a:solidFill>
                      <a:sysClr val="windowText" lastClr="000000"/>
                    </a:solidFill>
                  </a:rPr>
                  <a:t> </a:t>
                </a:r>
              </a:p>
            </c:rich>
          </c:tx>
          <c:overlay val="0"/>
          <c:spPr>
            <a:noFill/>
            <a:ln w="25400">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955588511"/>
        <c:crosses val="autoZero"/>
        <c:crossBetween val="between"/>
      </c:valAx>
      <c:spPr>
        <a:noFill/>
        <a:ln w="25400">
          <a:noFill/>
        </a:ln>
        <a:effectLst/>
      </c:spPr>
    </c:plotArea>
    <c:legend>
      <c:legendPos val="r"/>
      <c:layout>
        <c:manualLayout>
          <c:xMode val="edge"/>
          <c:yMode val="edge"/>
          <c:x val="2.4794256089889593E-2"/>
          <c:y val="0.8547121141406081"/>
          <c:w val="0.9256502028155571"/>
          <c:h val="0.11090217451308071"/>
        </c:manualLayout>
      </c:layout>
      <c:overlay val="0"/>
      <c:spPr>
        <a:noFill/>
        <a:ln w="25400">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97E4-1EE2-A04F-3D98-EAA90384E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A820EE-580A-6D37-7B0A-109CD47495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49F14B-07F1-C877-26B2-FC7FDCEBDE2C}"/>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FAB9E3FB-DCD3-5297-87DC-8C3B94EC1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01459-6FE2-59A6-BABC-CD4B416960AC}"/>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348336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A6C32-AFE7-24C2-AB8E-E3867DF21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104236-E56E-0BC3-5FA9-A7D423A922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EAD5D1-0354-0440-6816-2D788C3E8F6B}"/>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71C2F873-C926-691E-D5B2-6584788DD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8FC30-30CC-04AF-A328-216AE6233160}"/>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70677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A366A3-1860-8E5F-7DDB-5995F68A74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1E7C90-34D6-D2DE-3537-5A6FA45E81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5CEC2-3E5E-2FB8-D460-4B343BCDC3B8}"/>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D29E8BC7-E823-1364-B382-E0F158C486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B3F66-35E8-D915-9983-46E985617407}"/>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158712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61D09-2081-A112-3FF7-D21A2C64C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E2D490-5AB0-34D5-E95A-B6D237E29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9F075-E7D8-C02F-A942-E1A5094066C3}"/>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C43EA1A9-AAAD-107C-A59F-BAE449C17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B36CA-79E7-3DF4-2006-621E16C0C8C2}"/>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406905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5C48-55A7-3FF1-F6E5-124E7003F2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6FE156-1E19-9F2E-BE6B-DDC249C066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81B78C-E0A7-7D14-5CEE-CBE866688DE6}"/>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DB2665EB-5193-0CAD-9883-F42CD1CF6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8A207-9A69-02A7-925D-FEDAA3B1A021}"/>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267213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1087-CF9B-9E90-7EA3-BDFA2D65E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A59B1-FDBB-9865-C81F-0844A165A8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196261-FC2B-D1B3-0DB2-FD76A0A64A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735CC9-8F9D-E393-4D16-7FF1617F553C}"/>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6" name="Footer Placeholder 5">
            <a:extLst>
              <a:ext uri="{FF2B5EF4-FFF2-40B4-BE49-F238E27FC236}">
                <a16:creationId xmlns:a16="http://schemas.microsoft.com/office/drawing/2014/main" id="{F9FA3339-9FB2-D0DA-7E17-E7C60CAD82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F0A49D-F915-C087-FCF9-424E07001FF7}"/>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339906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5A6C1-AF82-1D9E-5B8C-B135178040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07C6CB-B8FE-4B6D-68CC-3253FC5C4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8FEFB7-B88D-18BF-F3D7-4CCFD6FD31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D25A05-994E-3898-DDDF-24C415A1D9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FAAE40-59B2-4EBD-D84F-22C06930D0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550A07-0EF1-A407-E440-43817F54E808}"/>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8" name="Footer Placeholder 7">
            <a:extLst>
              <a:ext uri="{FF2B5EF4-FFF2-40B4-BE49-F238E27FC236}">
                <a16:creationId xmlns:a16="http://schemas.microsoft.com/office/drawing/2014/main" id="{B2148844-83D6-89A9-77BB-DC6997F459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F641A6-9553-14C0-4395-4F63A724C8AB}"/>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416003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74AA-43DC-360E-BB75-5B52077415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2A164B-4079-1258-2E53-5F5BDC4EAA7D}"/>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4" name="Footer Placeholder 3">
            <a:extLst>
              <a:ext uri="{FF2B5EF4-FFF2-40B4-BE49-F238E27FC236}">
                <a16:creationId xmlns:a16="http://schemas.microsoft.com/office/drawing/2014/main" id="{3D03B85D-E101-9565-A014-DF29B2A726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A2BE49-A3E0-60E8-A0F4-4C0ED410CB36}"/>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322004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4B170F-079B-CAC9-C764-B8FA12BBF629}"/>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3" name="Footer Placeholder 2">
            <a:extLst>
              <a:ext uri="{FF2B5EF4-FFF2-40B4-BE49-F238E27FC236}">
                <a16:creationId xmlns:a16="http://schemas.microsoft.com/office/drawing/2014/main" id="{A662C158-58C5-6AA1-EAC1-F52C948BB0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46028F-9AF9-3225-B9B6-1E978466DEF7}"/>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282990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278C-DEC5-7EC2-CA88-3080A653B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715F4C-4A40-335D-2E3A-21C70DD24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949599-1358-6BD0-52BE-BE14864BF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27274-9717-DD75-D4E1-B393B68EE84E}"/>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6" name="Footer Placeholder 5">
            <a:extLst>
              <a:ext uri="{FF2B5EF4-FFF2-40B4-BE49-F238E27FC236}">
                <a16:creationId xmlns:a16="http://schemas.microsoft.com/office/drawing/2014/main" id="{BFFBE0AF-C53C-38D2-79FE-F095FD407D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9E579-BA00-553E-CA77-596D890DA829}"/>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191579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7F76-2E36-4888-B6D6-C34F76DA7E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D4D59C-A135-7D3D-6A65-501A3075B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151B96-9100-72F0-4A9F-4E28B61F8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AC45C-5E62-A646-C0C3-E482AFBCDA42}"/>
              </a:ext>
            </a:extLst>
          </p:cNvPr>
          <p:cNvSpPr>
            <a:spLocks noGrp="1"/>
          </p:cNvSpPr>
          <p:nvPr>
            <p:ph type="dt" sz="half" idx="10"/>
          </p:nvPr>
        </p:nvSpPr>
        <p:spPr/>
        <p:txBody>
          <a:bodyPr/>
          <a:lstStyle/>
          <a:p>
            <a:fld id="{43305699-5FE3-453B-8563-FC34F0113679}" type="datetimeFigureOut">
              <a:rPr lang="en-US" smtClean="0"/>
              <a:t>2/27/2024</a:t>
            </a:fld>
            <a:endParaRPr lang="en-US"/>
          </a:p>
        </p:txBody>
      </p:sp>
      <p:sp>
        <p:nvSpPr>
          <p:cNvPr id="6" name="Footer Placeholder 5">
            <a:extLst>
              <a:ext uri="{FF2B5EF4-FFF2-40B4-BE49-F238E27FC236}">
                <a16:creationId xmlns:a16="http://schemas.microsoft.com/office/drawing/2014/main" id="{67B570A7-5CB0-2B5B-4BEE-295A2A397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A9EA4E-F92D-3C31-FE5C-4C0FBD71517D}"/>
              </a:ext>
            </a:extLst>
          </p:cNvPr>
          <p:cNvSpPr>
            <a:spLocks noGrp="1"/>
          </p:cNvSpPr>
          <p:nvPr>
            <p:ph type="sldNum" sz="quarter" idx="12"/>
          </p:nvPr>
        </p:nvSpPr>
        <p:spPr/>
        <p:txBody>
          <a:bodyPr/>
          <a:lstStyle/>
          <a:p>
            <a:fld id="{CBA55732-AF06-4042-9137-69F2B9129D1E}" type="slidenum">
              <a:rPr lang="en-US" smtClean="0"/>
              <a:t>‹#›</a:t>
            </a:fld>
            <a:endParaRPr lang="en-US"/>
          </a:p>
        </p:txBody>
      </p:sp>
    </p:spTree>
    <p:extLst>
      <p:ext uri="{BB962C8B-B14F-4D97-AF65-F5344CB8AC3E}">
        <p14:creationId xmlns:p14="http://schemas.microsoft.com/office/powerpoint/2010/main" val="136270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C0ECC1-2638-A9F8-28CA-16116D6EE7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2664AA-AF93-5FF8-02E9-073E20586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0A127-B8A9-6D82-52F6-214F4207DE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05699-5FE3-453B-8563-FC34F0113679}" type="datetimeFigureOut">
              <a:rPr lang="en-US" smtClean="0"/>
              <a:t>2/27/2024</a:t>
            </a:fld>
            <a:endParaRPr lang="en-US"/>
          </a:p>
        </p:txBody>
      </p:sp>
      <p:sp>
        <p:nvSpPr>
          <p:cNvPr id="5" name="Footer Placeholder 4">
            <a:extLst>
              <a:ext uri="{FF2B5EF4-FFF2-40B4-BE49-F238E27FC236}">
                <a16:creationId xmlns:a16="http://schemas.microsoft.com/office/drawing/2014/main" id="{0BAB2AA7-F4EC-69AB-8634-AB1EE45A4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1B66BE-CF24-DBDC-F2A0-793E76453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55732-AF06-4042-9137-69F2B9129D1E}" type="slidenum">
              <a:rPr lang="en-US" smtClean="0"/>
              <a:t>‹#›</a:t>
            </a:fld>
            <a:endParaRPr lang="en-US"/>
          </a:p>
        </p:txBody>
      </p:sp>
    </p:spTree>
    <p:extLst>
      <p:ext uri="{BB962C8B-B14F-4D97-AF65-F5344CB8AC3E}">
        <p14:creationId xmlns:p14="http://schemas.microsoft.com/office/powerpoint/2010/main" val="395872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eader Image">
            <a:extLst>
              <a:ext uri="{FF2B5EF4-FFF2-40B4-BE49-F238E27FC236}">
                <a16:creationId xmlns:a16="http://schemas.microsoft.com/office/drawing/2014/main" id="{4FBF04F7-A520-9B9E-F574-1F269872FA88}"/>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r="7110"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305B5F-BFF6-CF72-81C5-66BEB27DA6FF}"/>
              </a:ext>
            </a:extLst>
          </p:cNvPr>
          <p:cNvSpPr>
            <a:spLocks noGrp="1"/>
          </p:cNvSpPr>
          <p:nvPr>
            <p:ph type="ctrTitle"/>
          </p:nvPr>
        </p:nvSpPr>
        <p:spPr>
          <a:xfrm>
            <a:off x="711200" y="1122362"/>
            <a:ext cx="11222182" cy="2101129"/>
          </a:xfrm>
        </p:spPr>
        <p:txBody>
          <a:bodyPr>
            <a:normAutofit/>
          </a:bodyPr>
          <a:lstStyle/>
          <a:p>
            <a:r>
              <a:rPr lang="en-US" sz="3200" b="1">
                <a:effectLst/>
                <a:latin typeface="Times New Roman" panose="02020603050405020304" pitchFamily="18" charset="0"/>
                <a:ea typeface="Times New Roman" panose="02020603050405020304" pitchFamily="18" charset="0"/>
                <a:cs typeface="Times New Roman" panose="02020603050405020304" pitchFamily="18" charset="0"/>
              </a:rPr>
              <a:t>Demographic features of violent and non-violent suicide samples among treated   inpatients between 2016-2021 in Budapest, Hungary</a:t>
            </a:r>
            <a:br>
              <a:rPr lang="en-US" sz="3200" b="1">
                <a:effectLst/>
                <a:latin typeface="Calibri" panose="020F0502020204030204" pitchFamily="34" charset="0"/>
                <a:ea typeface="Calibri" panose="020F0502020204030204" pitchFamily="34" charset="0"/>
                <a:cs typeface="Times New Roman" panose="02020603050405020304" pitchFamily="18" charset="0"/>
              </a:rPr>
            </a:br>
            <a:endParaRPr lang="en-US" sz="3200" b="1" dirty="0"/>
          </a:p>
        </p:txBody>
      </p:sp>
      <p:sp>
        <p:nvSpPr>
          <p:cNvPr id="3" name="Subtitle 2">
            <a:extLst>
              <a:ext uri="{FF2B5EF4-FFF2-40B4-BE49-F238E27FC236}">
                <a16:creationId xmlns:a16="http://schemas.microsoft.com/office/drawing/2014/main" id="{10B25BBC-347F-63E9-3BA4-F6080924C815}"/>
              </a:ext>
            </a:extLst>
          </p:cNvPr>
          <p:cNvSpPr>
            <a:spLocks noGrp="1"/>
          </p:cNvSpPr>
          <p:nvPr>
            <p:ph type="subTitle" idx="1"/>
          </p:nvPr>
        </p:nvSpPr>
        <p:spPr>
          <a:xfrm>
            <a:off x="1524000" y="4008582"/>
            <a:ext cx="9144000" cy="2447636"/>
          </a:xfrm>
        </p:spPr>
        <p:txBody>
          <a:bodyPr>
            <a:normAutofit/>
          </a:bodyPr>
          <a:lstStyle/>
          <a:p>
            <a:r>
              <a:rPr lang="hu-HU" b="1">
                <a:solidFill>
                  <a:srgbClr val="FFFFFF"/>
                </a:solidFill>
              </a:rPr>
              <a:t>Noemi Szeifert, Barbara Sebők, Xénia Gonda</a:t>
            </a:r>
          </a:p>
          <a:p>
            <a:r>
              <a:rPr lang="en-US" sz="1600">
                <a:solidFill>
                  <a:srgbClr val="FFFFFF"/>
                </a:solidFill>
              </a:rPr>
              <a:t>National Institute of Sports Medicine, Budapest, Hungary</a:t>
            </a:r>
          </a:p>
          <a:p>
            <a:r>
              <a:rPr lang="en-US" sz="1600">
                <a:solidFill>
                  <a:srgbClr val="FFFFFF"/>
                </a:solidFill>
              </a:rPr>
              <a:t>           Doctoral School of Psychology, ELTE Eötvös Loránd University, Budapest, Hungary</a:t>
            </a:r>
            <a:endParaRPr lang="hu-HU" sz="1600">
              <a:solidFill>
                <a:srgbClr val="FFFFFF"/>
              </a:solidFill>
            </a:endParaRPr>
          </a:p>
          <a:p>
            <a:r>
              <a:rPr lang="en-US" sz="1600">
                <a:solidFill>
                  <a:srgbClr val="FFFFFF"/>
                </a:solidFill>
              </a:rPr>
              <a:t>Semmelweis University School of PhD Studies Workgroup for Science Management</a:t>
            </a:r>
            <a:endParaRPr lang="hu-HU" sz="1600">
              <a:solidFill>
                <a:srgbClr val="FFFFFF"/>
              </a:solidFill>
            </a:endParaRPr>
          </a:p>
          <a:p>
            <a:r>
              <a:rPr lang="hu-HU" sz="1600">
                <a:solidFill>
                  <a:srgbClr val="FFFFFF"/>
                </a:solidFill>
              </a:rPr>
              <a:t>Department of Psychiatry and Psychotherapy, Semmelweis University, Budapest, Hungary</a:t>
            </a:r>
          </a:p>
          <a:p>
            <a:r>
              <a:rPr lang="hu-HU" sz="1600">
                <a:solidFill>
                  <a:srgbClr val="FFFFFF"/>
                </a:solidFill>
              </a:rPr>
              <a:t>NAP3.0-SE Neuropsychopharmacology Research Group, Hungarian Brain Research Program, Semmelweis University, Budapest, Hungary</a:t>
            </a:r>
          </a:p>
          <a:p>
            <a:endParaRPr lang="hu-HU" sz="1600">
              <a:solidFill>
                <a:srgbClr val="FFFFFF"/>
              </a:solidFill>
            </a:endParaRPr>
          </a:p>
          <a:p>
            <a:endParaRPr lang="hu-HU" sz="1600">
              <a:solidFill>
                <a:srgbClr val="FFFFFF"/>
              </a:solidFill>
            </a:endParaRPr>
          </a:p>
          <a:p>
            <a:endParaRPr lang="en-US" sz="160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12192567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024687B-3153-123C-0A8C-D7D007FAF1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1" name="Rectangle 10">
              <a:extLst>
                <a:ext uri="{FF2B5EF4-FFF2-40B4-BE49-F238E27FC236}">
                  <a16:creationId xmlns:a16="http://schemas.microsoft.com/office/drawing/2014/main" id="{8D6305F5-7509-0BF5-12D3-30451FCD7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71C5C7A-6D55-5B27-646E-39C962693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B3B1F4-948C-963C-E6EA-60CF7FBFA2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EAFFD39-83D9-A3FB-6EF8-0D633B6EB711}"/>
              </a:ext>
            </a:extLst>
          </p:cNvPr>
          <p:cNvSpPr>
            <a:spLocks noGrp="1"/>
          </p:cNvSpPr>
          <p:nvPr>
            <p:ph type="title"/>
          </p:nvPr>
        </p:nvSpPr>
        <p:spPr>
          <a:xfrm>
            <a:off x="876691" y="301843"/>
            <a:ext cx="10477109" cy="1003532"/>
          </a:xfrm>
        </p:spPr>
        <p:txBody>
          <a:bodyPr anchor="ctr">
            <a:normAutofit/>
          </a:bodyPr>
          <a:lstStyle/>
          <a:p>
            <a:r>
              <a:rPr lang="hu-HU" sz="3200" b="1" dirty="0" err="1">
                <a:solidFill>
                  <a:srgbClr val="FFFFFF"/>
                </a:solidFill>
                <a:latin typeface="Times New Roman" panose="02020603050405020304" pitchFamily="18" charset="0"/>
                <a:cs typeface="Times New Roman" panose="02020603050405020304" pitchFamily="18" charset="0"/>
              </a:rPr>
              <a:t>Introduction</a:t>
            </a:r>
            <a:endParaRPr lang="en-US" sz="3200" b="1" dirty="0">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005B621-4070-74D4-2D23-0E76AD0D300F}"/>
              </a:ext>
            </a:extLst>
          </p:cNvPr>
          <p:cNvSpPr>
            <a:spLocks noGrp="1"/>
          </p:cNvSpPr>
          <p:nvPr>
            <p:ph idx="1"/>
          </p:nvPr>
        </p:nvSpPr>
        <p:spPr>
          <a:xfrm>
            <a:off x="876301" y="2308124"/>
            <a:ext cx="5753099" cy="3673576"/>
          </a:xfrm>
        </p:spPr>
        <p:txBody>
          <a:bodyPr>
            <a:normAutofit/>
          </a:bodyPr>
          <a:lstStyle/>
          <a:p>
            <a:pPr algn="just"/>
            <a:r>
              <a:rPr lang="en-US" sz="2000" kern="0" dirty="0">
                <a:effectLst/>
                <a:latin typeface="Times New Roman" panose="02020603050405020304" pitchFamily="18" charset="0"/>
                <a:ea typeface="Times New Roman" panose="02020603050405020304" pitchFamily="18" charset="0"/>
              </a:rPr>
              <a:t>During the pandemic years in Hungary the completed suicide rate has risen significantly, in contrast to most other countries worldwide. Suicide rates had been decreasing until 2019 since 1986. In 2019, 1550 people dead by suicide, in 2020 this number increased to 1705</a:t>
            </a:r>
            <a:r>
              <a:rPr lang="hu-HU" sz="2000" kern="0" dirty="0">
                <a:effectLst/>
                <a:latin typeface="Times New Roman" panose="02020603050405020304" pitchFamily="18" charset="0"/>
                <a:ea typeface="Times New Roman" panose="02020603050405020304" pitchFamily="18" charset="0"/>
              </a:rPr>
              <a:t>;</a:t>
            </a:r>
            <a:r>
              <a:rPr lang="en-US" sz="2000" kern="0" dirty="0">
                <a:effectLst/>
                <a:latin typeface="Times New Roman" panose="02020603050405020304" pitchFamily="18" charset="0"/>
                <a:ea typeface="Times New Roman" panose="02020603050405020304" pitchFamily="18" charset="0"/>
              </a:rPr>
              <a:t> in 2021, 1561 and in the year of 2022, 1647 cases were registered. Violent suicide attempts represent the majority of completed suicides.</a:t>
            </a:r>
            <a:r>
              <a:rPr lang="hu-HU" sz="2000" kern="0" dirty="0">
                <a:latin typeface="Times New Roman" panose="02020603050405020304" pitchFamily="18" charset="0"/>
                <a:ea typeface="Times New Roman" panose="02020603050405020304" pitchFamily="18" charset="0"/>
              </a:rPr>
              <a:t> </a:t>
            </a:r>
            <a:r>
              <a:rPr lang="hu-HU" sz="2000" kern="0" dirty="0" err="1">
                <a:latin typeface="Times New Roman" panose="02020603050405020304" pitchFamily="18" charset="0"/>
                <a:ea typeface="Times New Roman" panose="02020603050405020304" pitchFamily="18" charset="0"/>
              </a:rPr>
              <a:t>Whereas</a:t>
            </a:r>
            <a:r>
              <a:rPr lang="hu-HU" sz="2000" kern="0" dirty="0">
                <a:latin typeface="Times New Roman" panose="02020603050405020304" pitchFamily="18" charset="0"/>
                <a:ea typeface="Times New Roman" panose="02020603050405020304" pitchFamily="18" charset="0"/>
              </a:rPr>
              <a:t> </a:t>
            </a:r>
            <a:r>
              <a:rPr lang="hu-HU" sz="2000" kern="0" dirty="0" err="1">
                <a:latin typeface="Times New Roman" panose="02020603050405020304" pitchFamily="18" charset="0"/>
                <a:ea typeface="Times New Roman" panose="02020603050405020304" pitchFamily="18" charset="0"/>
              </a:rPr>
              <a:t>the</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registered</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cases</a:t>
            </a:r>
            <a:r>
              <a:rPr lang="hu-HU" sz="2000" kern="0" dirty="0">
                <a:effectLst/>
                <a:latin typeface="Times New Roman" panose="02020603050405020304" pitchFamily="18" charset="0"/>
                <a:ea typeface="Times New Roman" panose="02020603050405020304" pitchFamily="18" charset="0"/>
              </a:rPr>
              <a:t> of non-</a:t>
            </a:r>
            <a:r>
              <a:rPr lang="hu-HU" sz="2000" kern="0" dirty="0" err="1">
                <a:effectLst/>
                <a:latin typeface="Times New Roman" panose="02020603050405020304" pitchFamily="18" charset="0"/>
                <a:ea typeface="Times New Roman" panose="02020603050405020304" pitchFamily="18" charset="0"/>
              </a:rPr>
              <a:t>violent</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suicide</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attempts</a:t>
            </a:r>
            <a:r>
              <a:rPr lang="hu-HU" sz="2000" kern="0" dirty="0">
                <a:effectLst/>
                <a:latin typeface="Times New Roman" panose="02020603050405020304" pitchFamily="18" charset="0"/>
                <a:ea typeface="Times New Roman" panose="02020603050405020304" pitchFamily="18" charset="0"/>
              </a:rPr>
              <a:t> had </a:t>
            </a:r>
            <a:r>
              <a:rPr lang="hu-HU" sz="2000" kern="0" dirty="0" err="1">
                <a:effectLst/>
                <a:latin typeface="Times New Roman" panose="02020603050405020304" pitchFamily="18" charset="0"/>
                <a:ea typeface="Times New Roman" panose="02020603050405020304" pitchFamily="18" charset="0"/>
              </a:rPr>
              <a:t>not</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shown</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any</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differences</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during</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the</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pandemic</a:t>
            </a:r>
            <a:r>
              <a:rPr lang="hu-HU" sz="2000" kern="0" dirty="0">
                <a:effectLst/>
                <a:latin typeface="Times New Roman" panose="02020603050405020304" pitchFamily="18" charset="0"/>
                <a:ea typeface="Times New Roman" panose="02020603050405020304" pitchFamily="18" charset="0"/>
              </a:rPr>
              <a:t> </a:t>
            </a:r>
            <a:r>
              <a:rPr lang="hu-HU" sz="2000" kern="0" dirty="0" err="1">
                <a:effectLst/>
                <a:latin typeface="Times New Roman" panose="02020603050405020304" pitchFamily="18" charset="0"/>
                <a:ea typeface="Times New Roman" panose="02020603050405020304" pitchFamily="18" charset="0"/>
              </a:rPr>
              <a:t>years</a:t>
            </a:r>
            <a:r>
              <a:rPr lang="hu-HU" sz="2000" kern="0" dirty="0">
                <a:effectLst/>
                <a:latin typeface="Times New Roman" panose="02020603050405020304" pitchFamily="18" charset="0"/>
                <a:ea typeface="Times New Roman" panose="02020603050405020304" pitchFamily="18" charset="0"/>
              </a:rPr>
              <a:t>.</a:t>
            </a:r>
          </a:p>
          <a:p>
            <a:endParaRPr lang="hu-HU" sz="2000" kern="0" dirty="0">
              <a:latin typeface="Times New Roman" panose="02020603050405020304" pitchFamily="18" charset="0"/>
            </a:endParaRPr>
          </a:p>
          <a:p>
            <a:endParaRPr lang="en-US" sz="2000" dirty="0"/>
          </a:p>
        </p:txBody>
      </p:sp>
      <p:graphicFrame>
        <p:nvGraphicFramePr>
          <p:cNvPr id="5" name="Chart 4">
            <a:extLst>
              <a:ext uri="{FF2B5EF4-FFF2-40B4-BE49-F238E27FC236}">
                <a16:creationId xmlns:a16="http://schemas.microsoft.com/office/drawing/2014/main" id="{F0B4CD3B-0679-67E4-DA5D-E55855120DC0}"/>
              </a:ext>
            </a:extLst>
          </p:cNvPr>
          <p:cNvGraphicFramePr>
            <a:graphicFrameLocks/>
          </p:cNvGraphicFramePr>
          <p:nvPr>
            <p:extLst>
              <p:ext uri="{D42A27DB-BD31-4B8C-83A1-F6EECF244321}">
                <p14:modId xmlns:p14="http://schemas.microsoft.com/office/powerpoint/2010/main" val="891991773"/>
              </p:ext>
            </p:extLst>
          </p:nvPr>
        </p:nvGraphicFramePr>
        <p:xfrm>
          <a:off x="6784258" y="2308124"/>
          <a:ext cx="4531442" cy="3673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758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14ED94A-C85D-4CD3-4205-438D21CE6B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217" y="-1"/>
            <a:ext cx="5213267" cy="6883030"/>
            <a:chOff x="-19217" y="-1"/>
            <a:chExt cx="5213267" cy="6883030"/>
          </a:xfrm>
        </p:grpSpPr>
        <p:sp>
          <p:nvSpPr>
            <p:cNvPr id="10" name="Rectangle 9">
              <a:extLst>
                <a:ext uri="{FF2B5EF4-FFF2-40B4-BE49-F238E27FC236}">
                  <a16:creationId xmlns:a16="http://schemas.microsoft.com/office/drawing/2014/main" id="{E642BDB2-BF67-1D53-1C70-0B41D709E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06" y="0"/>
              <a:ext cx="5204956" cy="6883029"/>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8E0D8CE-5DBF-B664-EB48-C29BF8AB4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9217" y="1731909"/>
              <a:ext cx="5204963"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DFD140CE-7DE2-C88F-5EAE-F45EB69E6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10" y="6723"/>
              <a:ext cx="3834567"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57E87E3-413F-10EF-63D8-6016E986C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44601" y="833689"/>
              <a:ext cx="6872341" cy="5204961"/>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0B84338-CD9D-76B0-D3EB-969EDB15B00E}"/>
              </a:ext>
            </a:extLst>
          </p:cNvPr>
          <p:cNvSpPr>
            <a:spLocks noGrp="1"/>
          </p:cNvSpPr>
          <p:nvPr>
            <p:ph type="title"/>
          </p:nvPr>
        </p:nvSpPr>
        <p:spPr>
          <a:xfrm>
            <a:off x="755484" y="739835"/>
            <a:ext cx="3702580" cy="1616203"/>
          </a:xfrm>
        </p:spPr>
        <p:txBody>
          <a:bodyPr anchor="b">
            <a:normAutofit/>
          </a:bodyPr>
          <a:lstStyle/>
          <a:p>
            <a:r>
              <a:rPr lang="hu-HU" sz="3200" b="1">
                <a:solidFill>
                  <a:srgbClr val="FFFFFF"/>
                </a:solidFill>
                <a:latin typeface="Times New Roman" panose="02020603050405020304" pitchFamily="18" charset="0"/>
                <a:cs typeface="Times New Roman" panose="02020603050405020304" pitchFamily="18" charset="0"/>
              </a:rPr>
              <a:t>Objective</a:t>
            </a:r>
            <a:endParaRPr lang="en-US" sz="3200" b="1">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71E7B4B-424D-409C-4088-32ACD3F20CA2}"/>
              </a:ext>
            </a:extLst>
          </p:cNvPr>
          <p:cNvSpPr>
            <a:spLocks noGrp="1"/>
          </p:cNvSpPr>
          <p:nvPr>
            <p:ph idx="1"/>
          </p:nvPr>
        </p:nvSpPr>
        <p:spPr>
          <a:xfrm>
            <a:off x="755484" y="2459116"/>
            <a:ext cx="3702579" cy="3524823"/>
          </a:xfrm>
        </p:spPr>
        <p:txBody>
          <a:bodyPr>
            <a:normAutofit/>
          </a:bodyPr>
          <a:lstStyle/>
          <a:p>
            <a:pPr algn="just"/>
            <a:r>
              <a:rPr lang="en-US" sz="2000" kern="0" dirty="0">
                <a:solidFill>
                  <a:srgbClr val="FFFFFF"/>
                </a:solidFill>
                <a:effectLst/>
                <a:latin typeface="Times New Roman" panose="02020603050405020304" pitchFamily="18" charset="0"/>
                <a:ea typeface="Times New Roman" panose="02020603050405020304" pitchFamily="18" charset="0"/>
              </a:rPr>
              <a:t>Our study targeted to evaluate the magnitude of alteration in the number of violent and non-violent suicide attempts between 2016-2021, focusing on the trend in the first two years of the pandemic outbreak, starting from March 2020</a:t>
            </a:r>
            <a:r>
              <a:rPr lang="hu-HU" sz="2000" kern="0" dirty="0">
                <a:solidFill>
                  <a:srgbClr val="FFFFFF"/>
                </a:solidFill>
                <a:effectLst/>
                <a:latin typeface="Times New Roman" panose="02020603050405020304" pitchFamily="18" charset="0"/>
                <a:ea typeface="Times New Roman" panose="02020603050405020304" pitchFamily="18" charset="0"/>
              </a:rPr>
              <a:t>.</a:t>
            </a:r>
          </a:p>
          <a:p>
            <a:endParaRPr lang="en-US" sz="2000" dirty="0">
              <a:solidFill>
                <a:srgbClr val="FFFFFF"/>
              </a:solidFill>
            </a:endParaRPr>
          </a:p>
        </p:txBody>
      </p:sp>
      <p:pic>
        <p:nvPicPr>
          <p:cNvPr id="4" name="Kép 1" descr="A képen szöveg, képernyőkép, sor, diagram látható&#10;&#10;Automatikusan generált leírás">
            <a:extLst>
              <a:ext uri="{FF2B5EF4-FFF2-40B4-BE49-F238E27FC236}">
                <a16:creationId xmlns:a16="http://schemas.microsoft.com/office/drawing/2014/main" id="{0DDFCFD6-6A42-A084-A8D6-53333CE39D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005304" y="1804651"/>
            <a:ext cx="5407002" cy="3248697"/>
          </a:xfrm>
          <a:prstGeom prst="rect">
            <a:avLst/>
          </a:prstGeom>
          <a:noFill/>
        </p:spPr>
      </p:pic>
    </p:spTree>
    <p:extLst>
      <p:ext uri="{BB962C8B-B14F-4D97-AF65-F5344CB8AC3E}">
        <p14:creationId xmlns:p14="http://schemas.microsoft.com/office/powerpoint/2010/main" val="260174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024687B-3153-123C-0A8C-D7D007FAF1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0" name="Rectangle 9">
              <a:extLst>
                <a:ext uri="{FF2B5EF4-FFF2-40B4-BE49-F238E27FC236}">
                  <a16:creationId xmlns:a16="http://schemas.microsoft.com/office/drawing/2014/main" id="{8D6305F5-7509-0BF5-12D3-30451FCD7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71C5C7A-6D55-5B27-646E-39C962693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B3B1F4-948C-963C-E6EA-60CF7FBFA2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F0891C4-C9F5-7BE7-CD33-3F38FC38D392}"/>
              </a:ext>
            </a:extLst>
          </p:cNvPr>
          <p:cNvSpPr>
            <a:spLocks noGrp="1"/>
          </p:cNvSpPr>
          <p:nvPr>
            <p:ph type="title"/>
          </p:nvPr>
        </p:nvSpPr>
        <p:spPr>
          <a:xfrm>
            <a:off x="876691" y="301843"/>
            <a:ext cx="10477109" cy="1003532"/>
          </a:xfrm>
        </p:spPr>
        <p:txBody>
          <a:bodyPr anchor="ctr">
            <a:normAutofit/>
          </a:bodyPr>
          <a:lstStyle/>
          <a:p>
            <a:r>
              <a:rPr lang="hu-HU" sz="3200" b="1">
                <a:solidFill>
                  <a:srgbClr val="FFFFFF"/>
                </a:solidFill>
                <a:latin typeface="Times New Roman" panose="02020603050405020304" pitchFamily="18" charset="0"/>
                <a:cs typeface="Times New Roman" panose="02020603050405020304" pitchFamily="18" charset="0"/>
              </a:rPr>
              <a:t>Methods</a:t>
            </a:r>
            <a:endParaRPr lang="en-US" sz="3200" b="1">
              <a:solidFill>
                <a:srgbClr val="FFFF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8EED79-A95F-EABB-F57A-2BC968B2D8EE}"/>
              </a:ext>
            </a:extLst>
          </p:cNvPr>
          <p:cNvSpPr>
            <a:spLocks noGrp="1"/>
          </p:cNvSpPr>
          <p:nvPr>
            <p:ph idx="1"/>
          </p:nvPr>
        </p:nvSpPr>
        <p:spPr>
          <a:xfrm>
            <a:off x="876301" y="2308124"/>
            <a:ext cx="5025735" cy="3673576"/>
          </a:xfrm>
        </p:spPr>
        <p:txBody>
          <a:bodyPr>
            <a:normAutofit/>
          </a:bodyPr>
          <a:lstStyle/>
          <a:p>
            <a:pPr algn="just"/>
            <a:r>
              <a:rPr lang="en-US" sz="1700" kern="0" dirty="0">
                <a:effectLst/>
                <a:latin typeface="Times New Roman" panose="02020603050405020304" pitchFamily="18" charset="0"/>
                <a:ea typeface="Times New Roman" panose="02020603050405020304" pitchFamily="18" charset="0"/>
              </a:rPr>
              <a:t>Psychiatric assessment reports were analyzed of self-poisoning patients admitted to </a:t>
            </a:r>
            <a:r>
              <a:rPr lang="en-US" sz="1700" kern="0" dirty="0" err="1">
                <a:effectLst/>
                <a:latin typeface="Times New Roman" panose="02020603050405020304" pitchFamily="18" charset="0"/>
                <a:ea typeface="Times New Roman" panose="02020603050405020304" pitchFamily="18" charset="0"/>
              </a:rPr>
              <a:t>Péterfy</a:t>
            </a:r>
            <a:r>
              <a:rPr lang="en-US" sz="1700" kern="0" dirty="0">
                <a:effectLst/>
                <a:latin typeface="Times New Roman" panose="02020603050405020304" pitchFamily="18" charset="0"/>
                <a:ea typeface="Times New Roman" panose="02020603050405020304" pitchFamily="18" charset="0"/>
              </a:rPr>
              <a:t> </a:t>
            </a:r>
            <a:r>
              <a:rPr lang="en-US" sz="1700" kern="0" dirty="0" err="1">
                <a:effectLst/>
                <a:latin typeface="Times New Roman" panose="02020603050405020304" pitchFamily="18" charset="0"/>
                <a:ea typeface="Times New Roman" panose="02020603050405020304" pitchFamily="18" charset="0"/>
              </a:rPr>
              <a:t>Sándor</a:t>
            </a:r>
            <a:r>
              <a:rPr lang="en-US" sz="1700" kern="0" dirty="0">
                <a:effectLst/>
                <a:latin typeface="Times New Roman" panose="02020603050405020304" pitchFamily="18" charset="0"/>
                <a:ea typeface="Times New Roman" panose="02020603050405020304" pitchFamily="18" charset="0"/>
              </a:rPr>
              <a:t> Hospital’s Crisis Intervention and Psychiatric Ward and Clinical Toxicology Unit from January 2016 to December 2021 to estimate the demographic features of non-violent suicide attempters. Patient data were also </a:t>
            </a:r>
            <a:r>
              <a:rPr lang="en-US" sz="1700" kern="0" dirty="0" err="1">
                <a:effectLst/>
                <a:latin typeface="Times New Roman" panose="02020603050405020304" pitchFamily="18" charset="0"/>
                <a:ea typeface="Times New Roman" panose="02020603050405020304" pitchFamily="18" charset="0"/>
              </a:rPr>
              <a:t>analysed</a:t>
            </a:r>
            <a:r>
              <a:rPr lang="en-US" sz="1700" kern="0" dirty="0">
                <a:effectLst/>
                <a:latin typeface="Times New Roman" panose="02020603050405020304" pitchFamily="18" charset="0"/>
                <a:ea typeface="Times New Roman" panose="02020603050405020304" pitchFamily="18" charset="0"/>
              </a:rPr>
              <a:t> for violent suicide attempts treated at Dr. </a:t>
            </a:r>
            <a:r>
              <a:rPr lang="en-US" sz="1700" kern="0" dirty="0" err="1">
                <a:effectLst/>
                <a:latin typeface="Times New Roman" panose="02020603050405020304" pitchFamily="18" charset="0"/>
                <a:ea typeface="Times New Roman" panose="02020603050405020304" pitchFamily="18" charset="0"/>
              </a:rPr>
              <a:t>Manninger</a:t>
            </a:r>
            <a:r>
              <a:rPr lang="en-US" sz="1700" kern="0" dirty="0">
                <a:effectLst/>
                <a:latin typeface="Times New Roman" panose="02020603050405020304" pitchFamily="18" charset="0"/>
                <a:ea typeface="Times New Roman" panose="02020603050405020304" pitchFamily="18" charset="0"/>
              </a:rPr>
              <a:t> </a:t>
            </a:r>
            <a:r>
              <a:rPr lang="en-US" sz="1700" kern="0" dirty="0" err="1">
                <a:effectLst/>
                <a:latin typeface="Times New Roman" panose="02020603050405020304" pitchFamily="18" charset="0"/>
                <a:ea typeface="Times New Roman" panose="02020603050405020304" pitchFamily="18" charset="0"/>
              </a:rPr>
              <a:t>Jenő</a:t>
            </a:r>
            <a:r>
              <a:rPr lang="en-US" sz="1700" kern="0" dirty="0">
                <a:effectLst/>
                <a:latin typeface="Times New Roman" panose="02020603050405020304" pitchFamily="18" charset="0"/>
                <a:ea typeface="Times New Roman" panose="02020603050405020304" pitchFamily="18" charset="0"/>
              </a:rPr>
              <a:t> Trauma Centre, Budapest, Hungary from 2016-2021, focusing on trends during the first two pandemic years. We used an interrupted time-series analysis with </a:t>
            </a:r>
            <a:r>
              <a:rPr lang="en-US" sz="1700" kern="0" dirty="0" err="1">
                <a:effectLst/>
                <a:latin typeface="Times New Roman" panose="02020603050405020304" pitchFamily="18" charset="0"/>
                <a:ea typeface="Times New Roman" panose="02020603050405020304" pitchFamily="18" charset="0"/>
              </a:rPr>
              <a:t>Prais-Winsten</a:t>
            </a:r>
            <a:r>
              <a:rPr lang="en-US" sz="1700" kern="0" dirty="0">
                <a:effectLst/>
                <a:latin typeface="Times New Roman" panose="02020603050405020304" pitchFamily="18" charset="0"/>
                <a:ea typeface="Times New Roman" panose="02020603050405020304" pitchFamily="18" charset="0"/>
              </a:rPr>
              <a:t> regression, controlling for autoregressive and seasonal effects, to estimate the effect of the pandemic on the violent and non-violent suicide attempt rates in our sample.</a:t>
            </a:r>
            <a:endParaRPr lang="hu-HU" sz="1700" kern="0" dirty="0">
              <a:effectLst/>
              <a:latin typeface="Times New Roman" panose="02020603050405020304" pitchFamily="18" charset="0"/>
              <a:ea typeface="Times New Roman" panose="02020603050405020304" pitchFamily="18" charset="0"/>
            </a:endParaRPr>
          </a:p>
          <a:p>
            <a:endParaRPr lang="en-US" sz="1700" dirty="0"/>
          </a:p>
        </p:txBody>
      </p:sp>
      <p:graphicFrame>
        <p:nvGraphicFramePr>
          <p:cNvPr id="4" name="Chart 3">
            <a:extLst>
              <a:ext uri="{FF2B5EF4-FFF2-40B4-BE49-F238E27FC236}">
                <a16:creationId xmlns:a16="http://schemas.microsoft.com/office/drawing/2014/main" id="{EA62A0E1-9ECC-B46F-6063-B4CA877B5490}"/>
              </a:ext>
            </a:extLst>
          </p:cNvPr>
          <p:cNvGraphicFramePr>
            <a:graphicFrameLocks/>
          </p:cNvGraphicFramePr>
          <p:nvPr>
            <p:extLst>
              <p:ext uri="{D42A27DB-BD31-4B8C-83A1-F6EECF244321}">
                <p14:modId xmlns:p14="http://schemas.microsoft.com/office/powerpoint/2010/main" val="2166321744"/>
              </p:ext>
            </p:extLst>
          </p:nvPr>
        </p:nvGraphicFramePr>
        <p:xfrm>
          <a:off x="6784258" y="2308124"/>
          <a:ext cx="4531442" cy="3673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832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0" name="Rectangle 9">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6BB6564-2A0B-C112-E9EC-D784D76E9A55}"/>
              </a:ext>
            </a:extLst>
          </p:cNvPr>
          <p:cNvSpPr>
            <a:spLocks noGrp="1"/>
          </p:cNvSpPr>
          <p:nvPr>
            <p:ph type="title"/>
          </p:nvPr>
        </p:nvSpPr>
        <p:spPr>
          <a:xfrm>
            <a:off x="876691" y="301843"/>
            <a:ext cx="10477109" cy="1003532"/>
          </a:xfrm>
        </p:spPr>
        <p:txBody>
          <a:bodyPr anchor="ctr">
            <a:normAutofit/>
          </a:bodyPr>
          <a:lstStyle/>
          <a:p>
            <a:r>
              <a:rPr lang="hu-HU" sz="3200" dirty="0" err="1">
                <a:solidFill>
                  <a:srgbClr val="FFFFFF"/>
                </a:solidFill>
                <a:latin typeface="Times New Roman" panose="02020603050405020304" pitchFamily="18" charset="0"/>
                <a:cs typeface="Times New Roman" panose="02020603050405020304" pitchFamily="18" charset="0"/>
              </a:rPr>
              <a:t>Violent</a:t>
            </a:r>
            <a:r>
              <a:rPr lang="hu-HU" sz="3200" dirty="0">
                <a:solidFill>
                  <a:srgbClr val="FFFFFF"/>
                </a:solidFill>
                <a:latin typeface="Times New Roman" panose="02020603050405020304" pitchFamily="18" charset="0"/>
                <a:cs typeface="Times New Roman" panose="02020603050405020304" pitchFamily="18" charset="0"/>
              </a:rPr>
              <a:t> and non-</a:t>
            </a:r>
            <a:r>
              <a:rPr lang="hu-HU" sz="3200" dirty="0" err="1">
                <a:solidFill>
                  <a:srgbClr val="FFFFFF"/>
                </a:solidFill>
                <a:latin typeface="Times New Roman" panose="02020603050405020304" pitchFamily="18" charset="0"/>
                <a:cs typeface="Times New Roman" panose="02020603050405020304" pitchFamily="18" charset="0"/>
              </a:rPr>
              <a:t>violent</a:t>
            </a:r>
            <a:r>
              <a:rPr lang="hu-HU" sz="3200" dirty="0">
                <a:solidFill>
                  <a:srgbClr val="FFFFFF"/>
                </a:solidFill>
                <a:latin typeface="Times New Roman" panose="02020603050405020304" pitchFamily="18" charset="0"/>
                <a:cs typeface="Times New Roman" panose="02020603050405020304" pitchFamily="18" charset="0"/>
              </a:rPr>
              <a:t> </a:t>
            </a:r>
            <a:r>
              <a:rPr lang="hu-HU" sz="3200" dirty="0" err="1">
                <a:solidFill>
                  <a:srgbClr val="FFFFFF"/>
                </a:solidFill>
                <a:latin typeface="Times New Roman" panose="02020603050405020304" pitchFamily="18" charset="0"/>
                <a:cs typeface="Times New Roman" panose="02020603050405020304" pitchFamily="18" charset="0"/>
              </a:rPr>
              <a:t>suicide</a:t>
            </a:r>
            <a:r>
              <a:rPr lang="hu-HU" sz="3200" dirty="0">
                <a:solidFill>
                  <a:srgbClr val="FFFFFF"/>
                </a:solidFill>
                <a:latin typeface="Times New Roman" panose="02020603050405020304" pitchFamily="18" charset="0"/>
                <a:cs typeface="Times New Roman" panose="02020603050405020304" pitchFamily="18" charset="0"/>
              </a:rPr>
              <a:t> </a:t>
            </a:r>
            <a:r>
              <a:rPr lang="hu-HU" sz="3200" dirty="0" err="1">
                <a:solidFill>
                  <a:srgbClr val="FFFFFF"/>
                </a:solidFill>
                <a:latin typeface="Times New Roman" panose="02020603050405020304" pitchFamily="18" charset="0"/>
                <a:cs typeface="Times New Roman" panose="02020603050405020304" pitchFamily="18" charset="0"/>
              </a:rPr>
              <a:t>attempters</a:t>
            </a:r>
            <a:r>
              <a:rPr lang="hu-HU" sz="3200" dirty="0">
                <a:solidFill>
                  <a:srgbClr val="FFFFFF"/>
                </a:solidFill>
                <a:latin typeface="Times New Roman" panose="02020603050405020304" pitchFamily="18" charset="0"/>
                <a:cs typeface="Times New Roman" panose="02020603050405020304" pitchFamily="18" charset="0"/>
              </a:rPr>
              <a:t> 2016-2021 (n=374)</a:t>
            </a:r>
            <a:endParaRPr lang="en-US" sz="3200" dirty="0">
              <a:solidFill>
                <a:srgbClr val="FFFFFF"/>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80B50F14-A6CD-68C4-7A2D-22E0439D8B72}"/>
              </a:ext>
            </a:extLst>
          </p:cNvPr>
          <p:cNvGraphicFramePr>
            <a:graphicFrameLocks noGrp="1"/>
          </p:cNvGraphicFramePr>
          <p:nvPr>
            <p:ph idx="1"/>
            <p:extLst>
              <p:ext uri="{D42A27DB-BD31-4B8C-83A1-F6EECF244321}">
                <p14:modId xmlns:p14="http://schemas.microsoft.com/office/powerpoint/2010/main" val="531445334"/>
              </p:ext>
            </p:extLst>
          </p:nvPr>
        </p:nvGraphicFramePr>
        <p:xfrm>
          <a:off x="876690" y="1630869"/>
          <a:ext cx="10439009" cy="4925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0902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D832BA-086F-3109-B817-FF33820CC1E9}"/>
              </a:ext>
            </a:extLst>
          </p:cNvPr>
          <p:cNvSpPr>
            <a:spLocks noGrp="1"/>
          </p:cNvSpPr>
          <p:nvPr>
            <p:ph type="title"/>
          </p:nvPr>
        </p:nvSpPr>
        <p:spPr>
          <a:xfrm>
            <a:off x="838200" y="365125"/>
            <a:ext cx="10515600" cy="1828444"/>
          </a:xfrm>
        </p:spPr>
        <p:txBody>
          <a:bodyPr>
            <a:normAutofit/>
          </a:bodyPr>
          <a:lstStyle/>
          <a:p>
            <a:r>
              <a:rPr lang="hu-HU" sz="5200">
                <a:latin typeface="Times New Roman" panose="02020603050405020304" pitchFamily="18" charset="0"/>
                <a:cs typeface="Times New Roman" panose="02020603050405020304" pitchFamily="18" charset="0"/>
              </a:rPr>
              <a:t>Results and Conclusion</a:t>
            </a:r>
            <a:endParaRPr lang="en-US" sz="520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0A0150D-B8F9-510E-B951-DA6709AD9C21}"/>
              </a:ext>
            </a:extLst>
          </p:cNvPr>
          <p:cNvSpPr>
            <a:spLocks noGrp="1"/>
          </p:cNvSpPr>
          <p:nvPr>
            <p:ph sz="half" idx="1"/>
          </p:nvPr>
        </p:nvSpPr>
        <p:spPr>
          <a:xfrm>
            <a:off x="838200" y="2398626"/>
            <a:ext cx="5158427" cy="3730460"/>
          </a:xfrm>
        </p:spPr>
        <p:txBody>
          <a:bodyPr>
            <a:normAutofit/>
          </a:bodyPr>
          <a:lstStyle/>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Compared to the previous years, in the first two pandemic years the number of inpatients treated because of violent suicide attempts has risen significantly. After the rapid change in 2020, decreasing numbers could be observed in 2021. More male patients can be found among the victims, and the economically active age group and elderly patients are more affected.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4" name="Content Placeholder 3">
            <a:extLst>
              <a:ext uri="{FF2B5EF4-FFF2-40B4-BE49-F238E27FC236}">
                <a16:creationId xmlns:a16="http://schemas.microsoft.com/office/drawing/2014/main" id="{A933A1C1-462A-E648-92BC-E834B0458C6E}"/>
              </a:ext>
            </a:extLst>
          </p:cNvPr>
          <p:cNvSpPr>
            <a:spLocks noGrp="1"/>
          </p:cNvSpPr>
          <p:nvPr>
            <p:ph sz="half" idx="2"/>
          </p:nvPr>
        </p:nvSpPr>
        <p:spPr>
          <a:xfrm>
            <a:off x="6189154" y="2398626"/>
            <a:ext cx="5164645" cy="3730460"/>
          </a:xfrm>
        </p:spPr>
        <p:txBody>
          <a:bodyPr>
            <a:normAutofit/>
          </a:bodyPr>
          <a:lstStyle/>
          <a:p>
            <a:pPr algn="just"/>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Understanding the effect of the pandemic on the increase of suicide rates by focusing on the associated demographic factors may reveal crucial points for suicide prevention in general and during such potential future global crises.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682132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496</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Demographic features of violent and non-violent suicide samples among treated   inpatients between 2016-2021 in Budapest, Hungary </vt:lpstr>
      <vt:lpstr>Introduction</vt:lpstr>
      <vt:lpstr>Objective</vt:lpstr>
      <vt:lpstr>Methods</vt:lpstr>
      <vt:lpstr>Violent and non-violent suicide attempters 2016-2021 (n=374)</vt:lpstr>
      <vt:lpstr>Results and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features of violent and non-violent suicide samples among treated   inpatients between 2016-2021 in Budapest, Hungary</dc:title>
  <dc:creator>Szeifert Noémi Mónika</dc:creator>
  <cp:lastModifiedBy>Szeifert Noémi Mónika</cp:lastModifiedBy>
  <cp:revision>1</cp:revision>
  <dcterms:created xsi:type="dcterms:W3CDTF">2024-02-27T16:57:08Z</dcterms:created>
  <dcterms:modified xsi:type="dcterms:W3CDTF">2024-02-27T17:33:36Z</dcterms:modified>
</cp:coreProperties>
</file>